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2" r:id="rId2"/>
    <p:sldId id="257" r:id="rId3"/>
    <p:sldId id="263" r:id="rId4"/>
    <p:sldId id="267" r:id="rId5"/>
    <p:sldId id="271" r:id="rId6"/>
    <p:sldId id="270" r:id="rId7"/>
    <p:sldId id="258" r:id="rId8"/>
    <p:sldId id="262" r:id="rId9"/>
    <p:sldId id="269" r:id="rId10"/>
    <p:sldId id="260" r:id="rId11"/>
    <p:sldId id="259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סגנון בהיר 3 - הדגשה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2" d="100"/>
          <a:sy n="72" d="100"/>
        </p:scale>
        <p:origin x="150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4048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272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2902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976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6589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2465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98870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5778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38397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176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270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74E96-F27D-453A-8E4C-A4E5A93B70CC}" type="datetimeFigureOut">
              <a:rPr lang="he-IL" smtClean="0"/>
              <a:t>כ"ט/טבת/תשפ"א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A301-FAD0-45E9-9188-2697D473FBB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097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slide" Target="slide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618040"/>
              </p:ext>
            </p:extLst>
          </p:nvPr>
        </p:nvGraphicFramePr>
        <p:xfrm>
          <a:off x="0" y="198"/>
          <a:ext cx="9144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4570501" imgH="3427618" progId="PowerPoint.Show.8">
                  <p:embed/>
                </p:oleObj>
              </mc:Choice>
              <mc:Fallback>
                <p:oleObj name="Presentation" r:id="rId3" imgW="4570501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98"/>
                        <a:ext cx="9144000" cy="68572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2996952"/>
            <a:ext cx="5715026" cy="186204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JO" sz="11500" b="1" dirty="0">
                <a:solidFill>
                  <a:schemeClr val="accent6">
                    <a:lumMod val="75000"/>
                  </a:schemeClr>
                </a:solidFill>
              </a:rPr>
              <a:t>لَوْحَةُ فادِيَة </a:t>
            </a:r>
            <a:endParaRPr lang="he-IL" sz="115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62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pic>
        <p:nvPicPr>
          <p:cNvPr id="4098" name="Picture 2" descr="C:\Users\teacher\Desktop\خلفيات\images[9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58" y="76200"/>
            <a:ext cx="9309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לב 3">
            <a:hlinkClick r:id="rId5" action="ppaction://hlinksldjump"/>
          </p:cNvPr>
          <p:cNvSpPr/>
          <p:nvPr/>
        </p:nvSpPr>
        <p:spPr>
          <a:xfrm>
            <a:off x="2407334" y="908720"/>
            <a:ext cx="4355840" cy="4896544"/>
          </a:xfrm>
          <a:prstGeom prst="hear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לבן 4"/>
          <p:cNvSpPr/>
          <p:nvPr/>
        </p:nvSpPr>
        <p:spPr>
          <a:xfrm>
            <a:off x="2580371" y="2123719"/>
            <a:ext cx="38010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إجابة خاطِئَة</a:t>
            </a:r>
          </a:p>
          <a:p>
            <a:pPr algn="ctr"/>
            <a:r>
              <a:rPr lang="ar-JO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حاول مَرَه أُخرى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531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bomb.wav"/>
          </p:stSnd>
        </p:sndAc>
      </p:transition>
    </mc:Choice>
    <mc:Fallback xmlns="">
      <p:transition spd="slow">
        <p:sndAc>
          <p:stSnd>
            <p:snd r:embed="rId6" name="bomb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pic>
        <p:nvPicPr>
          <p:cNvPr id="4098" name="Picture 2" descr="C:\Users\teacher\Desktop\خلفيات\images[9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911" y="0"/>
            <a:ext cx="9309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פיצוץ 2 1"/>
          <p:cNvSpPr/>
          <p:nvPr/>
        </p:nvSpPr>
        <p:spPr>
          <a:xfrm>
            <a:off x="2411760" y="1003667"/>
            <a:ext cx="5112568" cy="3439835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JO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إجابة رائِعة إَلى الأمام</a:t>
            </a:r>
            <a:endParaRPr lang="he-IL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הסבר חץ למטה 10">
            <a:hlinkClick r:id="rId5" action="ppaction://hlinksldjump"/>
          </p:cNvPr>
          <p:cNvSpPr/>
          <p:nvPr/>
        </p:nvSpPr>
        <p:spPr>
          <a:xfrm>
            <a:off x="3779912" y="4581128"/>
            <a:ext cx="1656184" cy="2016224"/>
          </a:xfrm>
          <a:prstGeom prst="downArrow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800" dirty="0">
                <a:solidFill>
                  <a:srgbClr val="FF0000"/>
                </a:solidFill>
              </a:rPr>
              <a:t>تابِع الْعَمل</a:t>
            </a:r>
            <a:endParaRPr lang="he-IL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1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7129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فادِيَة بِنْتٌ مَوْهوبَةٌ , وَهِيَ تَقْضي وَقْتَها في الرَّسْمِ .</a:t>
            </a:r>
            <a:endParaRPr lang="he-IL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124744"/>
            <a:ext cx="87129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في أَحَدِ الْأَيّامِ جَلَسَتْ فادِيَة في غُرْفَتِها .</a:t>
            </a:r>
            <a:endParaRPr lang="he-IL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56885" y="1985030"/>
            <a:ext cx="87129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فَكَّرَتْ أَنْ تَرْسُمَ جَميعَ أَفْرادِ عائِلَتِها .</a:t>
            </a:r>
            <a:endParaRPr lang="he-IL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9588" y="2874861"/>
            <a:ext cx="871296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رَسَمَتْ الْجَدَّ وَالْجَدَّةَ وَرَسَمَتِ الْأَبَ وَالْأُمَّ,  </a:t>
            </a:r>
          </a:p>
          <a:p>
            <a:r>
              <a:rPr lang="ar-JO" sz="4000" b="1" dirty="0"/>
              <a:t> وَرَسَمَتْ أُخْتَها وَأَخاها .</a:t>
            </a:r>
            <a:endParaRPr lang="he-IL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1032" y="4332600"/>
            <a:ext cx="871296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بَعْدَ أَنِ انْتَهَتْ مِنَ الْرَّسْمِ, نَظَرَتْ فادِيَة إِلى الْلَّوْحَةِ ثُمَّ اِبْتَسَمَتْ </a:t>
            </a:r>
          </a:p>
          <a:p>
            <a:r>
              <a:rPr lang="ar-JO" sz="4000" b="1" dirty="0"/>
              <a:t>وَقالَتْ :نَسيتُ أَنْ أَرْسُمَ نَفْسي </a:t>
            </a:r>
            <a:endParaRPr lang="he-IL" sz="4000" b="1" dirty="0"/>
          </a:p>
        </p:txBody>
      </p:sp>
    </p:spTree>
    <p:extLst>
      <p:ext uri="{BB962C8B-B14F-4D97-AF65-F5344CB8AC3E}">
        <p14:creationId xmlns:p14="http://schemas.microsoft.com/office/powerpoint/2010/main" val="194695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09164"/>
              </p:ext>
            </p:extLst>
          </p:nvPr>
        </p:nvGraphicFramePr>
        <p:xfrm>
          <a:off x="0" y="198"/>
          <a:ext cx="9144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4570501" imgH="3427618" progId="PowerPoint.Show.8">
                  <p:embed/>
                </p:oleObj>
              </mc:Choice>
              <mc:Fallback>
                <p:oleObj name="Presentation" r:id="rId3" imgW="4570501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98"/>
                        <a:ext cx="9144000" cy="68572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02861" y="1484784"/>
            <a:ext cx="4540025" cy="286232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JO" sz="6000" b="1" dirty="0">
                <a:solidFill>
                  <a:schemeClr val="accent6">
                    <a:lumMod val="75000"/>
                  </a:schemeClr>
                </a:solidFill>
              </a:rPr>
              <a:t>أَمامُكَ تَدْريباتٌ</a:t>
            </a:r>
          </a:p>
          <a:p>
            <a:pPr algn="ctr"/>
            <a:r>
              <a:rPr lang="ar-JO" sz="6000" b="1" dirty="0">
                <a:solidFill>
                  <a:schemeClr val="accent6">
                    <a:lumMod val="75000"/>
                  </a:schemeClr>
                </a:solidFill>
              </a:rPr>
              <a:t> مٌخْتَلِفة </a:t>
            </a:r>
          </a:p>
          <a:p>
            <a:pPr algn="ctr"/>
            <a:r>
              <a:rPr lang="ar-JO" sz="6000" b="1" dirty="0">
                <a:solidFill>
                  <a:schemeClr val="accent6">
                    <a:lumMod val="75000"/>
                  </a:schemeClr>
                </a:solidFill>
              </a:rPr>
              <a:t>لِدَرْس لَوْحَةُ فادِيَة</a:t>
            </a:r>
            <a:endParaRPr lang="he-IL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2" descr="ENSOK00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347106"/>
            <a:ext cx="2059940" cy="1232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133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pic>
        <p:nvPicPr>
          <p:cNvPr id="12291" name="Picture 3" descr="C:\Users\teacher\Desktop\خلفيات\imagesCAAJ98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מעוגל 1"/>
          <p:cNvSpPr/>
          <p:nvPr/>
        </p:nvSpPr>
        <p:spPr>
          <a:xfrm>
            <a:off x="3289535" y="5157192"/>
            <a:ext cx="2448272" cy="15567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9600" b="1" dirty="0"/>
              <a:t>تَرْسُمَ</a:t>
            </a:r>
            <a:endParaRPr lang="he-IL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732240" y="2276872"/>
            <a:ext cx="12241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8000" b="1" dirty="0"/>
              <a:t>تَرْ</a:t>
            </a:r>
            <a:endParaRPr lang="he-IL" sz="8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0858" y="2013275"/>
            <a:ext cx="1176924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9600" b="1" dirty="0"/>
              <a:t>سُـ</a:t>
            </a:r>
            <a:endParaRPr lang="he-IL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11818" y="1772816"/>
            <a:ext cx="1008609" cy="186204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11500" b="1" dirty="0"/>
              <a:t>ـمَ</a:t>
            </a:r>
            <a:endParaRPr lang="he-IL" sz="11500" b="1" dirty="0"/>
          </a:p>
        </p:txBody>
      </p:sp>
    </p:spTree>
    <p:extLst>
      <p:ext uri="{BB962C8B-B14F-4D97-AF65-F5344CB8AC3E}">
        <p14:creationId xmlns:p14="http://schemas.microsoft.com/office/powerpoint/2010/main" val="23794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pic>
        <p:nvPicPr>
          <p:cNvPr id="12291" name="Picture 3" descr="C:\Users\teacher\Desktop\خلفيات\imagesCAAJ98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מעוגל 1"/>
          <p:cNvSpPr/>
          <p:nvPr/>
        </p:nvSpPr>
        <p:spPr>
          <a:xfrm>
            <a:off x="3289535" y="5157192"/>
            <a:ext cx="2448272" cy="15567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9600" b="1" dirty="0"/>
              <a:t>أَفْرادِ</a:t>
            </a:r>
            <a:endParaRPr lang="he-IL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732240" y="2276872"/>
            <a:ext cx="12241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8000" b="1" dirty="0"/>
              <a:t>أَفْـ</a:t>
            </a:r>
            <a:endParaRPr lang="he-IL" sz="8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99561" y="2013275"/>
            <a:ext cx="1228221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9600" b="1" dirty="0"/>
              <a:t>ـرا</a:t>
            </a:r>
            <a:endParaRPr lang="he-IL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30815" y="1772816"/>
            <a:ext cx="689612" cy="186204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11500" b="1" dirty="0"/>
              <a:t>دِ</a:t>
            </a:r>
            <a:endParaRPr lang="he-IL" sz="11500" b="1" dirty="0"/>
          </a:p>
        </p:txBody>
      </p:sp>
    </p:spTree>
    <p:extLst>
      <p:ext uri="{BB962C8B-B14F-4D97-AF65-F5344CB8AC3E}">
        <p14:creationId xmlns:p14="http://schemas.microsoft.com/office/powerpoint/2010/main" val="128719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pic>
        <p:nvPicPr>
          <p:cNvPr id="12291" name="Picture 3" descr="C:\Users\teacher\Desktop\خلفيات\imagesCAAJ98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מעוגל 1"/>
          <p:cNvSpPr/>
          <p:nvPr/>
        </p:nvSpPr>
        <p:spPr>
          <a:xfrm>
            <a:off x="3289535" y="5157192"/>
            <a:ext cx="2448272" cy="15567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9600" b="1" dirty="0"/>
              <a:t>فادِيَة</a:t>
            </a:r>
            <a:endParaRPr lang="he-IL" sz="9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732240" y="2276872"/>
            <a:ext cx="12241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8000" b="1" dirty="0" err="1"/>
              <a:t>فا</a:t>
            </a:r>
            <a:endParaRPr lang="he-IL" sz="8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21526" y="2013275"/>
            <a:ext cx="606256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9600" b="1" dirty="0"/>
              <a:t>دِ</a:t>
            </a:r>
            <a:endParaRPr lang="he-IL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2662" y="1772816"/>
            <a:ext cx="1197765" cy="186204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11500" b="1" dirty="0" err="1"/>
              <a:t>يَة</a:t>
            </a:r>
            <a:endParaRPr lang="he-IL" sz="11500" b="1" dirty="0"/>
          </a:p>
        </p:txBody>
      </p:sp>
    </p:spTree>
    <p:extLst>
      <p:ext uri="{BB962C8B-B14F-4D97-AF65-F5344CB8AC3E}">
        <p14:creationId xmlns:p14="http://schemas.microsoft.com/office/powerpoint/2010/main" val="25970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385348"/>
              </p:ext>
            </p:extLst>
          </p:nvPr>
        </p:nvGraphicFramePr>
        <p:xfrm>
          <a:off x="0" y="198"/>
          <a:ext cx="9144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4570501" imgH="3427618" progId="PowerPoint.Show.8">
                  <p:embed/>
                </p:oleObj>
              </mc:Choice>
              <mc:Fallback>
                <p:oleObj name="Presentation" r:id="rId3" imgW="4570501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98"/>
                        <a:ext cx="9144000" cy="68572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sp>
        <p:nvSpPr>
          <p:cNvPr id="2" name="מגילה אופקית 1"/>
          <p:cNvSpPr/>
          <p:nvPr/>
        </p:nvSpPr>
        <p:spPr>
          <a:xfrm>
            <a:off x="2195736" y="332656"/>
            <a:ext cx="4680520" cy="79208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600" b="1" dirty="0">
                <a:solidFill>
                  <a:schemeClr val="tx1"/>
                </a:solidFill>
              </a:rPr>
              <a:t>نَخْتارُ الْكَلِمَةِ الْمُناسِبَةَ : 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8" name="מלבן 7">
            <a:hlinkClick r:id="rId5" action="ppaction://hlinksldjump"/>
          </p:cNvPr>
          <p:cNvSpPr/>
          <p:nvPr/>
        </p:nvSpPr>
        <p:spPr>
          <a:xfrm>
            <a:off x="2195736" y="1204076"/>
            <a:ext cx="5474529" cy="12478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4400" b="1" dirty="0"/>
              <a:t>لَوْحَةُ فادِيَة</a:t>
            </a:r>
            <a:r>
              <a:rPr lang="ar-JO" sz="4400" dirty="0"/>
              <a:t>_____  </a:t>
            </a:r>
          </a:p>
          <a:p>
            <a:r>
              <a:rPr lang="ar-JO" sz="4800" dirty="0"/>
              <a:t>     (ج</a:t>
            </a:r>
            <a:r>
              <a:rPr lang="ar-JO" sz="4800" dirty="0">
                <a:hlinkClick r:id="rId6" action="ppaction://hlinksldjump"/>
              </a:rPr>
              <a:t>َميلَةٌ</a:t>
            </a:r>
            <a:r>
              <a:rPr lang="ar-JO" sz="4800" dirty="0"/>
              <a:t>\ جَميل)</a:t>
            </a:r>
            <a:endParaRPr lang="he-IL" sz="4800" dirty="0"/>
          </a:p>
        </p:txBody>
      </p:sp>
      <p:sp>
        <p:nvSpPr>
          <p:cNvPr id="14" name="מלבן 13"/>
          <p:cNvSpPr/>
          <p:nvPr/>
        </p:nvSpPr>
        <p:spPr>
          <a:xfrm>
            <a:off x="2195736" y="2636912"/>
            <a:ext cx="5442683" cy="13918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4400" b="1" dirty="0"/>
              <a:t>شُبّاكُ بَيْتِنا</a:t>
            </a:r>
            <a:r>
              <a:rPr lang="ar-JO" sz="4400" dirty="0"/>
              <a:t>________  </a:t>
            </a:r>
          </a:p>
          <a:p>
            <a:r>
              <a:rPr lang="ar-JO" sz="4800" dirty="0"/>
              <a:t>     (</a:t>
            </a:r>
            <a:r>
              <a:rPr lang="ar-JO" sz="4800" dirty="0">
                <a:hlinkClick r:id="rId5" action="ppaction://hlinksldjump"/>
              </a:rPr>
              <a:t>مَفْتوحَة\</a:t>
            </a:r>
            <a:r>
              <a:rPr lang="ar-JO" sz="4800" dirty="0"/>
              <a:t> مَفْتوح</a:t>
            </a:r>
            <a:r>
              <a:rPr lang="ar-JO" sz="4800" dirty="0">
                <a:hlinkClick r:id="rId6" action="ppaction://hlinksldjump"/>
              </a:rPr>
              <a:t>ٌ)</a:t>
            </a:r>
            <a:endParaRPr lang="he-IL" sz="4800" dirty="0"/>
          </a:p>
        </p:txBody>
      </p:sp>
      <p:sp>
        <p:nvSpPr>
          <p:cNvPr id="15" name="מלבן 14"/>
          <p:cNvSpPr/>
          <p:nvPr/>
        </p:nvSpPr>
        <p:spPr>
          <a:xfrm>
            <a:off x="2195735" y="4293096"/>
            <a:ext cx="5442683" cy="13918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4400" b="1" dirty="0"/>
              <a:t>مَدْرَسَةُ فادي</a:t>
            </a:r>
            <a:r>
              <a:rPr lang="ar-JO" sz="4400" dirty="0"/>
              <a:t>________  </a:t>
            </a:r>
          </a:p>
          <a:p>
            <a:r>
              <a:rPr lang="ar-JO" sz="4800" dirty="0"/>
              <a:t>     (ب</a:t>
            </a:r>
            <a:r>
              <a:rPr lang="ar-JO" sz="4800" dirty="0">
                <a:hlinkClick r:id="rId6" action="ppaction://hlinksldjump"/>
              </a:rPr>
              <a:t>َعيدَة</a:t>
            </a:r>
            <a:r>
              <a:rPr lang="ar-JO" sz="4800" dirty="0"/>
              <a:t>ٌ</a:t>
            </a:r>
            <a:r>
              <a:rPr lang="ar-JO" sz="4800" dirty="0">
                <a:hlinkClick r:id="rId6" action="ppaction://hlinksldjump"/>
              </a:rPr>
              <a:t>\</a:t>
            </a:r>
            <a:r>
              <a:rPr lang="ar-JO" sz="4800" dirty="0"/>
              <a:t> </a:t>
            </a:r>
            <a:r>
              <a:rPr lang="ar-JO" sz="4800" dirty="0">
                <a:hlinkClick r:id="rId5" action="ppaction://hlinksldjump"/>
              </a:rPr>
              <a:t>بَعيدٌ)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243706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828659"/>
              </p:ext>
            </p:extLst>
          </p:nvPr>
        </p:nvGraphicFramePr>
        <p:xfrm>
          <a:off x="21042" y="0"/>
          <a:ext cx="9144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4570501" imgH="3427618" progId="PowerPoint.Show.8">
                  <p:embed/>
                </p:oleObj>
              </mc:Choice>
              <mc:Fallback>
                <p:oleObj name="Presentation" r:id="rId3" imgW="4570501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42" y="0"/>
                        <a:ext cx="9144000" cy="68572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sp>
        <p:nvSpPr>
          <p:cNvPr id="2" name="מגילה אופקית 1"/>
          <p:cNvSpPr/>
          <p:nvPr/>
        </p:nvSpPr>
        <p:spPr>
          <a:xfrm>
            <a:off x="2195736" y="332656"/>
            <a:ext cx="5467012" cy="79208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dirty="0"/>
              <a:t>نُرَتِّبُ جُمَلاً مِنَ الْكَلِماتِ التّالِيَةِ</a:t>
            </a:r>
            <a:r>
              <a:rPr lang="ar-JO" sz="3600" dirty="0"/>
              <a:t> :</a:t>
            </a:r>
            <a:endParaRPr lang="he-IL" sz="3600" dirty="0"/>
          </a:p>
        </p:txBody>
      </p:sp>
      <p:sp>
        <p:nvSpPr>
          <p:cNvPr id="8" name="מלבן 7"/>
          <p:cNvSpPr/>
          <p:nvPr/>
        </p:nvSpPr>
        <p:spPr>
          <a:xfrm>
            <a:off x="1388378" y="3101571"/>
            <a:ext cx="6266617" cy="80340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JO" sz="4000" b="1" dirty="0"/>
          </a:p>
        </p:txBody>
      </p:sp>
      <p:sp>
        <p:nvSpPr>
          <p:cNvPr id="11" name="מלבן 10"/>
          <p:cNvSpPr/>
          <p:nvPr/>
        </p:nvSpPr>
        <p:spPr>
          <a:xfrm>
            <a:off x="1395894" y="3933056"/>
            <a:ext cx="6259101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JO" sz="4000" b="1" dirty="0"/>
          </a:p>
        </p:txBody>
      </p:sp>
      <p:sp>
        <p:nvSpPr>
          <p:cNvPr id="14" name="מלבן 13"/>
          <p:cNvSpPr/>
          <p:nvPr/>
        </p:nvSpPr>
        <p:spPr>
          <a:xfrm>
            <a:off x="1403647" y="4869160"/>
            <a:ext cx="6259101" cy="8548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JO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18789" y="1086467"/>
            <a:ext cx="91082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فادِيَة</a:t>
            </a:r>
            <a:endParaRPr lang="he-IL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775901" y="1086468"/>
            <a:ext cx="48603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ما</a:t>
            </a:r>
            <a:endParaRPr lang="he-IL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654362" y="1130839"/>
            <a:ext cx="84350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قالَتْ</a:t>
            </a:r>
            <a:endParaRPr lang="he-IL" sz="3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416569" y="987442"/>
            <a:ext cx="106150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200" b="1" dirty="0"/>
              <a:t>عائلَتي</a:t>
            </a:r>
            <a:endParaRPr lang="he-IL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120861" y="1109726"/>
            <a:ext cx="94288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أَرْوَعَ</a:t>
            </a:r>
            <a:endParaRPr lang="he-IL" sz="3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618789" y="1756057"/>
            <a:ext cx="121860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غُرْفَتَها</a:t>
            </a:r>
            <a:endParaRPr lang="he-IL" sz="3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497863" y="1951693"/>
            <a:ext cx="101924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JO" sz="3200" b="1" dirty="0"/>
              <a:t>جَلَسَتْ</a:t>
            </a:r>
            <a:endParaRPr lang="he-IL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470081" y="1875947"/>
            <a:ext cx="91082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/>
              <a:t>فادِيَة</a:t>
            </a:r>
            <a:endParaRPr lang="he-IL" sz="3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14205" y="1777170"/>
            <a:ext cx="59183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في</a:t>
            </a:r>
            <a:endParaRPr lang="he-IL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48808" y="2391031"/>
            <a:ext cx="115768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رَسَمَتْ</a:t>
            </a:r>
            <a:endParaRPr lang="he-IL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063748" y="1714568"/>
            <a:ext cx="88357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أَفْرادِ</a:t>
            </a:r>
            <a:endParaRPr lang="he-IL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531978" y="1161616"/>
            <a:ext cx="87395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200" b="1" dirty="0"/>
              <a:t>جَميعَ</a:t>
            </a:r>
            <a:endParaRPr lang="he-IL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26565" y="2455240"/>
            <a:ext cx="91082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فادِيَة</a:t>
            </a:r>
            <a:endParaRPr lang="he-IL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671625" y="2423501"/>
            <a:ext cx="12202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JO" sz="3600" b="1" dirty="0"/>
              <a:t>عائِلَتِها</a:t>
            </a:r>
            <a:endParaRPr lang="he-IL" sz="3200" b="1" dirty="0"/>
          </a:p>
        </p:txBody>
      </p:sp>
    </p:spTree>
    <p:extLst>
      <p:ext uri="{BB962C8B-B14F-4D97-AF65-F5344CB8AC3E}">
        <p14:creationId xmlns:p14="http://schemas.microsoft.com/office/powerpoint/2010/main" val="307617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6.93642E-7 L 0.21268 0.298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149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08092E-6 L -0.11614 0.304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6" y="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08092E-6 L -0.09514 0.304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91329E-6 L 0.29445 0.301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2" y="15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6185E-6 L -0.0033 0.3234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16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79769E-6 L 0.09514 0.309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15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21387E-6 L 0.09513 0.3260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16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4624E-6 L 0.07413 0.3299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16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04046E-6 L -0.39288 0.3225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53" y="16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4104E-6 L 0.62395 0.411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98" y="20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27746E-6 L -0.16562 0.35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17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90751E-6 L 0.09739 0.5498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1" y="27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60116E-6 L 0.15521 0.4753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23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5.55112E-17 L -0.05572 0.3826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5" y="19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he-IL" dirty="0"/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924462"/>
              </p:ext>
            </p:extLst>
          </p:nvPr>
        </p:nvGraphicFramePr>
        <p:xfrm>
          <a:off x="21042" y="0"/>
          <a:ext cx="9144000" cy="6857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4570501" imgH="3427618" progId="PowerPoint.Show.8">
                  <p:embed/>
                </p:oleObj>
              </mc:Choice>
              <mc:Fallback>
                <p:oleObj name="Presentation" r:id="rId3" imgW="4570501" imgH="3427618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42" y="0"/>
                        <a:ext cx="9144000" cy="685720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50051" y="2996952"/>
            <a:ext cx="498855" cy="144655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8800" b="1" dirty="0">
                <a:solidFill>
                  <a:srgbClr val="00B0F0"/>
                </a:solidFill>
              </a:rPr>
              <a:t> </a:t>
            </a:r>
            <a:endParaRPr lang="he-IL" sz="8800" b="1" dirty="0">
              <a:solidFill>
                <a:srgbClr val="00B0F0"/>
              </a:solidFill>
            </a:endParaRPr>
          </a:p>
        </p:txBody>
      </p:sp>
      <p:sp>
        <p:nvSpPr>
          <p:cNvPr id="2" name="מגילה אופקית 1"/>
          <p:cNvSpPr/>
          <p:nvPr/>
        </p:nvSpPr>
        <p:spPr>
          <a:xfrm>
            <a:off x="2195736" y="332656"/>
            <a:ext cx="5467012" cy="79208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3200" b="1" dirty="0">
                <a:solidFill>
                  <a:srgbClr val="FF0000"/>
                </a:solidFill>
              </a:rPr>
              <a:t>نَكْتُبُ جَمْع الْمُفْرَداتِ الْتالِيَةِ :</a:t>
            </a:r>
            <a:endParaRPr lang="he-IL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טבלה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269892"/>
              </p:ext>
            </p:extLst>
          </p:nvPr>
        </p:nvGraphicFramePr>
        <p:xfrm>
          <a:off x="3414276" y="1130198"/>
          <a:ext cx="4248472" cy="512516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212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58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algn="ctr" rtl="1"/>
                      <a:r>
                        <a:rPr lang="ar-JO" sz="4400" b="1" dirty="0"/>
                        <a:t>أَب</a:t>
                      </a:r>
                      <a:endParaRPr lang="he-IL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he-IL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algn="ctr" rtl="1"/>
                      <a:r>
                        <a:rPr lang="ar-JO" sz="4400" b="1" dirty="0"/>
                        <a:t>بِنْت</a:t>
                      </a:r>
                      <a:endParaRPr lang="he-IL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algn="ctr" rtl="1"/>
                      <a:r>
                        <a:rPr lang="ar-JO" sz="4400" b="1" dirty="0"/>
                        <a:t>جَدّ</a:t>
                      </a:r>
                      <a:endParaRPr lang="he-IL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algn="ctr" rtl="1"/>
                      <a:r>
                        <a:rPr lang="ar-JO" sz="4400" b="1" dirty="0"/>
                        <a:t>أَخ</a:t>
                      </a:r>
                      <a:endParaRPr lang="he-IL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algn="ctr" rtl="1"/>
                      <a:r>
                        <a:rPr lang="ar-JO" sz="4400" b="1" dirty="0"/>
                        <a:t>جَدَّة</a:t>
                      </a:r>
                      <a:endParaRPr lang="he-IL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58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71365" y="1088244"/>
            <a:ext cx="1117614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4800" b="1" dirty="0"/>
              <a:t>مُفْرَد</a:t>
            </a:r>
            <a:endParaRPr lang="he-IL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937347" y="1055528"/>
            <a:ext cx="1050289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JO" sz="4800" b="1" dirty="0"/>
              <a:t>جَمْع</a:t>
            </a:r>
            <a:endParaRPr lang="he-IL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17734" y="1886525"/>
            <a:ext cx="172819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400" b="1" dirty="0">
                <a:solidFill>
                  <a:srgbClr val="FF0000"/>
                </a:solidFill>
              </a:rPr>
              <a:t>آباء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03648" y="4089559"/>
            <a:ext cx="172819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b="1" dirty="0">
                <a:solidFill>
                  <a:srgbClr val="FF0000"/>
                </a:solidFill>
              </a:rPr>
              <a:t>بَنات</a:t>
            </a:r>
            <a:endParaRPr lang="he-IL" sz="4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62381" y="4953282"/>
            <a:ext cx="172819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b="1" dirty="0">
                <a:solidFill>
                  <a:srgbClr val="FF0000"/>
                </a:solidFill>
              </a:rPr>
              <a:t>أَجْداد</a:t>
            </a:r>
            <a:endParaRPr lang="he-IL" sz="4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47866" y="3381673"/>
            <a:ext cx="172819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b="1" dirty="0">
                <a:solidFill>
                  <a:srgbClr val="FF0000"/>
                </a:solidFill>
              </a:rPr>
              <a:t>إِخْوَة</a:t>
            </a:r>
            <a:endParaRPr lang="he-IL" sz="4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62381" y="2643009"/>
            <a:ext cx="172819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b="1" dirty="0">
                <a:solidFill>
                  <a:srgbClr val="FF0000"/>
                </a:solidFill>
              </a:rPr>
              <a:t>جَدّات</a:t>
            </a:r>
            <a:endParaRPr lang="he-IL" sz="4000" b="1" dirty="0">
              <a:solidFill>
                <a:srgbClr val="FF0000"/>
              </a:solidFill>
            </a:endParaRPr>
          </a:p>
        </p:txBody>
      </p:sp>
      <p:pic>
        <p:nvPicPr>
          <p:cNvPr id="13" name="תמונה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2" y="1124744"/>
            <a:ext cx="3038475" cy="395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16185E-6 L 0.26632 -0.009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16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6994E-6 L 0.26788 -0.231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-115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02312E-6 L 0.24253 -0.231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8" y="-115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5723E-6 L 0.24409 0.091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4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79191E-6 L 0.23472 0.325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6" y="16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لوحة فادي</Template>
  <TotalTime>86</TotalTime>
  <Words>165</Words>
  <Application>Microsoft Office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ערכת נושא Office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mohammed shahen</dc:creator>
  <cp:lastModifiedBy>mohammed shahen</cp:lastModifiedBy>
  <cp:revision>3</cp:revision>
  <dcterms:created xsi:type="dcterms:W3CDTF">2021-01-11T06:22:41Z</dcterms:created>
  <dcterms:modified xsi:type="dcterms:W3CDTF">2021-01-13T06:50:37Z</dcterms:modified>
</cp:coreProperties>
</file>