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56" r:id="rId2"/>
    <p:sldId id="257" r:id="rId3"/>
    <p:sldId id="259" r:id="rId4"/>
    <p:sldId id="258" r:id="rId5"/>
    <p:sldId id="267" r:id="rId6"/>
    <p:sldId id="260" r:id="rId7"/>
    <p:sldId id="268" r:id="rId8"/>
    <p:sldId id="261" r:id="rId9"/>
    <p:sldId id="264" r:id="rId10"/>
    <p:sldId id="262" r:id="rId11"/>
    <p:sldId id="263" r:id="rId12"/>
    <p:sldId id="266" r:id="rId1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76" y="-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AA31043-CFFD-4262-ACFF-5FD5862E3F38}" type="datetimeFigureOut">
              <a:rPr lang="en-US"/>
              <a:pPr>
                <a:defRPr/>
              </a:pPr>
              <a:t>11/17/2013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fld id="{4AC90784-6483-4C3D-976E-86D521D6DA83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69535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/>
              <a:t>Explain that the tense is formed by using the base form of the verb </a:t>
            </a:r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AD4F436-EC98-4B4E-8E6B-5C2C029EDD5E}" type="slidenum">
              <a:rPr lang="he-IL">
                <a:latin typeface="Calibri" pitchFamily="34" charset="0"/>
              </a:rPr>
              <a:pPr eaLnBrk="1" hangingPunct="1"/>
              <a:t>4</a:t>
            </a:fld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/>
              <a:t>If the subject is first person or second person, singular or plural, or third person plural, we use only the base form, or V1. </a:t>
            </a:r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DFCFBF8-2BAD-4142-A20D-C47213C441D9}" type="slidenum">
              <a:rPr lang="he-IL">
                <a:latin typeface="Calibri" pitchFamily="34" charset="0"/>
              </a:rPr>
              <a:pPr eaLnBrk="1" hangingPunct="1"/>
              <a:t>6</a:t>
            </a:fld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/>
              <a:t>But if the subject is third person singular, then we have to add s to the verb </a:t>
            </a: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7DB07E6-2264-4649-BE68-C5670D0D421F}" type="slidenum">
              <a:rPr lang="he-IL">
                <a:latin typeface="Calibri" pitchFamily="34" charset="0"/>
              </a:rPr>
              <a:pPr eaLnBrk="1" hangingPunct="1"/>
              <a:t>8</a:t>
            </a:fld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/>
              <a:t>Explain that to add s we have three rules – if the word ends with s, x, sh, ch, or o we add es, if the word ends with ‘y’ and the letter before is a vowel, the y is dropped and ies is added. Otherwise, simply add s to the word. </a:t>
            </a:r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1CEA315-6939-4B61-8645-165C39869C31}" type="slidenum">
              <a:rPr lang="he-IL">
                <a:latin typeface="Calibri" pitchFamily="34" charset="0"/>
              </a:rPr>
              <a:pPr eaLnBrk="1" hangingPunct="1"/>
              <a:t>10</a:t>
            </a:fld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/>
              <a:t>Have the students write the number the sentences that are correct and those that are incorrect they should copy the sentence and correct it in their notebooks. </a:t>
            </a:r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0468951-92B7-4765-B67E-507B07385260}" type="slidenum">
              <a:rPr lang="he-IL">
                <a:latin typeface="Calibri" pitchFamily="34" charset="0"/>
              </a:rPr>
              <a:pPr eaLnBrk="1" hangingPunct="1"/>
              <a:t>11</a:t>
            </a:fld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/>
              <a:t>Have the students write the number the sentences that are correct and those that are incorrect they should copy the sentence and correct it in their notebooks. </a:t>
            </a:r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729F788-4D6B-44DD-A0B8-3C65D470B28C}" type="slidenum">
              <a:rPr lang="he-IL">
                <a:latin typeface="Calibri" pitchFamily="34" charset="0"/>
              </a:rPr>
              <a:pPr eaLnBrk="1" hangingPunct="1"/>
              <a:t>12</a:t>
            </a:fld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2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0" name="Rectangle 114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1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2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2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7" name="Rectangle 84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8" name="Rectangle 85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9" name="Rectangle 113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4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5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6" name="Rectangle 80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31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2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3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6" name="Freeform 44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7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Freeform 50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Freeform 51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Hexagon 52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Hexagon 53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Hexagon 54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4" name="Hexagon 55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5" name="Hexagon 56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6" name="Freeform 57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7" name="Hexagon 58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9" name="Hexagon 60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0" name="Hexagon 61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1" name="Hexagon 62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2" name="Hexagon 63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3" name="Hexagon 64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4" name="Hexagon 65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5" name="Hexagon 66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6" name="Freeform 67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7" name="Freeform 68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43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4" name="Rectangle 46"/>
          <p:cNvSpPr/>
          <p:nvPr/>
        </p:nvSpPr>
        <p:spPr>
          <a:xfrm>
            <a:off x="4649788" y="-22225"/>
            <a:ext cx="3505200" cy="23129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5" name="Rectangle 49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6" name="Rectangle 88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7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688" y="1516063"/>
            <a:ext cx="2133600" cy="752475"/>
          </a:xfrm>
        </p:spPr>
        <p:txBody>
          <a:bodyPr anchor="b"/>
          <a:lstStyle>
            <a:lvl1pPr algn="l">
              <a:defRPr sz="2400"/>
            </a:lvl1pPr>
          </a:lstStyle>
          <a:p>
            <a:pPr>
              <a:defRPr/>
            </a:pPr>
            <a:fld id="{89E475A8-72C2-4C7E-B736-C7F7E8795DD4}" type="datetimeFigureOut">
              <a:rPr lang="en-US"/>
              <a:pPr>
                <a:defRPr/>
              </a:pPr>
              <a:t>11/17/2013</a:t>
            </a:fld>
            <a:endParaRPr lang="en-US"/>
          </a:p>
        </p:txBody>
      </p:sp>
      <p:sp>
        <p:nvSpPr>
          <p:cNvPr id="4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838" y="5719763"/>
            <a:ext cx="283051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788" y="5719763"/>
            <a:ext cx="642937" cy="365125"/>
          </a:xfrm>
        </p:spPr>
        <p:txBody>
          <a:bodyPr/>
          <a:lstStyle>
            <a:lvl1pPr>
              <a:defRPr smtClean="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704F9189-5362-4DC7-A7F4-0D2579B49108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3631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882428-350A-4DBA-973C-9E63844E8CA5}" type="datetimeFigureOut">
              <a:rPr lang="en-US"/>
              <a:pPr>
                <a:defRPr/>
              </a:pPr>
              <a:t>11/17/2013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C46EB6-DAED-48CA-A8E6-20B4601DA5B8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50338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/>
          <a:lstStyle>
            <a:lvl1pPr algn="l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F736A7-99CE-4F95-94CB-0CBB7EDC0FD5}" type="datetimeFigureOut">
              <a:rPr lang="en-US"/>
              <a:pPr>
                <a:defRPr/>
              </a:pPr>
              <a:t>11/17/2013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3E769D-6E5F-4783-BCDD-638B8E8D35A2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7079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DD1962-45E2-4B18-9AD1-E1E5B00AD73B}" type="datetimeFigureOut">
              <a:rPr lang="en-US"/>
              <a:pPr>
                <a:defRPr/>
              </a:pPr>
              <a:t>11/17/2013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9F2118-2766-45E1-9E01-0BEF6AAEDB37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60322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9F9034-B4E5-4AEF-B6C4-F73145CACA87}" type="datetimeFigureOut">
              <a:rPr lang="en-US"/>
              <a:pPr>
                <a:defRPr/>
              </a:pPr>
              <a:t>11/17/2013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642DE-B768-4716-BCBC-DCF1812BD406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320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50F0A8-218B-4ADE-8296-9B3DA3B60CA9}" type="datetimeFigureOut">
              <a:rPr lang="en-US"/>
              <a:pPr>
                <a:defRPr/>
              </a:pPr>
              <a:t>11/17/2013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50ADC1-BC94-4038-9BA6-4CF3AFAF6F76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5297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48860E-2405-44A8-9DB4-87A056D0D912}" type="datetimeFigureOut">
              <a:rPr lang="en-US"/>
              <a:pPr>
                <a:defRPr/>
              </a:pPr>
              <a:t>11/17/2013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F92B9F-E7F0-4DF0-9953-7785728D1B3C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3294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3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0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9" name="Rectangle 81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0" name="Rectangle 82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6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7" name="Rectangle 79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3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4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7" name="Freeform 46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Freeform 49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Freeform 50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Hexagon 51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Hexagon 52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4" name="Hexagon 53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5" name="Hexagon 54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6" name="Hexagon 55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7" name="Freeform 58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9" name="Hexagon 61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0" name="Hexagon 62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1" name="Hexagon 63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2" name="Hexagon 64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3" name="Hexagon 65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4" name="Hexagon 66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5" name="Hexagon 67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6" name="Hexagon 68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7" name="Freeform 69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8" name="Freeform 70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44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5" name="Rectangle 56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6" name="Rectangle 57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7" name="Rectangle 60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6B5C45-1043-4531-9452-4D666F750E56}" type="datetimeFigureOut">
              <a:rPr lang="en-US"/>
              <a:pPr>
                <a:defRPr/>
              </a:pPr>
              <a:t>11/17/2013</a:t>
            </a:fld>
            <a:endParaRPr lang="en-US"/>
          </a:p>
        </p:txBody>
      </p:sp>
      <p:sp>
        <p:nvSpPr>
          <p:cNvPr id="49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E4D93CE-F0E0-4D36-BE3D-D5C33DB35095}" type="slidenum">
              <a:rPr lang="he-IL"/>
              <a:pPr>
                <a:defRPr/>
              </a:pPr>
              <a:t>‹#›</a:t>
            </a:fld>
            <a:endParaRPr lang="en-US"/>
          </a:p>
        </p:txBody>
      </p:sp>
      <p:sp>
        <p:nvSpPr>
          <p:cNvPr id="50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6464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6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3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9" name="Rectangle 84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0" name="Rectangle 85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80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6" name="Rectangle 81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7" name="Rectangle 82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7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3" name="Rectangle 78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4" name="Rectangle 79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7" name="Freeform 45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Freeform 46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Freeform 47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Freeform 48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Freeform 49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Hexagon 50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Hexagon 51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4" name="Hexagon 59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5" name="Hexagon 60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6" name="Hexagon 61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7" name="Freeform 62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8" name="Hexagon 63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9" name="Hexagon 64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0" name="Hexagon 65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1" name="Hexagon 66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2" name="Hexagon 67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3" name="Hexagon 68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4" name="Hexagon 69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5" name="Hexagon 70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6" name="Hexagon 71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7" name="Freeform 72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8" name="Freeform 73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44" name="Rectangle 93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5" name="Rectangle 10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6" name="Rectangle 101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7" name="Rectangle 104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F97AFF-B488-4180-8E9D-C5C4B3B47FAE}" type="datetimeFigureOut">
              <a:rPr lang="en-US"/>
              <a:pPr>
                <a:defRPr/>
              </a:pPr>
              <a:t>11/17/2013</a:t>
            </a:fld>
            <a:endParaRPr lang="en-US"/>
          </a:p>
        </p:txBody>
      </p:sp>
      <p:sp>
        <p:nvSpPr>
          <p:cNvPr id="4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DCD5312-1854-4454-A1A4-B53EE7230C35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76291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5E24B8-8EBF-47FC-9A9C-FC2A60D38D57}" type="datetimeFigureOut">
              <a:rPr lang="en-US"/>
              <a:pPr>
                <a:defRPr/>
              </a:pPr>
              <a:t>11/17/2013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71F90-9FA8-4718-8094-5561923AC1F9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9244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3CEE17-74E0-4EEB-9A4C-168C986EC5A1}" type="datetimeFigureOut">
              <a:rPr lang="en-US"/>
              <a:pPr>
                <a:defRPr/>
              </a:pPr>
              <a:t>11/17/2013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639FB1-8978-411E-8867-12BDFA14F044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21471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41"/>
          <p:cNvGrpSpPr>
            <a:grpSpLocks/>
          </p:cNvGrpSpPr>
          <p:nvPr/>
        </p:nvGrpSpPr>
        <p:grpSpPr bwMode="auto">
          <a:xfrm>
            <a:off x="-304800" y="0"/>
            <a:ext cx="9932988" cy="6858000"/>
            <a:chOff x="-382404" y="0"/>
            <a:chExt cx="9932332" cy="6858000"/>
          </a:xfrm>
        </p:grpSpPr>
        <p:grpSp>
          <p:nvGrpSpPr>
            <p:cNvPr id="103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5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105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106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2540" y="5035550"/>
              <a:ext cx="9144983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2540" y="3467100"/>
              <a:ext cx="9144983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2540" y="5284788"/>
              <a:ext cx="9144983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6793" y="5132388"/>
              <a:ext cx="6982951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5573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19425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8949" y="159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6524" y="32543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2326" y="53832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3969" y="540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542" y="28495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394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09771" y="54117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8820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443" y="15636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997" y="4056063"/>
              <a:ext cx="1242931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997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375"/>
            <a:ext cx="8229600" cy="6186488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0888" y="-22225"/>
            <a:ext cx="3679825" cy="700088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30" name="Title Placeholder 1"/>
          <p:cNvSpPr>
            <a:spLocks noGrp="1"/>
          </p:cNvSpPr>
          <p:nvPr>
            <p:ph type="title"/>
          </p:nvPr>
        </p:nvSpPr>
        <p:spPr bwMode="auto">
          <a:xfrm>
            <a:off x="1042988" y="1027113"/>
            <a:ext cx="702468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42988" y="2324100"/>
            <a:ext cx="6777037" cy="350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575" y="2238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FEFEFE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596A412-2871-4A2F-A183-B1AD3D157520}" type="datetimeFigureOut">
              <a:rPr lang="en-US"/>
              <a:pPr>
                <a:defRPr/>
              </a:pPr>
              <a:t>11/17/2013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850" y="5851525"/>
            <a:ext cx="350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accent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788" y="223838"/>
            <a:ext cx="1331912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FEFEFE"/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fld id="{850CD748-D565-4A18-B87B-8438DE2B4093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9" r:id="rId8"/>
    <p:sldLayoutId id="2147483700" r:id="rId9"/>
    <p:sldLayoutId id="2147483696" r:id="rId10"/>
    <p:sldLayoutId id="214748369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395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3255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youtube.com/watch?v=AoG8dNAh3ck&amp;feature=related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youtube.com/watch?v=7usEeONhdzY&amp;feature=related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ctrTitle"/>
          </p:nvPr>
        </p:nvSpPr>
        <p:spPr>
          <a:xfrm>
            <a:off x="4733925" y="2708275"/>
            <a:ext cx="3313113" cy="1701800"/>
          </a:xfrm>
        </p:spPr>
        <p:txBody>
          <a:bodyPr/>
          <a:lstStyle/>
          <a:p>
            <a:pPr eaLnBrk="1" hangingPunct="1"/>
            <a:r>
              <a:rPr lang="en-US" smtClean="0"/>
              <a:t>Present Simple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When do we use the Present Simple? </a:t>
            </a:r>
            <a:endParaRPr lang="en-US" dirty="0"/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971550" y="2708275"/>
            <a:ext cx="6777038" cy="1873250"/>
          </a:xfrm>
        </p:spPr>
        <p:txBody>
          <a:bodyPr/>
          <a:lstStyle/>
          <a:p>
            <a:pPr marL="0" indent="0" eaLnBrk="1" hangingPunct="1">
              <a:buFont typeface="Wingdings 2" pitchFamily="18" charset="2"/>
              <a:buNone/>
            </a:pPr>
            <a:r>
              <a:rPr lang="en-US" b="1" smtClean="0"/>
              <a:t>We use the Present Simple for actions that: </a:t>
            </a:r>
          </a:p>
          <a:p>
            <a:pPr lvl="1" eaLnBrk="1" hangingPunct="1"/>
            <a:r>
              <a:rPr lang="en-US" smtClean="0"/>
              <a:t>Happen on a regular basis </a:t>
            </a:r>
          </a:p>
          <a:p>
            <a:pPr lvl="1" eaLnBrk="1" hangingPunct="1"/>
            <a:r>
              <a:rPr lang="en-US" smtClean="0"/>
              <a:t>Are facts and always true </a:t>
            </a:r>
          </a:p>
          <a:p>
            <a:pPr lvl="1" eaLnBrk="1" hangingPunct="1"/>
            <a:r>
              <a:rPr lang="en-US" smtClean="0"/>
              <a:t>Are habits or routines </a:t>
            </a:r>
          </a:p>
        </p:txBody>
      </p:sp>
      <p:sp>
        <p:nvSpPr>
          <p:cNvPr id="6148" name="TextBox 4"/>
          <p:cNvSpPr txBox="1">
            <a:spLocks noChangeArrowheads="1"/>
          </p:cNvSpPr>
          <p:nvPr/>
        </p:nvSpPr>
        <p:spPr bwMode="auto">
          <a:xfrm>
            <a:off x="0" y="0"/>
            <a:ext cx="22685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>
                <a:latin typeface="Century Gothic" pitchFamily="34" charset="0"/>
              </a:rPr>
              <a:t>After page 51</a:t>
            </a:r>
          </a:p>
        </p:txBody>
      </p:sp>
      <p:pic>
        <p:nvPicPr>
          <p:cNvPr id="6149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250" y="3933825"/>
            <a:ext cx="1754188" cy="170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0" name="TextBox 7"/>
          <p:cNvSpPr txBox="1">
            <a:spLocks noChangeArrowheads="1"/>
          </p:cNvSpPr>
          <p:nvPr/>
        </p:nvSpPr>
        <p:spPr bwMode="auto">
          <a:xfrm>
            <a:off x="4140200" y="5637213"/>
            <a:ext cx="41036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>
                <a:latin typeface="Century Gothic" pitchFamily="34" charset="0"/>
              </a:rPr>
              <a:t>I am a camel. I </a:t>
            </a:r>
            <a:r>
              <a:rPr lang="en-US" b="1">
                <a:latin typeface="Century Gothic" pitchFamily="34" charset="0"/>
              </a:rPr>
              <a:t>live</a:t>
            </a:r>
            <a:r>
              <a:rPr lang="en-US">
                <a:latin typeface="Century Gothic" pitchFamily="34" charset="0"/>
              </a:rPr>
              <a:t> in the desert.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2988" y="692150"/>
            <a:ext cx="7024687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What time expressions do we use with the Present Simple? </a:t>
            </a:r>
            <a:endParaRPr lang="en-US" dirty="0"/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xfrm>
            <a:off x="1042988" y="1916113"/>
            <a:ext cx="6777037" cy="4321175"/>
          </a:xfrm>
        </p:spPr>
        <p:txBody>
          <a:bodyPr/>
          <a:lstStyle/>
          <a:p>
            <a:pPr eaLnBrk="1" hangingPunct="1"/>
            <a:r>
              <a:rPr lang="en-US" b="1" smtClean="0"/>
              <a:t>every day / week / year  </a:t>
            </a:r>
            <a:r>
              <a:rPr lang="en-US" i="1" smtClean="0"/>
              <a:t> </a:t>
            </a:r>
          </a:p>
          <a:p>
            <a:pPr eaLnBrk="1" hangingPunct="1"/>
            <a:r>
              <a:rPr lang="en-US" b="1" smtClean="0"/>
              <a:t>once a year / week / month </a:t>
            </a:r>
            <a:r>
              <a:rPr lang="en-US" i="1" smtClean="0"/>
              <a:t> </a:t>
            </a:r>
          </a:p>
          <a:p>
            <a:pPr eaLnBrk="1" hangingPunct="1"/>
            <a:r>
              <a:rPr lang="en-US" b="1" smtClean="0"/>
              <a:t>twice a week/ a year </a:t>
            </a:r>
            <a:r>
              <a:rPr lang="en-US" smtClean="0"/>
              <a:t> </a:t>
            </a:r>
            <a:endParaRPr lang="en-US" i="1" smtClean="0"/>
          </a:p>
          <a:p>
            <a:pPr eaLnBrk="1" hangingPunct="1"/>
            <a:r>
              <a:rPr lang="en-US" b="1" smtClean="0"/>
              <a:t>three times / four times a month / a day </a:t>
            </a:r>
            <a:r>
              <a:rPr lang="en-US" smtClean="0"/>
              <a:t> </a:t>
            </a:r>
            <a:endParaRPr lang="en-US" i="1" smtClean="0"/>
          </a:p>
          <a:p>
            <a:pPr eaLnBrk="1" hangingPunct="1"/>
            <a:r>
              <a:rPr lang="en-US" b="1" smtClean="0"/>
              <a:t>sometimes</a:t>
            </a:r>
            <a:r>
              <a:rPr lang="en-US" smtClean="0"/>
              <a:t>  </a:t>
            </a:r>
          </a:p>
          <a:p>
            <a:pPr eaLnBrk="1" hangingPunct="1"/>
            <a:r>
              <a:rPr lang="en-US" b="1" smtClean="0"/>
              <a:t>always</a:t>
            </a:r>
            <a:r>
              <a:rPr lang="en-US" smtClean="0"/>
              <a:t>  </a:t>
            </a:r>
            <a:endParaRPr lang="en-US" i="1" smtClean="0"/>
          </a:p>
          <a:p>
            <a:pPr eaLnBrk="1" hangingPunct="1"/>
            <a:r>
              <a:rPr lang="en-US" b="1" smtClean="0"/>
              <a:t>often</a:t>
            </a:r>
            <a:r>
              <a:rPr lang="en-US" smtClean="0"/>
              <a:t>   </a:t>
            </a:r>
          </a:p>
          <a:p>
            <a:pPr eaLnBrk="1" hangingPunct="1"/>
            <a:r>
              <a:rPr lang="en-US" b="1" smtClean="0"/>
              <a:t>never</a:t>
            </a:r>
            <a:r>
              <a:rPr lang="en-US" smtClean="0"/>
              <a:t>  </a:t>
            </a:r>
            <a:endParaRPr lang="en-US" i="1" smtClean="0"/>
          </a:p>
          <a:p>
            <a:pPr eaLnBrk="1" hangingPunct="1"/>
            <a:r>
              <a:rPr lang="en-US" b="1" smtClean="0"/>
              <a:t>usually</a:t>
            </a:r>
            <a:r>
              <a:rPr lang="en-US" i="1" smtClean="0"/>
              <a:t> 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How do we form the Present Simple? </a:t>
            </a:r>
            <a:endParaRPr lang="en-US" dirty="0"/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8263" indent="0" eaLnBrk="1" hangingPunct="1">
              <a:buFont typeface="Wingdings 2" pitchFamily="18" charset="2"/>
              <a:buNone/>
            </a:pPr>
            <a:r>
              <a:rPr lang="en-US" b="1" smtClean="0"/>
              <a:t>To form the Present Simple we have to: </a:t>
            </a:r>
          </a:p>
          <a:p>
            <a:pPr lvl="1" eaLnBrk="1" hangingPunct="1"/>
            <a:r>
              <a:rPr lang="en-US" smtClean="0"/>
              <a:t>Use the </a:t>
            </a:r>
            <a:r>
              <a:rPr lang="en-US" u="sng" smtClean="0"/>
              <a:t>base form </a:t>
            </a:r>
            <a:r>
              <a:rPr lang="en-US" smtClean="0"/>
              <a:t>(V1)of the verb </a:t>
            </a:r>
          </a:p>
          <a:p>
            <a:pPr lvl="1" eaLnBrk="1" hangingPunct="1"/>
            <a:r>
              <a:rPr lang="en-US" smtClean="0"/>
              <a:t>For example: </a:t>
            </a:r>
          </a:p>
          <a:p>
            <a:pPr lvl="2" eaLnBrk="1" hangingPunct="1"/>
            <a:r>
              <a:rPr lang="en-US" smtClean="0"/>
              <a:t>live – I live in a village. </a:t>
            </a:r>
          </a:p>
          <a:p>
            <a:pPr lvl="2" eaLnBrk="1" hangingPunct="1"/>
            <a:r>
              <a:rPr lang="en-US" smtClean="0"/>
              <a:t>study – I study in English every Tuesday. </a:t>
            </a:r>
          </a:p>
          <a:p>
            <a:pPr lvl="2" eaLnBrk="1" hangingPunct="1"/>
            <a:r>
              <a:rPr lang="en-US" smtClean="0"/>
              <a:t>like – I like chocolate. </a:t>
            </a:r>
          </a:p>
          <a:p>
            <a:pPr lvl="2" eaLnBrk="1" hangingPunct="1"/>
            <a:r>
              <a:rPr lang="en-US" smtClean="0"/>
              <a:t>take – I take my bag to school every day. </a:t>
            </a:r>
          </a:p>
          <a:p>
            <a:pPr lvl="2" eaLnBrk="1" hangingPunct="1"/>
            <a:endParaRPr lang="en-US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Watch the clip below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u="sng" dirty="0" smtClean="0">
                <a:hlinkClick r:id="rId2"/>
              </a:rPr>
              <a:t>Clip One  </a:t>
            </a:r>
            <a:endParaRPr lang="en-US" u="sng" dirty="0" smtClean="0"/>
          </a:p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en-US" u="sng" dirty="0"/>
          </a:p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en-US" u="sng" dirty="0" smtClean="0"/>
          </a:p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dirty="0" smtClean="0"/>
              <a:t>Then go on to the next slide. </a:t>
            </a:r>
          </a:p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en-US" dirty="0"/>
          </a:p>
          <a:p>
            <a:pPr indent="-274320" eaLnBrk="1" fontAlgn="auto" hangingPunct="1"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922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2349500"/>
            <a:ext cx="1547813" cy="2652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2988" y="692150"/>
            <a:ext cx="7024687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What do we need to know? </a:t>
            </a:r>
            <a:endParaRPr lang="en-US" dirty="0"/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>
          <a:xfrm>
            <a:off x="1042988" y="1989138"/>
            <a:ext cx="3097212" cy="2401887"/>
          </a:xfrm>
        </p:spPr>
        <p:txBody>
          <a:bodyPr/>
          <a:lstStyle/>
          <a:p>
            <a:pPr marL="68263" indent="0" eaLnBrk="1" hangingPunct="1">
              <a:buFont typeface="Wingdings 2" pitchFamily="18" charset="2"/>
              <a:buNone/>
            </a:pPr>
            <a:r>
              <a:rPr lang="en-US" smtClean="0"/>
              <a:t>When our subject is </a:t>
            </a:r>
          </a:p>
          <a:p>
            <a:pPr marL="68263" indent="0" eaLnBrk="1" hangingPunct="1">
              <a:buFont typeface="Wingdings 2" pitchFamily="18" charset="2"/>
              <a:buNone/>
            </a:pPr>
            <a:r>
              <a:rPr lang="en-US" b="1" smtClean="0">
                <a:solidFill>
                  <a:srgbClr val="FF0000"/>
                </a:solidFill>
              </a:rPr>
              <a:t>I</a:t>
            </a:r>
          </a:p>
          <a:p>
            <a:pPr marL="68263" indent="0" eaLnBrk="1" hangingPunct="1">
              <a:buFont typeface="Wingdings 2" pitchFamily="18" charset="2"/>
              <a:buNone/>
            </a:pPr>
            <a:r>
              <a:rPr lang="en-US" b="1" smtClean="0">
                <a:solidFill>
                  <a:srgbClr val="FF0000"/>
                </a:solidFill>
              </a:rPr>
              <a:t>You</a:t>
            </a:r>
          </a:p>
          <a:p>
            <a:pPr marL="68263" indent="0" eaLnBrk="1" hangingPunct="1">
              <a:buFont typeface="Wingdings 2" pitchFamily="18" charset="2"/>
              <a:buNone/>
            </a:pPr>
            <a:r>
              <a:rPr lang="en-US" b="1" smtClean="0">
                <a:solidFill>
                  <a:srgbClr val="FF0000"/>
                </a:solidFill>
              </a:rPr>
              <a:t>We</a:t>
            </a:r>
          </a:p>
          <a:p>
            <a:pPr marL="68263" indent="0" eaLnBrk="1" hangingPunct="1">
              <a:buFont typeface="Wingdings 2" pitchFamily="18" charset="2"/>
              <a:buNone/>
            </a:pPr>
            <a:r>
              <a:rPr lang="en-US" b="1" smtClean="0">
                <a:solidFill>
                  <a:srgbClr val="FF0000"/>
                </a:solidFill>
              </a:rPr>
              <a:t>They</a:t>
            </a:r>
            <a:r>
              <a:rPr lang="en-US" smtClean="0"/>
              <a:t> </a:t>
            </a:r>
          </a:p>
        </p:txBody>
      </p:sp>
      <p:sp>
        <p:nvSpPr>
          <p:cNvPr id="10244" name="Content Placeholder 2"/>
          <p:cNvSpPr txBox="1">
            <a:spLocks/>
          </p:cNvSpPr>
          <p:nvPr/>
        </p:nvSpPr>
        <p:spPr bwMode="auto">
          <a:xfrm>
            <a:off x="2051050" y="2852738"/>
            <a:ext cx="515302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6826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</a:pPr>
            <a:r>
              <a:rPr lang="en-US" sz="2800" b="1">
                <a:solidFill>
                  <a:srgbClr val="FF0000"/>
                </a:solidFill>
                <a:latin typeface="Century Gothic" pitchFamily="34" charset="0"/>
              </a:rPr>
              <a:t>+ V1 + … + Time Expression </a:t>
            </a:r>
          </a:p>
        </p:txBody>
      </p:sp>
      <p:sp>
        <p:nvSpPr>
          <p:cNvPr id="10245" name="TextBox 5"/>
          <p:cNvSpPr txBox="1">
            <a:spLocks noChangeArrowheads="1"/>
          </p:cNvSpPr>
          <p:nvPr/>
        </p:nvSpPr>
        <p:spPr bwMode="auto">
          <a:xfrm>
            <a:off x="2484438" y="4437063"/>
            <a:ext cx="5759450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Font typeface="Arial" charset="0"/>
              <a:buChar char="•"/>
            </a:pPr>
            <a:r>
              <a:rPr lang="en-US" sz="2400">
                <a:latin typeface="Century Gothic" pitchFamily="34" charset="0"/>
              </a:rPr>
              <a:t>You </a:t>
            </a:r>
            <a:r>
              <a:rPr lang="en-US" sz="2400" b="1">
                <a:latin typeface="Century Gothic" pitchFamily="34" charset="0"/>
              </a:rPr>
              <a:t>have</a:t>
            </a:r>
            <a:r>
              <a:rPr lang="en-US" sz="2400">
                <a:latin typeface="Century Gothic" pitchFamily="34" charset="0"/>
              </a:rPr>
              <a:t> a nice bag. </a:t>
            </a:r>
          </a:p>
          <a:p>
            <a:pPr eaLnBrk="1" hangingPunct="1">
              <a:buFont typeface="Arial" charset="0"/>
              <a:buChar char="•"/>
            </a:pPr>
            <a:r>
              <a:rPr lang="en-US" sz="2400">
                <a:latin typeface="Century Gothic" pitchFamily="34" charset="0"/>
              </a:rPr>
              <a:t>We </a:t>
            </a:r>
            <a:r>
              <a:rPr lang="en-US" sz="2400" b="1">
                <a:latin typeface="Century Gothic" pitchFamily="34" charset="0"/>
              </a:rPr>
              <a:t>like</a:t>
            </a:r>
            <a:r>
              <a:rPr lang="en-US" sz="2400">
                <a:latin typeface="Century Gothic" pitchFamily="34" charset="0"/>
              </a:rPr>
              <a:t> funny movies. </a:t>
            </a:r>
          </a:p>
          <a:p>
            <a:pPr eaLnBrk="1" hangingPunct="1">
              <a:buFont typeface="Arial" charset="0"/>
              <a:buChar char="•"/>
            </a:pPr>
            <a:r>
              <a:rPr lang="en-US" sz="2400">
                <a:latin typeface="Century Gothic" pitchFamily="34" charset="0"/>
              </a:rPr>
              <a:t>They </a:t>
            </a:r>
            <a:r>
              <a:rPr lang="en-US" sz="2400" b="1">
                <a:latin typeface="Century Gothic" pitchFamily="34" charset="0"/>
              </a:rPr>
              <a:t>sing</a:t>
            </a:r>
            <a:r>
              <a:rPr lang="en-US" sz="2400">
                <a:latin typeface="Century Gothic" pitchFamily="34" charset="0"/>
              </a:rPr>
              <a:t> nice songs once a week. </a:t>
            </a:r>
          </a:p>
          <a:p>
            <a:pPr eaLnBrk="1" hangingPunct="1">
              <a:buFont typeface="Arial" charset="0"/>
              <a:buChar char="•"/>
            </a:pPr>
            <a:r>
              <a:rPr lang="en-US" sz="2400">
                <a:latin typeface="Century Gothic" pitchFamily="34" charset="0"/>
              </a:rPr>
              <a:t>I </a:t>
            </a:r>
            <a:r>
              <a:rPr lang="en-US" sz="2400" b="1">
                <a:latin typeface="Century Gothic" pitchFamily="34" charset="0"/>
              </a:rPr>
              <a:t>go</a:t>
            </a:r>
            <a:r>
              <a:rPr lang="en-US" sz="2400">
                <a:latin typeface="Century Gothic" pitchFamily="34" charset="0"/>
              </a:rPr>
              <a:t> to school every day. </a:t>
            </a:r>
          </a:p>
          <a:p>
            <a:pPr eaLnBrk="1" hangingPunct="1">
              <a:buFont typeface="Arial" charset="0"/>
              <a:buChar char="•"/>
            </a:pPr>
            <a:endParaRPr lang="en-US" sz="2400">
              <a:latin typeface="Century Gothic" pitchFamily="34" charset="0"/>
            </a:endParaRPr>
          </a:p>
        </p:txBody>
      </p:sp>
      <p:pic>
        <p:nvPicPr>
          <p:cNvPr id="10246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175" y="4814888"/>
            <a:ext cx="1093788" cy="1227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6863" y="3648075"/>
            <a:ext cx="1020762" cy="144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Watch the clip below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u="sng" dirty="0" smtClean="0">
                <a:hlinkClick r:id="rId2"/>
              </a:rPr>
              <a:t>Clip Two</a:t>
            </a:r>
            <a:endParaRPr lang="en-US" u="sng" dirty="0" smtClean="0"/>
          </a:p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en-US" u="sng" dirty="0"/>
          </a:p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en-US" u="sng" dirty="0" smtClean="0"/>
          </a:p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dirty="0" smtClean="0"/>
              <a:t>Then go on to the next slide. </a:t>
            </a:r>
          </a:p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en-US" dirty="0"/>
          </a:p>
          <a:p>
            <a:pPr indent="-274320" eaLnBrk="1" fontAlgn="auto" hangingPunct="1"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11268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2475" y="2565400"/>
            <a:ext cx="2519363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1042988" y="549275"/>
            <a:ext cx="7024687" cy="1143000"/>
          </a:xfrm>
        </p:spPr>
        <p:txBody>
          <a:bodyPr/>
          <a:lstStyle/>
          <a:p>
            <a:pPr eaLnBrk="1" hangingPunct="1"/>
            <a:r>
              <a:rPr lang="en-US" smtClean="0"/>
              <a:t>But…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7450" y="1773238"/>
            <a:ext cx="3330575" cy="1943100"/>
          </a:xfrm>
        </p:spPr>
        <p:txBody>
          <a:bodyPr rtlCol="0">
            <a:normAutofit/>
          </a:bodyPr>
          <a:lstStyle/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dirty="0" smtClean="0"/>
              <a:t>When our subject is </a:t>
            </a:r>
          </a:p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b="1" dirty="0" smtClean="0">
                <a:solidFill>
                  <a:srgbClr val="FF0000"/>
                </a:solidFill>
              </a:rPr>
              <a:t>He </a:t>
            </a:r>
          </a:p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b="1" dirty="0" smtClean="0">
                <a:solidFill>
                  <a:srgbClr val="FF0000"/>
                </a:solidFill>
              </a:rPr>
              <a:t>She </a:t>
            </a:r>
          </a:p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b="1" dirty="0" smtClean="0">
                <a:solidFill>
                  <a:srgbClr val="FF0000"/>
                </a:solidFill>
              </a:rPr>
              <a:t>It </a:t>
            </a:r>
          </a:p>
          <a:p>
            <a:pPr indent="-274320" eaLnBrk="1" fontAlgn="auto" hangingPunct="1"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2268538" y="4437063"/>
            <a:ext cx="3328987" cy="1944687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" indent="0" fontAlgn="auto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dirty="0" smtClean="0"/>
              <a:t> </a:t>
            </a:r>
          </a:p>
          <a:p>
            <a:pPr fontAlgn="auto"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2293" name="Content Placeholder 2"/>
          <p:cNvSpPr txBox="1">
            <a:spLocks/>
          </p:cNvSpPr>
          <p:nvPr/>
        </p:nvSpPr>
        <p:spPr bwMode="auto">
          <a:xfrm>
            <a:off x="2268538" y="2492375"/>
            <a:ext cx="5543550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6826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</a:pPr>
            <a:r>
              <a:rPr lang="en-US" sz="2800" b="1">
                <a:solidFill>
                  <a:srgbClr val="FF0000"/>
                </a:solidFill>
                <a:latin typeface="Century Gothic" pitchFamily="34" charset="0"/>
              </a:rPr>
              <a:t>+ V1 + S + … + Time Expression </a:t>
            </a:r>
          </a:p>
        </p:txBody>
      </p:sp>
      <p:sp>
        <p:nvSpPr>
          <p:cNvPr id="12294" name="TextBox 6"/>
          <p:cNvSpPr txBox="1">
            <a:spLocks noChangeArrowheads="1"/>
          </p:cNvSpPr>
          <p:nvPr/>
        </p:nvSpPr>
        <p:spPr bwMode="auto">
          <a:xfrm>
            <a:off x="2484438" y="4221163"/>
            <a:ext cx="5759450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Font typeface="Arial" charset="0"/>
              <a:buChar char="•"/>
            </a:pPr>
            <a:r>
              <a:rPr lang="en-US" sz="2400">
                <a:latin typeface="Century Gothic" pitchFamily="34" charset="0"/>
              </a:rPr>
              <a:t>He </a:t>
            </a:r>
            <a:r>
              <a:rPr lang="en-US" sz="2400" b="1">
                <a:latin typeface="Century Gothic" pitchFamily="34" charset="0"/>
              </a:rPr>
              <a:t>likes</a:t>
            </a:r>
            <a:r>
              <a:rPr lang="en-US" sz="2400">
                <a:latin typeface="Century Gothic" pitchFamily="34" charset="0"/>
              </a:rPr>
              <a:t> chocolate. </a:t>
            </a:r>
          </a:p>
          <a:p>
            <a:pPr eaLnBrk="1" hangingPunct="1">
              <a:buFont typeface="Arial" charset="0"/>
              <a:buChar char="•"/>
            </a:pPr>
            <a:r>
              <a:rPr lang="en-US" sz="2400">
                <a:latin typeface="Century Gothic" pitchFamily="34" charset="0"/>
              </a:rPr>
              <a:t>She </a:t>
            </a:r>
            <a:r>
              <a:rPr lang="en-US" sz="2400" b="1">
                <a:latin typeface="Century Gothic" pitchFamily="34" charset="0"/>
              </a:rPr>
              <a:t>writes</a:t>
            </a:r>
            <a:r>
              <a:rPr lang="en-US" sz="2400">
                <a:latin typeface="Century Gothic" pitchFamily="34" charset="0"/>
              </a:rPr>
              <a:t> in her notebook every day. </a:t>
            </a:r>
          </a:p>
          <a:p>
            <a:pPr eaLnBrk="1" hangingPunct="1">
              <a:buFont typeface="Arial" charset="0"/>
              <a:buChar char="•"/>
            </a:pPr>
            <a:r>
              <a:rPr lang="en-US" sz="2400">
                <a:latin typeface="Century Gothic" pitchFamily="34" charset="0"/>
              </a:rPr>
              <a:t>It </a:t>
            </a:r>
            <a:r>
              <a:rPr lang="en-US" sz="2400" b="1">
                <a:latin typeface="Century Gothic" pitchFamily="34" charset="0"/>
              </a:rPr>
              <a:t>has</a:t>
            </a:r>
            <a:r>
              <a:rPr lang="en-US" sz="2400">
                <a:latin typeface="Century Gothic" pitchFamily="34" charset="0"/>
              </a:rPr>
              <a:t> a long tail. </a:t>
            </a:r>
          </a:p>
          <a:p>
            <a:pPr eaLnBrk="1" hangingPunct="1">
              <a:buFont typeface="Arial" charset="0"/>
              <a:buChar char="•"/>
            </a:pPr>
            <a:endParaRPr lang="en-US" sz="2400">
              <a:latin typeface="Century Gothic" pitchFamily="34" charset="0"/>
            </a:endParaRPr>
          </a:p>
        </p:txBody>
      </p:sp>
      <p:pic>
        <p:nvPicPr>
          <p:cNvPr id="12295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3238" y="5191125"/>
            <a:ext cx="1331912" cy="887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6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3813" y="4195763"/>
            <a:ext cx="1190625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7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02" t="66113" r="26707"/>
          <a:stretch>
            <a:fillRect/>
          </a:stretch>
        </p:blipFill>
        <p:spPr bwMode="auto">
          <a:xfrm>
            <a:off x="6011863" y="3560763"/>
            <a:ext cx="903287" cy="94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2988" y="692150"/>
            <a:ext cx="7024687" cy="1143000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 smtClean="0"/>
              <a:t>Just so you’ll know – the verb HAVE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2988" y="2133600"/>
            <a:ext cx="6778625" cy="4032250"/>
          </a:xfrm>
        </p:spPr>
        <p:txBody>
          <a:bodyPr rtlCol="0">
            <a:normAutofit lnSpcReduction="10000"/>
          </a:bodyPr>
          <a:lstStyle/>
          <a:p>
            <a:pPr indent="-274320" eaLnBrk="1" fontAlgn="auto" hangingPunct="1">
              <a:spcAft>
                <a:spcPts val="0"/>
              </a:spcAft>
              <a:defRPr/>
            </a:pPr>
            <a:r>
              <a:rPr lang="en-US" dirty="0" smtClean="0"/>
              <a:t>The verb ‘have’ is irregular. </a:t>
            </a:r>
          </a:p>
          <a:p>
            <a:pPr indent="-274320" eaLnBrk="1" fontAlgn="auto" hangingPunct="1">
              <a:spcAft>
                <a:spcPts val="0"/>
              </a:spcAft>
              <a:defRPr/>
            </a:pPr>
            <a:r>
              <a:rPr lang="en-US" dirty="0" smtClean="0"/>
              <a:t>When we have I, YOU, WE or THEY, we say have </a:t>
            </a:r>
            <a:r>
              <a:rPr lang="en-US" i="1" dirty="0" smtClean="0"/>
              <a:t>– </a:t>
            </a:r>
            <a:r>
              <a:rPr lang="en-US" b="1" i="1" dirty="0" smtClean="0"/>
              <a:t>We</a:t>
            </a:r>
            <a:r>
              <a:rPr lang="en-US" i="1" dirty="0" smtClean="0"/>
              <a:t> </a:t>
            </a:r>
            <a:r>
              <a:rPr lang="en-US" b="1" i="1" dirty="0" smtClean="0"/>
              <a:t>have</a:t>
            </a:r>
            <a:r>
              <a:rPr lang="en-US" i="1" dirty="0" smtClean="0"/>
              <a:t> a big car. / </a:t>
            </a:r>
            <a:r>
              <a:rPr lang="en-US" b="1" i="1" dirty="0" smtClean="0"/>
              <a:t>They</a:t>
            </a:r>
            <a:r>
              <a:rPr lang="en-US" i="1" dirty="0" smtClean="0"/>
              <a:t> </a:t>
            </a:r>
            <a:r>
              <a:rPr lang="en-US" b="1" i="1" dirty="0" smtClean="0"/>
              <a:t>have</a:t>
            </a:r>
            <a:r>
              <a:rPr lang="en-US" i="1" dirty="0" smtClean="0"/>
              <a:t> a magic carpet. </a:t>
            </a:r>
          </a:p>
          <a:p>
            <a:pPr indent="-274320" eaLnBrk="1" fontAlgn="auto" hangingPunct="1">
              <a:spcAft>
                <a:spcPts val="0"/>
              </a:spcAft>
              <a:defRPr/>
            </a:pPr>
            <a:endParaRPr lang="en-US" i="1" dirty="0" smtClean="0"/>
          </a:p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dirty="0" smtClean="0"/>
              <a:t>                              But </a:t>
            </a:r>
          </a:p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en-US" dirty="0" smtClean="0"/>
          </a:p>
          <a:p>
            <a:pPr indent="-274320" eaLnBrk="1" fontAlgn="auto" hangingPunct="1">
              <a:spcAft>
                <a:spcPts val="0"/>
              </a:spcAft>
              <a:defRPr/>
            </a:pPr>
            <a:r>
              <a:rPr lang="en-US" dirty="0" smtClean="0"/>
              <a:t>When we have HE, SHE, IT, we say has – </a:t>
            </a:r>
            <a:r>
              <a:rPr lang="en-US" b="1" i="1" dirty="0" smtClean="0"/>
              <a:t>Henry has </a:t>
            </a:r>
            <a:r>
              <a:rPr lang="en-US" i="1" dirty="0" smtClean="0"/>
              <a:t>a twin sister. </a:t>
            </a:r>
            <a:r>
              <a:rPr lang="en-US" b="1" i="1" dirty="0" smtClean="0"/>
              <a:t>Lucy has </a:t>
            </a:r>
            <a:r>
              <a:rPr lang="en-US" i="1" dirty="0" smtClean="0"/>
              <a:t>a nice bag.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2988" y="549275"/>
            <a:ext cx="7273925" cy="11049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How do we add ‘s’ to the verb?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844824"/>
            <a:ext cx="7776864" cy="4392488"/>
          </a:xfrm>
          <a:extLst/>
        </p:spPr>
        <p:txBody>
          <a:bodyPr numCol="3" rtlCol="0">
            <a:normAutofit/>
          </a:bodyPr>
          <a:lstStyle/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sz="2200" b="1" u="sng" dirty="0" smtClean="0"/>
              <a:t>s </a:t>
            </a:r>
          </a:p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sz="2200" dirty="0" smtClean="0"/>
              <a:t>sit - sits </a:t>
            </a:r>
          </a:p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sz="2200" dirty="0" smtClean="0"/>
              <a:t>eat - eats</a:t>
            </a:r>
          </a:p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sz="2200" dirty="0" smtClean="0"/>
              <a:t>like - likes</a:t>
            </a:r>
          </a:p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sz="2200" dirty="0" smtClean="0"/>
              <a:t>ride - rides</a:t>
            </a:r>
          </a:p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sz="2200" dirty="0" smtClean="0"/>
              <a:t>play - plays</a:t>
            </a:r>
          </a:p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sz="2200" dirty="0" smtClean="0"/>
              <a:t>buy – buys </a:t>
            </a:r>
          </a:p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en-US" sz="2200" dirty="0" smtClean="0"/>
          </a:p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en-US" sz="2200" dirty="0" smtClean="0"/>
          </a:p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en-US" sz="2200" dirty="0" smtClean="0"/>
          </a:p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sz="2200" b="1" u="sng" dirty="0" err="1" smtClean="0"/>
              <a:t>es</a:t>
            </a:r>
            <a:endParaRPr lang="en-US" sz="2200" b="1" u="sng" dirty="0" smtClean="0"/>
          </a:p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sz="2200" dirty="0" smtClean="0"/>
              <a:t>watch - watches </a:t>
            </a:r>
          </a:p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sz="2200" dirty="0" smtClean="0"/>
              <a:t>dress - dresses </a:t>
            </a:r>
          </a:p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sz="2200" dirty="0" smtClean="0"/>
              <a:t>fix - fixes</a:t>
            </a:r>
          </a:p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sz="2200" dirty="0" smtClean="0"/>
              <a:t>wash - washes</a:t>
            </a:r>
          </a:p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en-US" sz="2200" dirty="0" smtClean="0"/>
          </a:p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en-US" sz="2200" dirty="0" smtClean="0"/>
          </a:p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en-US" sz="2200" dirty="0" smtClean="0"/>
          </a:p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en-US" sz="2200" dirty="0" smtClean="0"/>
          </a:p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en-US" sz="2200" dirty="0" smtClean="0"/>
          </a:p>
          <a:p>
            <a:pPr marL="27305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sz="2200" b="1" u="sng" dirty="0" err="1" smtClean="0"/>
              <a:t>ies</a:t>
            </a:r>
            <a:r>
              <a:rPr lang="en-US" sz="2200" b="1" u="sng" dirty="0" smtClean="0"/>
              <a:t> </a:t>
            </a:r>
          </a:p>
          <a:p>
            <a:pPr marL="27305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sz="2200" dirty="0" smtClean="0"/>
              <a:t>study - studies</a:t>
            </a:r>
          </a:p>
          <a:p>
            <a:pPr marL="27305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sz="2200" dirty="0" smtClean="0"/>
              <a:t>cry - cries</a:t>
            </a:r>
          </a:p>
          <a:p>
            <a:pPr marL="27305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sz="2200" dirty="0" smtClean="0"/>
              <a:t>fly - flies</a:t>
            </a:r>
          </a:p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en-US" sz="2200" dirty="0" smtClean="0"/>
          </a:p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en-US" sz="2200" dirty="0" smtClean="0"/>
          </a:p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en-US" sz="22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2988" y="188913"/>
            <a:ext cx="7705725" cy="115252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Let’s practice in our notebooks. 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088" y="1484313"/>
            <a:ext cx="7705725" cy="4968875"/>
          </a:xfrm>
        </p:spPr>
        <p:txBody>
          <a:bodyPr rtlCol="0">
            <a:normAutofit/>
          </a:bodyPr>
          <a:lstStyle/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dirty="0" smtClean="0"/>
              <a:t>Which of the following are correct? </a:t>
            </a:r>
          </a:p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dirty="0" smtClean="0"/>
              <a:t>Write the number and correct the mistakes. </a:t>
            </a:r>
          </a:p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en-US" dirty="0" smtClean="0"/>
          </a:p>
          <a:p>
            <a:pPr marL="525780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Henry </a:t>
            </a:r>
            <a:r>
              <a:rPr lang="en-US" u="sng" dirty="0" smtClean="0"/>
              <a:t>likes</a:t>
            </a:r>
            <a:r>
              <a:rPr lang="en-US" dirty="0" smtClean="0"/>
              <a:t> chocolate. </a:t>
            </a:r>
          </a:p>
          <a:p>
            <a:pPr marL="525780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Lucy </a:t>
            </a:r>
            <a:r>
              <a:rPr lang="en-US" u="sng" dirty="0" smtClean="0"/>
              <a:t>fly</a:t>
            </a:r>
            <a:r>
              <a:rPr lang="en-US" dirty="0" smtClean="0"/>
              <a:t> to school on a magic carpet. </a:t>
            </a:r>
          </a:p>
          <a:p>
            <a:pPr marL="525780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Henry and Lucy </a:t>
            </a:r>
            <a:r>
              <a:rPr lang="en-US" u="sng" dirty="0" smtClean="0"/>
              <a:t>like</a:t>
            </a:r>
            <a:r>
              <a:rPr lang="en-US" dirty="0" smtClean="0"/>
              <a:t> Amir. </a:t>
            </a:r>
          </a:p>
          <a:p>
            <a:pPr marL="525780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Amir </a:t>
            </a:r>
            <a:r>
              <a:rPr lang="en-US" u="sng" dirty="0" smtClean="0"/>
              <a:t>has</a:t>
            </a:r>
            <a:r>
              <a:rPr lang="en-US" dirty="0" smtClean="0"/>
              <a:t> many notebooks. </a:t>
            </a:r>
          </a:p>
          <a:p>
            <a:pPr marL="525780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The genie </a:t>
            </a:r>
            <a:r>
              <a:rPr lang="en-US" u="sng" dirty="0" smtClean="0"/>
              <a:t>make</a:t>
            </a:r>
            <a:r>
              <a:rPr lang="en-US" dirty="0" smtClean="0"/>
              <a:t> wishes come true. </a:t>
            </a:r>
          </a:p>
          <a:p>
            <a:pPr marL="525780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Henry and Lucy </a:t>
            </a:r>
            <a:r>
              <a:rPr lang="en-US" u="sng" dirty="0" smtClean="0"/>
              <a:t>buy</a:t>
            </a:r>
            <a:r>
              <a:rPr lang="en-US" dirty="0" smtClean="0"/>
              <a:t> some fruit at the market.</a:t>
            </a:r>
          </a:p>
          <a:p>
            <a:pPr marL="525780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The little monster </a:t>
            </a:r>
            <a:r>
              <a:rPr lang="en-US" u="sng" dirty="0" smtClean="0"/>
              <a:t>plays</a:t>
            </a:r>
            <a:r>
              <a:rPr lang="en-US" dirty="0" smtClean="0"/>
              <a:t> very well. </a:t>
            </a:r>
          </a:p>
          <a:p>
            <a:pPr marL="525780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Amir </a:t>
            </a:r>
            <a:r>
              <a:rPr lang="en-US" u="sng" dirty="0" smtClean="0"/>
              <a:t>want</a:t>
            </a:r>
            <a:r>
              <a:rPr lang="en-US" dirty="0" smtClean="0"/>
              <a:t> to buy a gift for his mother.  </a:t>
            </a: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2988" y="333375"/>
            <a:ext cx="7705725" cy="115252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rgbClr val="FF0000"/>
                </a:solidFill>
              </a:rPr>
              <a:t>Answer Key:</a:t>
            </a:r>
            <a:br>
              <a:rPr lang="en-US" dirty="0" smtClean="0">
                <a:solidFill>
                  <a:srgbClr val="FF0000"/>
                </a:solidFill>
              </a:rPr>
            </a:br>
            <a:r>
              <a:rPr lang="en-US" dirty="0" smtClean="0"/>
              <a:t>Let’s practice in our notebooks. 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584" y="1484784"/>
            <a:ext cx="7704856" cy="4968552"/>
          </a:xfrm>
          <a:extLst/>
        </p:spPr>
        <p:txBody>
          <a:bodyPr rtlCol="0">
            <a:normAutofit lnSpcReduction="10000"/>
          </a:bodyPr>
          <a:lstStyle/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dirty="0" smtClean="0"/>
              <a:t>Which of the following are correct? </a:t>
            </a:r>
          </a:p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dirty="0" smtClean="0"/>
              <a:t>Write the number and correct the mistakes. </a:t>
            </a:r>
          </a:p>
          <a:p>
            <a:pPr marL="6858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en-US" dirty="0" smtClean="0"/>
          </a:p>
          <a:p>
            <a:pPr marL="525780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Henry </a:t>
            </a:r>
            <a:r>
              <a:rPr lang="en-US" u="sng" dirty="0" smtClean="0"/>
              <a:t>likes</a:t>
            </a:r>
            <a:r>
              <a:rPr lang="en-US" dirty="0" smtClean="0"/>
              <a:t> chocolate. </a:t>
            </a:r>
            <a:r>
              <a:rPr lang="en-US" dirty="0" smtClean="0">
                <a:solidFill>
                  <a:srgbClr val="FF0000"/>
                </a:solidFill>
              </a:rPr>
              <a:t>– correct </a:t>
            </a:r>
          </a:p>
          <a:p>
            <a:pPr marL="525780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Lucy </a:t>
            </a:r>
            <a:r>
              <a:rPr lang="en-US" u="sng" strike="sngStrike" dirty="0" smtClean="0"/>
              <a:t>fly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FF0000"/>
                </a:solidFill>
              </a:rPr>
              <a:t>flies</a:t>
            </a:r>
            <a:r>
              <a:rPr lang="en-US" dirty="0" smtClean="0"/>
              <a:t> to school on a magic carpet. </a:t>
            </a:r>
          </a:p>
          <a:p>
            <a:pPr marL="525780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Henry and Lucy </a:t>
            </a:r>
            <a:r>
              <a:rPr lang="en-US" u="sng" strike="sngStrike" dirty="0" smtClean="0"/>
              <a:t>likes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FF0000"/>
                </a:solidFill>
              </a:rPr>
              <a:t>like</a:t>
            </a:r>
            <a:r>
              <a:rPr lang="en-US" dirty="0" smtClean="0"/>
              <a:t> Amir.  </a:t>
            </a:r>
            <a:r>
              <a:rPr lang="en-US" dirty="0" smtClean="0">
                <a:solidFill>
                  <a:srgbClr val="FF0000"/>
                </a:solidFill>
              </a:rPr>
              <a:t>  </a:t>
            </a:r>
          </a:p>
          <a:p>
            <a:pPr marL="525780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Amir </a:t>
            </a:r>
            <a:r>
              <a:rPr lang="en-US" u="sng" dirty="0" smtClean="0"/>
              <a:t>has</a:t>
            </a:r>
            <a:r>
              <a:rPr lang="en-US" dirty="0" smtClean="0"/>
              <a:t> many notebooks. </a:t>
            </a:r>
            <a:r>
              <a:rPr lang="en-US" dirty="0">
                <a:solidFill>
                  <a:srgbClr val="FF0000"/>
                </a:solidFill>
              </a:rPr>
              <a:t>- correct  </a:t>
            </a:r>
            <a:r>
              <a:rPr lang="en-US" dirty="0" smtClean="0"/>
              <a:t> </a:t>
            </a:r>
          </a:p>
          <a:p>
            <a:pPr marL="525780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The genie </a:t>
            </a:r>
            <a:r>
              <a:rPr lang="en-US" u="sng" strike="sngStrike" dirty="0" smtClean="0"/>
              <a:t>make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FF0000"/>
                </a:solidFill>
              </a:rPr>
              <a:t>makes</a:t>
            </a:r>
            <a:r>
              <a:rPr lang="en-US" dirty="0" smtClean="0"/>
              <a:t> wishes come true. </a:t>
            </a:r>
          </a:p>
          <a:p>
            <a:pPr marL="525780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Henry and Lucy </a:t>
            </a:r>
            <a:r>
              <a:rPr lang="en-US" u="sng" dirty="0" smtClean="0"/>
              <a:t>buy</a:t>
            </a:r>
            <a:r>
              <a:rPr lang="en-US" dirty="0" smtClean="0"/>
              <a:t> some fruit at the market. </a:t>
            </a:r>
            <a:r>
              <a:rPr lang="en-US" dirty="0">
                <a:solidFill>
                  <a:srgbClr val="FF0000"/>
                </a:solidFill>
              </a:rPr>
              <a:t>– correct </a:t>
            </a:r>
            <a:endParaRPr lang="en-US" dirty="0" smtClean="0"/>
          </a:p>
          <a:p>
            <a:pPr marL="525780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The little monster </a:t>
            </a:r>
            <a:r>
              <a:rPr lang="en-US" u="sng" dirty="0" smtClean="0"/>
              <a:t>plays</a:t>
            </a:r>
            <a:r>
              <a:rPr lang="en-US" dirty="0" smtClean="0"/>
              <a:t> very well. </a:t>
            </a:r>
            <a:r>
              <a:rPr lang="en-US" dirty="0">
                <a:solidFill>
                  <a:srgbClr val="FF0000"/>
                </a:solidFill>
              </a:rPr>
              <a:t>– correct </a:t>
            </a:r>
            <a:endParaRPr lang="en-US" dirty="0" smtClean="0"/>
          </a:p>
          <a:p>
            <a:pPr marL="525780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Amir </a:t>
            </a:r>
            <a:r>
              <a:rPr lang="en-US" u="sng" strike="sngStrike" dirty="0" smtClean="0"/>
              <a:t>want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FF0000"/>
                </a:solidFill>
              </a:rPr>
              <a:t>wants</a:t>
            </a:r>
            <a:r>
              <a:rPr lang="en-US" dirty="0" smtClean="0"/>
              <a:t> to buy a gift for his mother.  </a:t>
            </a:r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161</TotalTime>
  <Words>744</Words>
  <Application>Microsoft Office PowerPoint</Application>
  <PresentationFormat>‫הצגה על המסך (4:3)</PresentationFormat>
  <Paragraphs>126</Paragraphs>
  <Slides>12</Slides>
  <Notes>6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12</vt:i4>
      </vt:variant>
    </vt:vector>
  </HeadingPairs>
  <TitlesOfParts>
    <vt:vector size="17" baseType="lpstr">
      <vt:lpstr>Arial</vt:lpstr>
      <vt:lpstr>Century Gothic</vt:lpstr>
      <vt:lpstr>Wingdings 2</vt:lpstr>
      <vt:lpstr>Calibri</vt:lpstr>
      <vt:lpstr>Austin</vt:lpstr>
      <vt:lpstr>Present Simple </vt:lpstr>
      <vt:lpstr>When do we use the Present Simple? </vt:lpstr>
      <vt:lpstr>What time expressions do we use with the Present Simple? </vt:lpstr>
      <vt:lpstr>How do we form the Present Simple? </vt:lpstr>
      <vt:lpstr>Watch the clip below </vt:lpstr>
      <vt:lpstr>What do we need to know? </vt:lpstr>
      <vt:lpstr>Watch the clip below </vt:lpstr>
      <vt:lpstr>But…</vt:lpstr>
      <vt:lpstr>Just so you’ll know – the verb HAVE </vt:lpstr>
      <vt:lpstr>How do we add ‘s’ to the verb? </vt:lpstr>
      <vt:lpstr>Let’s practice in our notebooks.  </vt:lpstr>
      <vt:lpstr>Answer Key: Let’s practice in our notebooks.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 Simple</dc:title>
  <dc:creator>English Adventure</dc:creator>
  <cp:lastModifiedBy>teacher</cp:lastModifiedBy>
  <cp:revision>23</cp:revision>
  <dcterms:created xsi:type="dcterms:W3CDTF">2011-10-08T17:19:02Z</dcterms:created>
  <dcterms:modified xsi:type="dcterms:W3CDTF">2013-11-17T19:53:19Z</dcterms:modified>
</cp:coreProperties>
</file>