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78" r:id="rId9"/>
    <p:sldId id="270" r:id="rId10"/>
    <p:sldId id="261" r:id="rId11"/>
    <p:sldId id="262" r:id="rId12"/>
    <p:sldId id="263" r:id="rId13"/>
    <p:sldId id="264" r:id="rId14"/>
    <p:sldId id="265" r:id="rId15"/>
    <p:sldId id="277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62" autoAdjust="0"/>
    <p:restoredTop sz="94660"/>
  </p:normalViewPr>
  <p:slideViewPr>
    <p:cSldViewPr>
      <p:cViewPr varScale="1">
        <p:scale>
          <a:sx n="69" d="100"/>
          <a:sy n="69" d="100"/>
        </p:scale>
        <p:origin x="11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D588-ECCF-44C7-8981-623DBF6AC23A}" type="datetimeFigureOut">
              <a:rPr lang="he-IL" smtClean="0"/>
              <a:pPr/>
              <a:t>כ"א/אדר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58A01-5F13-4A58-9B55-B697235A746F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il/url?sa=i&amp;rct=j&amp;q=%D9%85%D8%B5%D8%A8%D8%A7%D8%AD&amp;source=images&amp;cd=&amp;docid=s1Psvzhaut_caM&amp;tbnid=pe3dMZvRttBU3M:&amp;ved=0CAUQjRw&amp;url=http://forum.stop55.com/321489.html&amp;ei=T5ImUbKPDMj4sgaIjYDgAg&amp;psig=AFQjCNEKkGvCMu7g8ezJPZjzoMfGT8Mnjg&amp;ust=1361568700686832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.il/url?sa=i&amp;source=images&amp;cd=&amp;cad=rja&amp;docid=EuZdATSG1sKsoM&amp;tbnid=XJmstBBjDuTvqM:&amp;ved=0CAgQjRwwAA&amp;url=http://www.alharmmetals.com/ar/products.asp&amp;ei=7JImUe2IFcvItAbor4HQDA&amp;psig=AFQjCNGAtmcZzfFrwkb3R--o11q2Lhzupw&amp;ust=136156887638275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il/url?sa=i&amp;rct=j&amp;q=%D8%A7%D9%84%D9%85%D9%81%D8%AA%D8%A7%D8%AD%20%D8%A7%D9%84%D9%83%D9%87%D8%B1%D8%A8%D8%A7%D8%A6%D9%8A&amp;source=images&amp;cd=&amp;cad=rja&amp;docid=Qi9ARsyKer-1XM&amp;tbnid=cdIJCopFq8NYXM:&amp;ved=0CAUQjRw&amp;url=http://www.alhandasa.net/forum/showthread.php?t=213416&amp;ei=9pUmUa39KIebtQa89oDABA&amp;psig=AFQjCNFBEx2PDyjUS_qrYyth29Qojw4uaw&amp;ust=1361569642556653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il/url?sa=i&amp;rct=j&amp;q=%D8%A7%D9%84%D8%A8%D8%B7%D8%A7%D8%B1%D9%8A%D8%A9&amp;source=images&amp;cd=&amp;cad=rja&amp;docid=8LeY4FTnew1GvM&amp;tbnid=VBHbSqqX17_zcM:&amp;ved=0CAUQjRw&amp;url=http://www.zaimuae.com/alain/showthread.php?p=2521202&amp;ei=B5UmUfqgBYnVswaIyICoAg&amp;psig=AFQjCNGWqkVf4OSC1c9IPiGx06z34ByPEA&amp;ust=1361569388066286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.il/url?sa=i&amp;rct=j&amp;q=%D9%85%D8%B5%D8%A8%D8%A7%D8%AD&amp;source=images&amp;cd=&amp;cad=rja&amp;docid=RbgrZ54K9KkFfM&amp;tbnid=aJ7qqdIRoGfxQM:&amp;ved=0CAUQjRw&amp;url=http://st-takla.org/Full-Free-Coptic-Books/His-Holiness-Pope-Shenouda-III-Books-Online/17-Al-Ghira-Al-Mokadasa/Holy-Zeal_07-Companionship-with-God.html&amp;ei=q4MmUYmkLonXsgbi9oCwDA&amp;psig=AFQjCNGmuqYfuoP2_MbisB-uAKZY9BL_kQ&amp;ust=1361564964807486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://www.google.co.il/url?sa=i&amp;rct=j&amp;q=%D8%A8%D8%B7%D8%A7%D8%B1%D9%8A%D8%A9&amp;source=images&amp;cd=&amp;cad=rja&amp;docid=PSjoUKjsQC08uM&amp;tbnid=Fp6YI8t_-n--vM:&amp;ved=0CAUQjRw&amp;url=http://abo1bs.com/%D8%AD%D9%84-%D9%85%D8%B4%D9%83%D9%84%D8%A9-%D8%A7%D9%84%D8%A8%D8%B7%D8%A7%D8%B1%D9%8A%D8%A9-%D8%A8%D8%A7%D9%84%D9%86%D8%B3%D8%AE%D8%A9-ios-5-1-1-%D8%A7%D9%84%D8%A7%D9%8A%D9%81%D9%88%D9%86-%D9%88/&amp;ei=-IQmUcC0D4OitAb6jYC4Bg&amp;psig=AFQjCNGbD81yoX-Xwdrs7CTa5JR0lxXjkQ&amp;ust=1361565215336963" TargetMode="Externa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il/url?sa=i&amp;rct=j&amp;q=%D8%A8%D8%B7%D8%A7%D8%B1%D9%8A%D8%A9&amp;source=images&amp;cd=&amp;cad=rja&amp;docid=PSjoUKjsQC08uM&amp;tbnid=Fp6YI8t_-n--vM:&amp;ved=0CAUQjRw&amp;url=http://abo1bs.com/%D8%AD%D9%84-%D9%85%D8%B4%D9%83%D9%84%D8%A9-%D8%A7%D9%84%D8%A8%D8%B7%D8%A7%D8%B1%D9%8A%D8%A9-%D8%A8%D8%A7%D9%84%D9%86%D8%B3%D8%AE%D8%A9-ios-5-1-1-%D8%A7%D9%84%D8%A7%D9%8A%D9%81%D9%88%D9%86-%D9%88/&amp;ei=-IQmUcC0D4OitAb6jYC4Bg&amp;psig=AFQjCNGbD81yoX-Xwdrs7CTa5JR0lxXjkQ&amp;ust=136156521533696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l/url?sa=i&amp;rct=j&amp;q=%D9%85%D8%B5%D8%A8%D8%A7%D8%AD&amp;source=images&amp;cd=&amp;cad=rja&amp;docid=RbgrZ54K9KkFfM&amp;tbnid=aJ7qqdIRoGfxQM:&amp;ved=0CAUQjRw&amp;url=http://st-takla.org/Full-Free-Coptic-Books/His-Holiness-Pope-Shenouda-III-Books-Online/17-Al-Ghira-Al-Mokadasa/Holy-Zeal_07-Companionship-with-God.html&amp;ei=q4MmUYmkLonXsgbi9oCwDA&amp;psig=AFQjCNGmuqYfuoP2_MbisB-uAKZY9BL_kQ&amp;ust=1361564964807486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il/url?sa=i&amp;rct=j&amp;q=%D8%A7%D9%84%D9%85%D9%81%D8%AA%D8%A7%D8%AD%20%D8%A7%D9%84%D9%83%D9%87%D8%B1%D8%A8%D8%A7%D8%A6%D9%8A&amp;source=images&amp;cd=&amp;cad=rja&amp;docid=Qi9ARsyKer-1XM&amp;tbnid=cdIJCopFq8NYXM:&amp;ved=0CAUQjRw&amp;url=http://www.alhandasa.net/forum/showthread.php?t=213416&amp;ei=9pUmUa39KIebtQa89oDABA&amp;psig=AFQjCNFBEx2PDyjUS_qrYyth29Qojw4uaw&amp;ust=136156964255665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google.co.il/url?sa=i&amp;rct=j&amp;q=%D7%90%D7%A0%D7%99%D7%9E%D7%A6%D7%99%D7%94+%D7%9E%D7%A0%D7%95%D7%A8%D7%94&amp;source=images&amp;cd=&amp;cad=rja&amp;docid=isDa90JsvX6uJM&amp;tbnid=7KCUzur8U_LAYM:&amp;ved=0CAUQjRw&amp;url=http://www.orianit.edu-negev.gov.il/mmd12asd/cp/homepage\madaim.htm&amp;ei=HMEnUbXOOYKdtQb454DQAg&amp;psig=AFQjCNHNdeR8nYGX8Redu1EOaJu62F_bNQ&amp;ust=1361646224658776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google.co.il/url?sa=i&amp;rct=j&amp;q=%D7%90%D7%A0%D7%99%D7%9E%D7%A6%D7%99%D7%94+%D7%9E%D7%A0%D7%95%D7%A8%D7%94&amp;source=images&amp;cd=&amp;cad=rja&amp;docid=isDa90JsvX6uJM&amp;tbnid=7KCUzur8U_LAYM:&amp;ved=0CAUQjRw&amp;url=http://www.orianit.edu-negev.gov.il/mmd12asd/cp/homepage\madaim.htm&amp;ei=HMEnUbXOOYKdtQb454DQAg&amp;psig=AFQjCNHNdeR8nYGX8Redu1EOaJu62F_bNQ&amp;ust=1361646224658776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lo.cet.ac.il/player/?document=fa48e776-d558-4ea9-96a9-9bc1ffd28343&amp;language=ar&amp;sitekey=ar.eba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04800" y="609600"/>
            <a:ext cx="8382000" cy="18288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SA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الكهرباء</a:t>
            </a:r>
            <a:endParaRPr lang="he-IL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תרשים זרימה: סרט מנוקב 6"/>
          <p:cNvSpPr/>
          <p:nvPr/>
        </p:nvSpPr>
        <p:spPr>
          <a:xfrm>
            <a:off x="1295400" y="3200400"/>
            <a:ext cx="6858000" cy="3200400"/>
          </a:xfrm>
          <a:prstGeom prst="flowChartPunchedTap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2">
                    <a:lumMod val="50000"/>
                  </a:schemeClr>
                </a:solidFill>
              </a:rPr>
              <a:t>الدائرة الكهربائية البسيطة</a:t>
            </a:r>
            <a:endParaRPr lang="he-IL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גל 4"/>
          <p:cNvSpPr/>
          <p:nvPr/>
        </p:nvSpPr>
        <p:spPr>
          <a:xfrm>
            <a:off x="990600" y="0"/>
            <a:ext cx="7162800" cy="6248400"/>
          </a:xfrm>
          <a:prstGeom prst="wav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6">
                    <a:lumMod val="75000"/>
                  </a:schemeClr>
                </a:solidFill>
              </a:rPr>
              <a:t>الان تعالوا لنتعرف على وظيفة كل جزء  في الدائرة الكهربائية</a:t>
            </a:r>
            <a:endParaRPr lang="he-IL" sz="7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ar-SA" b="1" dirty="0" smtClean="0"/>
              <a:t>المصباح الكهربائي</a:t>
            </a:r>
            <a:endParaRPr lang="he-IL" b="1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95800" cy="411479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هو جهاز </a:t>
            </a:r>
            <a:r>
              <a:rPr lang="ar-SA" sz="3600" b="1" dirty="0" smtClean="0">
                <a:solidFill>
                  <a:srgbClr val="FF0000"/>
                </a:solidFill>
              </a:rPr>
              <a:t>كهربائي </a:t>
            </a:r>
          </a:p>
          <a:p>
            <a:pPr>
              <a:buNone/>
            </a:pPr>
            <a:r>
              <a:rPr lang="ar-SA" sz="3600" dirty="0" smtClean="0"/>
              <a:t> </a:t>
            </a:r>
            <a:r>
              <a:rPr lang="ar-SA" sz="3600" b="1" dirty="0" smtClean="0">
                <a:solidFill>
                  <a:srgbClr val="FF0000"/>
                </a:solidFill>
              </a:rPr>
              <a:t>ومنتج كهربائي </a:t>
            </a:r>
            <a:r>
              <a:rPr lang="ar-SA" sz="3600" dirty="0" smtClean="0"/>
              <a:t>يضيء عند توصيله بمصدر </a:t>
            </a:r>
            <a:r>
              <a:rPr lang="ar-SA" sz="3600" dirty="0" smtClean="0"/>
              <a:t>كهربائي، </a:t>
            </a:r>
            <a:r>
              <a:rPr lang="ar-SA" sz="3600" dirty="0" smtClean="0"/>
              <a:t>بمساعدة الاسلاك . </a:t>
            </a:r>
            <a:endParaRPr lang="he-IL" sz="3600" dirty="0"/>
          </a:p>
        </p:txBody>
      </p:sp>
      <p:pic>
        <p:nvPicPr>
          <p:cNvPr id="11266" name="Picture 2" descr="http://t1.gstatic.com/images?q=tbn:ANd9GcTXuCWuBJv-tpw1K4fQ7ngBYqSclX2ezkAobuAT2q719ceTt31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600200"/>
            <a:ext cx="3933825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ar-SA" b="1" dirty="0" smtClean="0"/>
              <a:t>الاسلاك الكهربائية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ar-SA" sz="3200" dirty="0" smtClean="0"/>
              <a:t>بواسطة سلك كهربائي واحد نوصل نقطة توصيل المصباح مع نقطة توصيل </a:t>
            </a:r>
            <a:r>
              <a:rPr lang="ar-SA" sz="3200" dirty="0" smtClean="0"/>
              <a:t>البطارية، </a:t>
            </a:r>
            <a:r>
              <a:rPr lang="ar-SA" sz="3200" dirty="0" smtClean="0"/>
              <a:t>وبواسطة السلك الثاني نوصل نقطة التوصيل الثانية في المصباح مع نقطة التوصيل الثانية في البطارية </a:t>
            </a:r>
            <a:r>
              <a:rPr lang="ar-SA" dirty="0" smtClean="0"/>
              <a:t>.</a:t>
            </a:r>
            <a:endParaRPr lang="he-IL" dirty="0"/>
          </a:p>
        </p:txBody>
      </p:sp>
      <p:pic>
        <p:nvPicPr>
          <p:cNvPr id="10242" name="Picture 2" descr="http://www.alharmmetals.com/public/product_cat_pictures/4/Copper-Electric-Wire-EI-AIW-200-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676400"/>
            <a:ext cx="3429000" cy="2057400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640015"/>
            <a:ext cx="2971800" cy="321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المفتاح الكهربائي </a:t>
            </a:r>
            <a:endParaRPr lang="he-IL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3600" b="1" dirty="0" smtClean="0"/>
              <a:t>بواسطة المفتاح الكهربائي نشغل ونوقف الدائرة الكهربائية </a:t>
            </a:r>
          </a:p>
          <a:p>
            <a:pPr>
              <a:buNone/>
            </a:pPr>
            <a:r>
              <a:rPr lang="ar-SA" sz="3600" b="1" dirty="0" smtClean="0"/>
              <a:t>  </a:t>
            </a:r>
            <a:r>
              <a:rPr lang="ar-SA" sz="3600" b="1" dirty="0" smtClean="0">
                <a:solidFill>
                  <a:srgbClr val="FF0000"/>
                </a:solidFill>
              </a:rPr>
              <a:t>عند التشغيل يضيء المصباح</a:t>
            </a:r>
          </a:p>
          <a:p>
            <a:pPr>
              <a:buNone/>
            </a:pPr>
            <a:r>
              <a:rPr lang="ar-SA" sz="3600" b="1" dirty="0" smtClean="0"/>
              <a:t>  </a:t>
            </a:r>
            <a:r>
              <a:rPr lang="ar-SA" sz="3600" b="1" dirty="0" smtClean="0">
                <a:solidFill>
                  <a:srgbClr val="0070C0"/>
                </a:solidFill>
              </a:rPr>
              <a:t>عند ايقافه فإن المصباح لا </a:t>
            </a:r>
            <a:r>
              <a:rPr lang="ar-SA" sz="3600" b="1" dirty="0" err="1" smtClean="0">
                <a:solidFill>
                  <a:srgbClr val="0070C0"/>
                </a:solidFill>
              </a:rPr>
              <a:t>يضيء .</a:t>
            </a:r>
            <a:r>
              <a:rPr lang="ar-SA" sz="3600" b="1" dirty="0" smtClean="0">
                <a:solidFill>
                  <a:srgbClr val="0070C0"/>
                </a:solidFill>
              </a:rPr>
              <a:t> </a:t>
            </a:r>
            <a:endParaRPr lang="he-IL" sz="3600" b="1" dirty="0">
              <a:solidFill>
                <a:srgbClr val="0070C0"/>
              </a:solidFill>
            </a:endParaRPr>
          </a:p>
        </p:txBody>
      </p:sp>
      <p:pic>
        <p:nvPicPr>
          <p:cNvPr id="22530" name="Picture 2" descr="http://switchon.org.in/India/wp-content/uploads/2008/11/09002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81200"/>
            <a:ext cx="4267200" cy="400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ar-S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البطارية</a:t>
            </a:r>
            <a:endParaRPr lang="he-IL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/>
              <a:t>البطارية </a:t>
            </a:r>
            <a:r>
              <a:rPr lang="ar-SA" sz="3600" dirty="0" err="1" smtClean="0"/>
              <a:t>هي :</a:t>
            </a:r>
            <a:endParaRPr lang="ar-SA" sz="3600" dirty="0" smtClean="0"/>
          </a:p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     مصدر كهرباء </a:t>
            </a:r>
          </a:p>
          <a:p>
            <a:pPr>
              <a:buNone/>
            </a:pPr>
            <a:r>
              <a:rPr lang="ar-SA" sz="3600" dirty="0" smtClean="0"/>
              <a:t>  فهي تزود المصباح </a:t>
            </a:r>
            <a:r>
              <a:rPr lang="ar-SA" sz="3600" dirty="0" err="1" smtClean="0"/>
              <a:t>بالكهرباء .</a:t>
            </a:r>
            <a:endParaRPr lang="he-IL" sz="3600" dirty="0"/>
          </a:p>
        </p:txBody>
      </p:sp>
      <p:pic>
        <p:nvPicPr>
          <p:cNvPr id="21506" name="Picture 2" descr="http://3.bp.blogspot.com/_hL8KarsFuj8/St4nbjM05EI/AAAAAAAAAtU/-_blGMnJmb8/s400/aa-battery_Fu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600200"/>
            <a:ext cx="38100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mkm-haifa.co.il/robotica/study/computers/comp2_data.files/image0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990600"/>
            <a:ext cx="4191000" cy="473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066800"/>
            <a:ext cx="426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SA" sz="6600" b="1" dirty="0" smtClean="0"/>
              <a:t>تلخيص</a:t>
            </a:r>
            <a:r>
              <a:rPr lang="ar-SA" dirty="0" smtClean="0"/>
              <a:t> 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3200400"/>
            <a:ext cx="6553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>
                <a:solidFill>
                  <a:srgbClr val="C00000"/>
                </a:solidFill>
              </a:rPr>
              <a:t>قم بحل ورقة العمل  المرفقة </a:t>
            </a:r>
            <a:endParaRPr lang="he-IL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2743200" y="2667000"/>
            <a:ext cx="4000500" cy="1809750"/>
            <a:chOff x="3420" y="12978"/>
            <a:chExt cx="6300" cy="2681"/>
          </a:xfrm>
        </p:grpSpPr>
        <p:pic>
          <p:nvPicPr>
            <p:cNvPr id="28680" name="Picture 8" descr="מעגל חשמלי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40" y="12978"/>
              <a:ext cx="2838" cy="2681"/>
            </a:xfrm>
            <a:prstGeom prst="rect">
              <a:avLst/>
            </a:prstGeom>
            <a:noFill/>
          </p:spPr>
        </p:pic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7200" y="14939"/>
              <a:ext cx="21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3843" y="13619"/>
              <a:ext cx="21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8677" name="Line 5"/>
            <p:cNvSpPr>
              <a:spLocks noChangeShapeType="1"/>
            </p:cNvSpPr>
            <p:nvPr/>
          </p:nvSpPr>
          <p:spPr bwMode="auto">
            <a:xfrm>
              <a:off x="3420" y="14039"/>
              <a:ext cx="27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  <p:sp>
          <p:nvSpPr>
            <p:cNvPr id="28676" name="Line 4"/>
            <p:cNvSpPr>
              <a:spLocks noChangeShapeType="1"/>
            </p:cNvSpPr>
            <p:nvPr/>
          </p:nvSpPr>
          <p:spPr bwMode="auto">
            <a:xfrm>
              <a:off x="7380" y="13964"/>
              <a:ext cx="23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e-IL"/>
            </a:p>
          </p:txBody>
        </p:sp>
      </p:grpSp>
      <p:sp>
        <p:nvSpPr>
          <p:cNvPr id="28673" name="AutoShape 1"/>
          <p:cNvSpPr>
            <a:spLocks noChangeArrowheads="1"/>
          </p:cNvSpPr>
          <p:nvPr/>
        </p:nvSpPr>
        <p:spPr bwMode="auto">
          <a:xfrm>
            <a:off x="495300" y="5171499"/>
            <a:ext cx="8153400" cy="11715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بطارية</a:t>
            </a:r>
            <a:r>
              <a:rPr lang="ar-SA" sz="2000" b="1" dirty="0" smtClean="0">
                <a:latin typeface="Calibri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مصباح، 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أسلاك 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معدنية، 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قاعدة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المصباح</a:t>
            </a:r>
            <a:r>
              <a:rPr kumimoji="0" lang="ar-SA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،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مفتاح كهربائي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4" name="AutoShape 2"/>
          <p:cNvSpPr>
            <a:spLocks noChangeShapeType="1"/>
          </p:cNvSpPr>
          <p:nvPr/>
        </p:nvSpPr>
        <p:spPr bwMode="auto">
          <a:xfrm flipV="1">
            <a:off x="2590800" y="4267200"/>
            <a:ext cx="1495425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1219200" y="791170"/>
            <a:ext cx="7368758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أمامك صورة لدائرة كهربائية 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أكتبوا أسماء أجزاء الدائرة الكهربائية في الأماكن المشار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إليها: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-4465"/>
            <a:ext cx="24885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6324600" y="4267200"/>
            <a:ext cx="25106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24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استعن بمخزن </a:t>
            </a:r>
            <a:r>
              <a:rPr lang="ar-SA" sz="24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الكلمات</a:t>
            </a:r>
            <a:r>
              <a:rPr lang="ar-SA" sz="14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lang="en-US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4" name="Picture 6" descr="http://st-takla.org/Pix/Things-Tool-Solid/www-St-Takla-org___Lamp-Bulb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0"/>
            <a:ext cx="1219200" cy="1466850"/>
          </a:xfrm>
          <a:prstGeom prst="rect">
            <a:avLst/>
          </a:prstGeom>
          <a:noFill/>
        </p:spPr>
      </p:pic>
      <p:pic>
        <p:nvPicPr>
          <p:cNvPr id="27653" name="il_fi" descr="http://t0.gstatic.com/images?q=tbn:ANd9GcRNbxbz9oqLqwPfmN1rehHOJGdxyACYshhUkT-zQqBokHT1LUgv61gaYu2A-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2286000"/>
            <a:ext cx="1314450" cy="1314450"/>
          </a:xfrm>
          <a:prstGeom prst="rect">
            <a:avLst/>
          </a:prstGeom>
          <a:noFill/>
        </p:spPr>
      </p:pic>
      <p:pic>
        <p:nvPicPr>
          <p:cNvPr id="27652" name="irc_mi" descr="http://abo1bs.com/wp-content/uploads/2012/05/iphone-battery-lif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2057400"/>
            <a:ext cx="1476375" cy="1476375"/>
          </a:xfrm>
          <a:prstGeom prst="rect">
            <a:avLst/>
          </a:prstGeom>
          <a:noFill/>
        </p:spPr>
      </p:pic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6477000" y="4267200"/>
            <a:ext cx="1590675" cy="4381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مصباح كهربائي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49" name="Oval 1"/>
          <p:cNvSpPr>
            <a:spLocks noChangeArrowheads="1"/>
          </p:cNvSpPr>
          <p:nvPr/>
        </p:nvSpPr>
        <p:spPr bwMode="auto">
          <a:xfrm>
            <a:off x="533400" y="4114800"/>
            <a:ext cx="1495425" cy="4381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بطارية</a:t>
            </a:r>
            <a:endParaRPr kumimoji="0" lang="ar-S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3352800" y="4267200"/>
            <a:ext cx="1609725" cy="4381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سلك  كهربائي</a:t>
            </a:r>
            <a:endParaRPr kumimoji="0" lang="ar-SA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2 . </a:t>
            </a:r>
            <a:r>
              <a:rPr kumimoji="0" lang="ar-SA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أشر الى  نقاط التوصيل في كل جزء من أجزاء الدائرة </a:t>
            </a:r>
            <a:r>
              <a:rPr kumimoji="0" lang="ar-SA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الكهربائية 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</a:t>
            </a:r>
            <a:endParaRPr kumimoji="0" 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1924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</a:t>
            </a: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      </a:t>
            </a: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471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1054734" y="359660"/>
            <a:ext cx="8089266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5  .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أمامك ستّة رسومات تصف توصيل المصباح الكهربائي بالبطارية.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أ  .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أحِيطوا بدائرة الرسومات التي فيها الدائرة الكهربائية ليست موصولة بشكل </a:t>
            </a:r>
            <a:r>
              <a:rPr kumimoji="0" lang="ar-S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صحيح .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601" name="Group 1"/>
          <p:cNvGrpSpPr>
            <a:grpSpLocks/>
          </p:cNvGrpSpPr>
          <p:nvPr/>
        </p:nvGrpSpPr>
        <p:grpSpPr bwMode="auto">
          <a:xfrm>
            <a:off x="1447800" y="1828800"/>
            <a:ext cx="6781800" cy="4114800"/>
            <a:chOff x="1800" y="1860"/>
            <a:chExt cx="7080" cy="6060"/>
          </a:xfrm>
        </p:grpSpPr>
        <p:grpSp>
          <p:nvGrpSpPr>
            <p:cNvPr id="25634" name="Group 34"/>
            <p:cNvGrpSpPr>
              <a:grpSpLocks/>
            </p:cNvGrpSpPr>
            <p:nvPr/>
          </p:nvGrpSpPr>
          <p:grpSpPr bwMode="auto">
            <a:xfrm>
              <a:off x="7560" y="2340"/>
              <a:ext cx="1320" cy="2340"/>
              <a:chOff x="6660" y="2220"/>
              <a:chExt cx="1320" cy="2340"/>
            </a:xfrm>
          </p:grpSpPr>
          <p:grpSp>
            <p:nvGrpSpPr>
              <p:cNvPr id="25636" name="Group 36"/>
              <p:cNvGrpSpPr>
                <a:grpSpLocks/>
              </p:cNvGrpSpPr>
              <p:nvPr/>
            </p:nvGrpSpPr>
            <p:grpSpPr bwMode="auto">
              <a:xfrm>
                <a:off x="6660" y="2220"/>
                <a:ext cx="971" cy="2238"/>
                <a:chOff x="6660" y="2220"/>
                <a:chExt cx="971" cy="2238"/>
              </a:xfrm>
            </p:grpSpPr>
            <p:pic>
              <p:nvPicPr>
                <p:cNvPr id="25639" name="Picture 39" descr="סוללה ש-ל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6660" y="2880"/>
                  <a:ext cx="971" cy="1578"/>
                </a:xfrm>
                <a:prstGeom prst="rect">
                  <a:avLst/>
                </a:prstGeom>
                <a:noFill/>
              </p:spPr>
            </p:pic>
            <p:pic>
              <p:nvPicPr>
                <p:cNvPr id="25638" name="Picture 38" descr="נורה ש-ל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6946" y="2220"/>
                  <a:ext cx="479" cy="840"/>
                </a:xfrm>
                <a:prstGeom prst="rect">
                  <a:avLst/>
                </a:prstGeom>
                <a:noFill/>
              </p:spPr>
            </p:pic>
            <p:sp>
              <p:nvSpPr>
                <p:cNvPr id="25637" name="Freeform 37"/>
                <p:cNvSpPr>
                  <a:spLocks/>
                </p:cNvSpPr>
                <p:nvPr/>
              </p:nvSpPr>
              <p:spPr bwMode="auto">
                <a:xfrm>
                  <a:off x="6885" y="2967"/>
                  <a:ext cx="538" cy="180"/>
                </a:xfrm>
                <a:custGeom>
                  <a:avLst/>
                  <a:gdLst/>
                  <a:ahLst/>
                  <a:cxnLst>
                    <a:cxn ang="0">
                      <a:pos x="0" y="60"/>
                    </a:cxn>
                    <a:cxn ang="0">
                      <a:pos x="90" y="30"/>
                    </a:cxn>
                    <a:cxn ang="0">
                      <a:pos x="135" y="15"/>
                    </a:cxn>
                    <a:cxn ang="0">
                      <a:pos x="180" y="0"/>
                    </a:cxn>
                    <a:cxn ang="0">
                      <a:pos x="195" y="45"/>
                    </a:cxn>
                    <a:cxn ang="0">
                      <a:pos x="240" y="60"/>
                    </a:cxn>
                    <a:cxn ang="0">
                      <a:pos x="300" y="135"/>
                    </a:cxn>
                    <a:cxn ang="0">
                      <a:pos x="420" y="45"/>
                    </a:cxn>
                    <a:cxn ang="0">
                      <a:pos x="525" y="60"/>
                    </a:cxn>
                    <a:cxn ang="0">
                      <a:pos x="510" y="105"/>
                    </a:cxn>
                    <a:cxn ang="0">
                      <a:pos x="375" y="180"/>
                    </a:cxn>
                    <a:cxn ang="0">
                      <a:pos x="165" y="165"/>
                    </a:cxn>
                    <a:cxn ang="0">
                      <a:pos x="90" y="90"/>
                    </a:cxn>
                    <a:cxn ang="0">
                      <a:pos x="0" y="60"/>
                    </a:cxn>
                  </a:cxnLst>
                  <a:rect l="0" t="0" r="r" b="b"/>
                  <a:pathLst>
                    <a:path w="538" h="180">
                      <a:moveTo>
                        <a:pt x="0" y="60"/>
                      </a:moveTo>
                      <a:cubicBezTo>
                        <a:pt x="30" y="50"/>
                        <a:pt x="60" y="40"/>
                        <a:pt x="90" y="30"/>
                      </a:cubicBezTo>
                      <a:cubicBezTo>
                        <a:pt x="105" y="25"/>
                        <a:pt x="120" y="20"/>
                        <a:pt x="135" y="15"/>
                      </a:cubicBezTo>
                      <a:cubicBezTo>
                        <a:pt x="150" y="10"/>
                        <a:pt x="180" y="0"/>
                        <a:pt x="180" y="0"/>
                      </a:cubicBezTo>
                      <a:cubicBezTo>
                        <a:pt x="185" y="15"/>
                        <a:pt x="184" y="34"/>
                        <a:pt x="195" y="45"/>
                      </a:cubicBezTo>
                      <a:cubicBezTo>
                        <a:pt x="206" y="56"/>
                        <a:pt x="230" y="48"/>
                        <a:pt x="240" y="60"/>
                      </a:cubicBezTo>
                      <a:cubicBezTo>
                        <a:pt x="315" y="154"/>
                        <a:pt x="192" y="99"/>
                        <a:pt x="300" y="135"/>
                      </a:cubicBezTo>
                      <a:cubicBezTo>
                        <a:pt x="368" y="112"/>
                        <a:pt x="359" y="85"/>
                        <a:pt x="420" y="45"/>
                      </a:cubicBezTo>
                      <a:cubicBezTo>
                        <a:pt x="455" y="50"/>
                        <a:pt x="496" y="40"/>
                        <a:pt x="525" y="60"/>
                      </a:cubicBezTo>
                      <a:cubicBezTo>
                        <a:pt x="538" y="69"/>
                        <a:pt x="521" y="94"/>
                        <a:pt x="510" y="105"/>
                      </a:cubicBezTo>
                      <a:cubicBezTo>
                        <a:pt x="458" y="157"/>
                        <a:pt x="432" y="161"/>
                        <a:pt x="375" y="180"/>
                      </a:cubicBezTo>
                      <a:cubicBezTo>
                        <a:pt x="305" y="175"/>
                        <a:pt x="234" y="177"/>
                        <a:pt x="165" y="165"/>
                      </a:cubicBezTo>
                      <a:cubicBezTo>
                        <a:pt x="93" y="152"/>
                        <a:pt x="142" y="123"/>
                        <a:pt x="90" y="90"/>
                      </a:cubicBezTo>
                      <a:cubicBezTo>
                        <a:pt x="63" y="73"/>
                        <a:pt x="30" y="70"/>
                        <a:pt x="0" y="60"/>
                      </a:cubicBezTo>
                      <a:close/>
                    </a:path>
                  </a:pathLst>
                </a:custGeom>
                <a:solidFill>
                  <a:srgbClr val="9696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e-IL"/>
                </a:p>
              </p:txBody>
            </p:sp>
          </p:grpSp>
          <p:sp>
            <p:nvSpPr>
              <p:cNvPr id="25635" name="Freeform 35"/>
              <p:cNvSpPr>
                <a:spLocks/>
              </p:cNvSpPr>
              <p:nvPr/>
            </p:nvSpPr>
            <p:spPr bwMode="auto">
              <a:xfrm>
                <a:off x="7050" y="2835"/>
                <a:ext cx="930" cy="1725"/>
              </a:xfrm>
              <a:custGeom>
                <a:avLst/>
                <a:gdLst/>
                <a:ahLst/>
                <a:cxnLst>
                  <a:cxn ang="0">
                    <a:pos x="240" y="60"/>
                  </a:cxn>
                  <a:cxn ang="0">
                    <a:pos x="615" y="45"/>
                  </a:cxn>
                  <a:cxn ang="0">
                    <a:pos x="750" y="150"/>
                  </a:cxn>
                  <a:cxn ang="0">
                    <a:pos x="930" y="885"/>
                  </a:cxn>
                  <a:cxn ang="0">
                    <a:pos x="915" y="1200"/>
                  </a:cxn>
                  <a:cxn ang="0">
                    <a:pos x="825" y="1500"/>
                  </a:cxn>
                  <a:cxn ang="0">
                    <a:pos x="780" y="1635"/>
                  </a:cxn>
                  <a:cxn ang="0">
                    <a:pos x="435" y="1725"/>
                  </a:cxn>
                  <a:cxn ang="0">
                    <a:pos x="0" y="1680"/>
                  </a:cxn>
                  <a:cxn ang="0">
                    <a:pos x="45" y="1515"/>
                  </a:cxn>
                </a:cxnLst>
                <a:rect l="0" t="0" r="r" b="b"/>
                <a:pathLst>
                  <a:path w="930" h="1725">
                    <a:moveTo>
                      <a:pt x="240" y="60"/>
                    </a:moveTo>
                    <a:cubicBezTo>
                      <a:pt x="420" y="0"/>
                      <a:pt x="298" y="28"/>
                      <a:pt x="615" y="45"/>
                    </a:cubicBezTo>
                    <a:cubicBezTo>
                      <a:pt x="667" y="80"/>
                      <a:pt x="712" y="101"/>
                      <a:pt x="750" y="150"/>
                    </a:cubicBezTo>
                    <a:cubicBezTo>
                      <a:pt x="909" y="354"/>
                      <a:pt x="895" y="643"/>
                      <a:pt x="930" y="885"/>
                    </a:cubicBezTo>
                    <a:cubicBezTo>
                      <a:pt x="925" y="990"/>
                      <a:pt x="927" y="1096"/>
                      <a:pt x="915" y="1200"/>
                    </a:cubicBezTo>
                    <a:cubicBezTo>
                      <a:pt x="905" y="1293"/>
                      <a:pt x="843" y="1401"/>
                      <a:pt x="825" y="1500"/>
                    </a:cubicBezTo>
                    <a:cubicBezTo>
                      <a:pt x="819" y="1531"/>
                      <a:pt x="820" y="1610"/>
                      <a:pt x="780" y="1635"/>
                    </a:cubicBezTo>
                    <a:cubicBezTo>
                      <a:pt x="703" y="1683"/>
                      <a:pt x="522" y="1713"/>
                      <a:pt x="435" y="1725"/>
                    </a:cubicBezTo>
                    <a:cubicBezTo>
                      <a:pt x="282" y="1716"/>
                      <a:pt x="147" y="1709"/>
                      <a:pt x="0" y="1680"/>
                    </a:cubicBezTo>
                    <a:cubicBezTo>
                      <a:pt x="18" y="1625"/>
                      <a:pt x="45" y="1573"/>
                      <a:pt x="45" y="1515"/>
                    </a:cubicBezTo>
                  </a:path>
                </a:pathLst>
              </a:cu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grpSp>
          <p:nvGrpSpPr>
            <p:cNvPr id="25628" name="Group 28"/>
            <p:cNvGrpSpPr>
              <a:grpSpLocks/>
            </p:cNvGrpSpPr>
            <p:nvPr/>
          </p:nvGrpSpPr>
          <p:grpSpPr bwMode="auto">
            <a:xfrm rot="21444367" flipH="1">
              <a:off x="1800" y="2520"/>
              <a:ext cx="1653" cy="2295"/>
              <a:chOff x="3600" y="5220"/>
              <a:chExt cx="1587" cy="2295"/>
            </a:xfrm>
          </p:grpSpPr>
          <p:grpSp>
            <p:nvGrpSpPr>
              <p:cNvPr id="25630" name="Group 30"/>
              <p:cNvGrpSpPr>
                <a:grpSpLocks/>
              </p:cNvGrpSpPr>
              <p:nvPr/>
            </p:nvGrpSpPr>
            <p:grpSpPr bwMode="auto">
              <a:xfrm>
                <a:off x="3600" y="5220"/>
                <a:ext cx="971" cy="2238"/>
                <a:chOff x="6660" y="2220"/>
                <a:chExt cx="971" cy="2238"/>
              </a:xfrm>
            </p:grpSpPr>
            <p:pic>
              <p:nvPicPr>
                <p:cNvPr id="25633" name="Picture 33" descr="סוללה ש-ל"/>
                <p:cNvPicPr>
                  <a:picLocks noChangeAspect="1" noChangeArrowheads="1"/>
                </p:cNvPicPr>
                <p:nvPr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6660" y="2880"/>
                  <a:ext cx="971" cy="1578"/>
                </a:xfrm>
                <a:prstGeom prst="rect">
                  <a:avLst/>
                </a:prstGeom>
                <a:noFill/>
              </p:spPr>
            </p:pic>
            <p:pic>
              <p:nvPicPr>
                <p:cNvPr id="25632" name="Picture 32" descr="נורה ש-ל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6946" y="2220"/>
                  <a:ext cx="479" cy="840"/>
                </a:xfrm>
                <a:prstGeom prst="rect">
                  <a:avLst/>
                </a:prstGeom>
                <a:noFill/>
              </p:spPr>
            </p:pic>
            <p:sp>
              <p:nvSpPr>
                <p:cNvPr id="25631" name="Freeform 31"/>
                <p:cNvSpPr>
                  <a:spLocks/>
                </p:cNvSpPr>
                <p:nvPr/>
              </p:nvSpPr>
              <p:spPr bwMode="auto">
                <a:xfrm>
                  <a:off x="6885" y="2967"/>
                  <a:ext cx="538" cy="180"/>
                </a:xfrm>
                <a:custGeom>
                  <a:avLst/>
                  <a:gdLst/>
                  <a:ahLst/>
                  <a:cxnLst>
                    <a:cxn ang="0">
                      <a:pos x="0" y="60"/>
                    </a:cxn>
                    <a:cxn ang="0">
                      <a:pos x="90" y="30"/>
                    </a:cxn>
                    <a:cxn ang="0">
                      <a:pos x="135" y="15"/>
                    </a:cxn>
                    <a:cxn ang="0">
                      <a:pos x="180" y="0"/>
                    </a:cxn>
                    <a:cxn ang="0">
                      <a:pos x="195" y="45"/>
                    </a:cxn>
                    <a:cxn ang="0">
                      <a:pos x="240" y="60"/>
                    </a:cxn>
                    <a:cxn ang="0">
                      <a:pos x="300" y="135"/>
                    </a:cxn>
                    <a:cxn ang="0">
                      <a:pos x="420" y="45"/>
                    </a:cxn>
                    <a:cxn ang="0">
                      <a:pos x="525" y="60"/>
                    </a:cxn>
                    <a:cxn ang="0">
                      <a:pos x="510" y="105"/>
                    </a:cxn>
                    <a:cxn ang="0">
                      <a:pos x="375" y="180"/>
                    </a:cxn>
                    <a:cxn ang="0">
                      <a:pos x="165" y="165"/>
                    </a:cxn>
                    <a:cxn ang="0">
                      <a:pos x="90" y="90"/>
                    </a:cxn>
                    <a:cxn ang="0">
                      <a:pos x="0" y="60"/>
                    </a:cxn>
                  </a:cxnLst>
                  <a:rect l="0" t="0" r="r" b="b"/>
                  <a:pathLst>
                    <a:path w="538" h="180">
                      <a:moveTo>
                        <a:pt x="0" y="60"/>
                      </a:moveTo>
                      <a:cubicBezTo>
                        <a:pt x="30" y="50"/>
                        <a:pt x="60" y="40"/>
                        <a:pt x="90" y="30"/>
                      </a:cubicBezTo>
                      <a:cubicBezTo>
                        <a:pt x="105" y="25"/>
                        <a:pt x="120" y="20"/>
                        <a:pt x="135" y="15"/>
                      </a:cubicBezTo>
                      <a:cubicBezTo>
                        <a:pt x="150" y="10"/>
                        <a:pt x="180" y="0"/>
                        <a:pt x="180" y="0"/>
                      </a:cubicBezTo>
                      <a:cubicBezTo>
                        <a:pt x="185" y="15"/>
                        <a:pt x="184" y="34"/>
                        <a:pt x="195" y="45"/>
                      </a:cubicBezTo>
                      <a:cubicBezTo>
                        <a:pt x="206" y="56"/>
                        <a:pt x="230" y="48"/>
                        <a:pt x="240" y="60"/>
                      </a:cubicBezTo>
                      <a:cubicBezTo>
                        <a:pt x="315" y="154"/>
                        <a:pt x="192" y="99"/>
                        <a:pt x="300" y="135"/>
                      </a:cubicBezTo>
                      <a:cubicBezTo>
                        <a:pt x="368" y="112"/>
                        <a:pt x="359" y="85"/>
                        <a:pt x="420" y="45"/>
                      </a:cubicBezTo>
                      <a:cubicBezTo>
                        <a:pt x="455" y="50"/>
                        <a:pt x="496" y="40"/>
                        <a:pt x="525" y="60"/>
                      </a:cubicBezTo>
                      <a:cubicBezTo>
                        <a:pt x="538" y="69"/>
                        <a:pt x="521" y="94"/>
                        <a:pt x="510" y="105"/>
                      </a:cubicBezTo>
                      <a:cubicBezTo>
                        <a:pt x="458" y="157"/>
                        <a:pt x="432" y="161"/>
                        <a:pt x="375" y="180"/>
                      </a:cubicBezTo>
                      <a:cubicBezTo>
                        <a:pt x="305" y="175"/>
                        <a:pt x="234" y="177"/>
                        <a:pt x="165" y="165"/>
                      </a:cubicBezTo>
                      <a:cubicBezTo>
                        <a:pt x="93" y="152"/>
                        <a:pt x="142" y="123"/>
                        <a:pt x="90" y="90"/>
                      </a:cubicBezTo>
                      <a:cubicBezTo>
                        <a:pt x="63" y="73"/>
                        <a:pt x="30" y="70"/>
                        <a:pt x="0" y="60"/>
                      </a:cubicBezTo>
                      <a:close/>
                    </a:path>
                  </a:pathLst>
                </a:custGeom>
                <a:solidFill>
                  <a:srgbClr val="969696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he-IL"/>
                </a:p>
              </p:txBody>
            </p:sp>
          </p:grpSp>
          <p:sp>
            <p:nvSpPr>
              <p:cNvPr id="25629" name="Freeform 29"/>
              <p:cNvSpPr>
                <a:spLocks/>
              </p:cNvSpPr>
              <p:nvPr/>
            </p:nvSpPr>
            <p:spPr bwMode="auto">
              <a:xfrm>
                <a:off x="3987" y="5565"/>
                <a:ext cx="1200" cy="1950"/>
              </a:xfrm>
              <a:custGeom>
                <a:avLst/>
                <a:gdLst/>
                <a:ahLst/>
                <a:cxnLst>
                  <a:cxn ang="0">
                    <a:pos x="288" y="0"/>
                  </a:cxn>
                  <a:cxn ang="0">
                    <a:pos x="783" y="30"/>
                  </a:cxn>
                  <a:cxn ang="0">
                    <a:pos x="918" y="60"/>
                  </a:cxn>
                  <a:cxn ang="0">
                    <a:pos x="1008" y="90"/>
                  </a:cxn>
                  <a:cxn ang="0">
                    <a:pos x="1188" y="495"/>
                  </a:cxn>
                  <a:cxn ang="0">
                    <a:pos x="1173" y="1485"/>
                  </a:cxn>
                  <a:cxn ang="0">
                    <a:pos x="1068" y="1845"/>
                  </a:cxn>
                  <a:cxn ang="0">
                    <a:pos x="1053" y="1890"/>
                  </a:cxn>
                  <a:cxn ang="0">
                    <a:pos x="843" y="1935"/>
                  </a:cxn>
                  <a:cxn ang="0">
                    <a:pos x="438" y="1950"/>
                  </a:cxn>
                  <a:cxn ang="0">
                    <a:pos x="108" y="1935"/>
                  </a:cxn>
                  <a:cxn ang="0">
                    <a:pos x="18" y="1920"/>
                  </a:cxn>
                  <a:cxn ang="0">
                    <a:pos x="63" y="1740"/>
                  </a:cxn>
                </a:cxnLst>
                <a:rect l="0" t="0" r="r" b="b"/>
                <a:pathLst>
                  <a:path w="1200" h="1950">
                    <a:moveTo>
                      <a:pt x="288" y="0"/>
                    </a:moveTo>
                    <a:cubicBezTo>
                      <a:pt x="422" y="6"/>
                      <a:pt x="633" y="9"/>
                      <a:pt x="783" y="30"/>
                    </a:cubicBezTo>
                    <a:cubicBezTo>
                      <a:pt x="829" y="37"/>
                      <a:pt x="874" y="48"/>
                      <a:pt x="918" y="60"/>
                    </a:cubicBezTo>
                    <a:cubicBezTo>
                      <a:pt x="949" y="68"/>
                      <a:pt x="1008" y="90"/>
                      <a:pt x="1008" y="90"/>
                    </a:cubicBezTo>
                    <a:cubicBezTo>
                      <a:pt x="1098" y="225"/>
                      <a:pt x="1156" y="333"/>
                      <a:pt x="1188" y="495"/>
                    </a:cubicBezTo>
                    <a:cubicBezTo>
                      <a:pt x="1200" y="829"/>
                      <a:pt x="1200" y="1152"/>
                      <a:pt x="1173" y="1485"/>
                    </a:cubicBezTo>
                    <a:cubicBezTo>
                      <a:pt x="1164" y="1597"/>
                      <a:pt x="1173" y="1775"/>
                      <a:pt x="1068" y="1845"/>
                    </a:cubicBezTo>
                    <a:cubicBezTo>
                      <a:pt x="1063" y="1860"/>
                      <a:pt x="1064" y="1879"/>
                      <a:pt x="1053" y="1890"/>
                    </a:cubicBezTo>
                    <a:cubicBezTo>
                      <a:pt x="1033" y="1910"/>
                      <a:pt x="867" y="1934"/>
                      <a:pt x="843" y="1935"/>
                    </a:cubicBezTo>
                    <a:cubicBezTo>
                      <a:pt x="708" y="1943"/>
                      <a:pt x="573" y="1945"/>
                      <a:pt x="438" y="1950"/>
                    </a:cubicBezTo>
                    <a:cubicBezTo>
                      <a:pt x="328" y="1945"/>
                      <a:pt x="218" y="1943"/>
                      <a:pt x="108" y="1935"/>
                    </a:cubicBezTo>
                    <a:cubicBezTo>
                      <a:pt x="78" y="1933"/>
                      <a:pt x="36" y="1945"/>
                      <a:pt x="18" y="1920"/>
                    </a:cubicBezTo>
                    <a:cubicBezTo>
                      <a:pt x="0" y="1895"/>
                      <a:pt x="48" y="1771"/>
                      <a:pt x="63" y="174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grpSp>
          <p:nvGrpSpPr>
            <p:cNvPr id="25623" name="Group 23"/>
            <p:cNvGrpSpPr>
              <a:grpSpLocks/>
            </p:cNvGrpSpPr>
            <p:nvPr/>
          </p:nvGrpSpPr>
          <p:grpSpPr bwMode="auto">
            <a:xfrm>
              <a:off x="7200" y="5400"/>
              <a:ext cx="1515" cy="2520"/>
              <a:chOff x="7740" y="5385"/>
              <a:chExt cx="1515" cy="2520"/>
            </a:xfrm>
          </p:grpSpPr>
          <p:pic>
            <p:nvPicPr>
              <p:cNvPr id="25627" name="Picture 27" descr="סוללה ש-ל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905" y="6075"/>
                <a:ext cx="971" cy="1578"/>
              </a:xfrm>
              <a:prstGeom prst="rect">
                <a:avLst/>
              </a:prstGeom>
              <a:noFill/>
            </p:spPr>
          </p:pic>
          <p:pic>
            <p:nvPicPr>
              <p:cNvPr id="25626" name="Picture 26" descr="נורה ש-ל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740" y="5580"/>
                <a:ext cx="840" cy="479"/>
              </a:xfrm>
              <a:prstGeom prst="rect">
                <a:avLst/>
              </a:prstGeom>
              <a:noFill/>
            </p:spPr>
          </p:pic>
          <p:sp>
            <p:nvSpPr>
              <p:cNvPr id="25625" name="Line 25"/>
              <p:cNvSpPr>
                <a:spLocks noChangeShapeType="1"/>
              </p:cNvSpPr>
              <p:nvPr/>
            </p:nvSpPr>
            <p:spPr bwMode="auto">
              <a:xfrm>
                <a:off x="8430" y="5940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25624" name="Freeform 24"/>
              <p:cNvSpPr>
                <a:spLocks/>
              </p:cNvSpPr>
              <p:nvPr/>
            </p:nvSpPr>
            <p:spPr bwMode="auto">
              <a:xfrm>
                <a:off x="8355" y="5385"/>
                <a:ext cx="900" cy="2520"/>
              </a:xfrm>
              <a:custGeom>
                <a:avLst/>
                <a:gdLst/>
                <a:ahLst/>
                <a:cxnLst>
                  <a:cxn ang="0">
                    <a:pos x="45" y="300"/>
                  </a:cxn>
                  <a:cxn ang="0">
                    <a:pos x="60" y="60"/>
                  </a:cxn>
                  <a:cxn ang="0">
                    <a:pos x="195" y="15"/>
                  </a:cxn>
                  <a:cxn ang="0">
                    <a:pos x="240" y="0"/>
                  </a:cxn>
                  <a:cxn ang="0">
                    <a:pos x="705" y="120"/>
                  </a:cxn>
                  <a:cxn ang="0">
                    <a:pos x="810" y="240"/>
                  </a:cxn>
                  <a:cxn ang="0">
                    <a:pos x="900" y="645"/>
                  </a:cxn>
                  <a:cxn ang="0">
                    <a:pos x="840" y="1395"/>
                  </a:cxn>
                  <a:cxn ang="0">
                    <a:pos x="795" y="1710"/>
                  </a:cxn>
                  <a:cxn ang="0">
                    <a:pos x="780" y="1875"/>
                  </a:cxn>
                  <a:cxn ang="0">
                    <a:pos x="750" y="2250"/>
                  </a:cxn>
                  <a:cxn ang="0">
                    <a:pos x="720" y="2370"/>
                  </a:cxn>
                  <a:cxn ang="0">
                    <a:pos x="705" y="2415"/>
                  </a:cxn>
                  <a:cxn ang="0">
                    <a:pos x="660" y="2430"/>
                  </a:cxn>
                  <a:cxn ang="0">
                    <a:pos x="480" y="2505"/>
                  </a:cxn>
                  <a:cxn ang="0">
                    <a:pos x="300" y="2520"/>
                  </a:cxn>
                  <a:cxn ang="0">
                    <a:pos x="75" y="2505"/>
                  </a:cxn>
                  <a:cxn ang="0">
                    <a:pos x="15" y="2490"/>
                  </a:cxn>
                  <a:cxn ang="0">
                    <a:pos x="0" y="2445"/>
                  </a:cxn>
                  <a:cxn ang="0">
                    <a:pos x="15" y="2175"/>
                  </a:cxn>
                </a:cxnLst>
                <a:rect l="0" t="0" r="r" b="b"/>
                <a:pathLst>
                  <a:path w="900" h="2520">
                    <a:moveTo>
                      <a:pt x="45" y="300"/>
                    </a:moveTo>
                    <a:cubicBezTo>
                      <a:pt x="50" y="220"/>
                      <a:pt x="31" y="135"/>
                      <a:pt x="60" y="60"/>
                    </a:cubicBezTo>
                    <a:cubicBezTo>
                      <a:pt x="60" y="60"/>
                      <a:pt x="159" y="27"/>
                      <a:pt x="195" y="15"/>
                    </a:cubicBezTo>
                    <a:cubicBezTo>
                      <a:pt x="210" y="10"/>
                      <a:pt x="240" y="0"/>
                      <a:pt x="240" y="0"/>
                    </a:cubicBezTo>
                    <a:cubicBezTo>
                      <a:pt x="392" y="22"/>
                      <a:pt x="573" y="32"/>
                      <a:pt x="705" y="120"/>
                    </a:cubicBezTo>
                    <a:cubicBezTo>
                      <a:pt x="737" y="167"/>
                      <a:pt x="787" y="188"/>
                      <a:pt x="810" y="240"/>
                    </a:cubicBezTo>
                    <a:cubicBezTo>
                      <a:pt x="866" y="365"/>
                      <a:pt x="883" y="511"/>
                      <a:pt x="900" y="645"/>
                    </a:cubicBezTo>
                    <a:cubicBezTo>
                      <a:pt x="891" y="911"/>
                      <a:pt x="879" y="1139"/>
                      <a:pt x="840" y="1395"/>
                    </a:cubicBezTo>
                    <a:cubicBezTo>
                      <a:pt x="824" y="1500"/>
                      <a:pt x="829" y="1609"/>
                      <a:pt x="795" y="1710"/>
                    </a:cubicBezTo>
                    <a:cubicBezTo>
                      <a:pt x="790" y="1765"/>
                      <a:pt x="785" y="1820"/>
                      <a:pt x="780" y="1875"/>
                    </a:cubicBezTo>
                    <a:cubicBezTo>
                      <a:pt x="770" y="2000"/>
                      <a:pt x="760" y="2125"/>
                      <a:pt x="750" y="2250"/>
                    </a:cubicBezTo>
                    <a:cubicBezTo>
                      <a:pt x="747" y="2291"/>
                      <a:pt x="730" y="2330"/>
                      <a:pt x="720" y="2370"/>
                    </a:cubicBezTo>
                    <a:cubicBezTo>
                      <a:pt x="716" y="2385"/>
                      <a:pt x="716" y="2404"/>
                      <a:pt x="705" y="2415"/>
                    </a:cubicBezTo>
                    <a:cubicBezTo>
                      <a:pt x="694" y="2426"/>
                      <a:pt x="674" y="2422"/>
                      <a:pt x="660" y="2430"/>
                    </a:cubicBezTo>
                    <a:cubicBezTo>
                      <a:pt x="534" y="2500"/>
                      <a:pt x="614" y="2490"/>
                      <a:pt x="480" y="2505"/>
                    </a:cubicBezTo>
                    <a:cubicBezTo>
                      <a:pt x="420" y="2512"/>
                      <a:pt x="360" y="2515"/>
                      <a:pt x="300" y="2520"/>
                    </a:cubicBezTo>
                    <a:cubicBezTo>
                      <a:pt x="225" y="2515"/>
                      <a:pt x="150" y="2513"/>
                      <a:pt x="75" y="2505"/>
                    </a:cubicBezTo>
                    <a:cubicBezTo>
                      <a:pt x="54" y="2503"/>
                      <a:pt x="31" y="2503"/>
                      <a:pt x="15" y="2490"/>
                    </a:cubicBezTo>
                    <a:cubicBezTo>
                      <a:pt x="3" y="2480"/>
                      <a:pt x="5" y="2460"/>
                      <a:pt x="0" y="2445"/>
                    </a:cubicBezTo>
                    <a:cubicBezTo>
                      <a:pt x="18" y="2245"/>
                      <a:pt x="15" y="2335"/>
                      <a:pt x="15" y="2175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grpSp>
          <p:nvGrpSpPr>
            <p:cNvPr id="25618" name="Group 18"/>
            <p:cNvGrpSpPr>
              <a:grpSpLocks/>
            </p:cNvGrpSpPr>
            <p:nvPr/>
          </p:nvGrpSpPr>
          <p:grpSpPr bwMode="auto">
            <a:xfrm rot="5400000">
              <a:off x="4598" y="5662"/>
              <a:ext cx="1710" cy="2265"/>
              <a:chOff x="4335" y="8145"/>
              <a:chExt cx="1710" cy="2265"/>
            </a:xfrm>
          </p:grpSpPr>
          <p:pic>
            <p:nvPicPr>
              <p:cNvPr id="25622" name="Picture 22" descr="סוללה ש-ל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500" y="8640"/>
                <a:ext cx="971" cy="1578"/>
              </a:xfrm>
              <a:prstGeom prst="rect">
                <a:avLst/>
              </a:prstGeom>
              <a:noFill/>
            </p:spPr>
          </p:pic>
          <p:pic>
            <p:nvPicPr>
              <p:cNvPr id="25621" name="Picture 21" descr="נורה ש-ל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335" y="8145"/>
                <a:ext cx="840" cy="479"/>
              </a:xfrm>
              <a:prstGeom prst="rect">
                <a:avLst/>
              </a:prstGeom>
              <a:noFill/>
            </p:spPr>
          </p:pic>
          <p:sp>
            <p:nvSpPr>
              <p:cNvPr id="25620" name="Line 20"/>
              <p:cNvSpPr>
                <a:spLocks noChangeShapeType="1"/>
              </p:cNvSpPr>
              <p:nvPr/>
            </p:nvSpPr>
            <p:spPr bwMode="auto">
              <a:xfrm>
                <a:off x="5025" y="8505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25619" name="Freeform 19"/>
              <p:cNvSpPr>
                <a:spLocks/>
              </p:cNvSpPr>
              <p:nvPr/>
            </p:nvSpPr>
            <p:spPr bwMode="auto">
              <a:xfrm>
                <a:off x="4830" y="8338"/>
                <a:ext cx="1215" cy="2072"/>
              </a:xfrm>
              <a:custGeom>
                <a:avLst/>
                <a:gdLst/>
                <a:ahLst/>
                <a:cxnLst>
                  <a:cxn ang="0">
                    <a:pos x="315" y="32"/>
                  </a:cxn>
                  <a:cxn ang="0">
                    <a:pos x="600" y="47"/>
                  </a:cxn>
                  <a:cxn ang="0">
                    <a:pos x="1110" y="92"/>
                  </a:cxn>
                  <a:cxn ang="0">
                    <a:pos x="1215" y="302"/>
                  </a:cxn>
                  <a:cxn ang="0">
                    <a:pos x="1140" y="902"/>
                  </a:cxn>
                  <a:cxn ang="0">
                    <a:pos x="1095" y="1292"/>
                  </a:cxn>
                  <a:cxn ang="0">
                    <a:pos x="1050" y="1802"/>
                  </a:cxn>
                  <a:cxn ang="0">
                    <a:pos x="990" y="1967"/>
                  </a:cxn>
                  <a:cxn ang="0">
                    <a:pos x="690" y="2072"/>
                  </a:cxn>
                  <a:cxn ang="0">
                    <a:pos x="0" y="2012"/>
                  </a:cxn>
                  <a:cxn ang="0">
                    <a:pos x="75" y="1772"/>
                  </a:cxn>
                </a:cxnLst>
                <a:rect l="0" t="0" r="r" b="b"/>
                <a:pathLst>
                  <a:path w="1215" h="2072">
                    <a:moveTo>
                      <a:pt x="315" y="32"/>
                    </a:moveTo>
                    <a:cubicBezTo>
                      <a:pt x="411" y="0"/>
                      <a:pt x="505" y="30"/>
                      <a:pt x="600" y="47"/>
                    </a:cubicBezTo>
                    <a:cubicBezTo>
                      <a:pt x="768" y="78"/>
                      <a:pt x="940" y="83"/>
                      <a:pt x="1110" y="92"/>
                    </a:cubicBezTo>
                    <a:cubicBezTo>
                      <a:pt x="1200" y="152"/>
                      <a:pt x="1198" y="199"/>
                      <a:pt x="1215" y="302"/>
                    </a:cubicBezTo>
                    <a:cubicBezTo>
                      <a:pt x="1204" y="495"/>
                      <a:pt x="1203" y="714"/>
                      <a:pt x="1140" y="902"/>
                    </a:cubicBezTo>
                    <a:cubicBezTo>
                      <a:pt x="1121" y="1032"/>
                      <a:pt x="1114" y="1162"/>
                      <a:pt x="1095" y="1292"/>
                    </a:cubicBezTo>
                    <a:cubicBezTo>
                      <a:pt x="1085" y="1465"/>
                      <a:pt x="1074" y="1631"/>
                      <a:pt x="1050" y="1802"/>
                    </a:cubicBezTo>
                    <a:cubicBezTo>
                      <a:pt x="1043" y="1851"/>
                      <a:pt x="1032" y="1931"/>
                      <a:pt x="990" y="1967"/>
                    </a:cubicBezTo>
                    <a:cubicBezTo>
                      <a:pt x="903" y="2043"/>
                      <a:pt x="801" y="2056"/>
                      <a:pt x="690" y="2072"/>
                    </a:cubicBezTo>
                    <a:cubicBezTo>
                      <a:pt x="460" y="2062"/>
                      <a:pt x="227" y="2057"/>
                      <a:pt x="0" y="2012"/>
                    </a:cubicBezTo>
                    <a:cubicBezTo>
                      <a:pt x="18" y="1866"/>
                      <a:pt x="18" y="1886"/>
                      <a:pt x="75" y="1772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grpSp>
          <p:nvGrpSpPr>
            <p:cNvPr id="25613" name="Group 13"/>
            <p:cNvGrpSpPr>
              <a:grpSpLocks/>
            </p:cNvGrpSpPr>
            <p:nvPr/>
          </p:nvGrpSpPr>
          <p:grpSpPr bwMode="auto">
            <a:xfrm>
              <a:off x="1980" y="5847"/>
              <a:ext cx="1803" cy="2073"/>
              <a:chOff x="7755" y="8505"/>
              <a:chExt cx="1803" cy="2073"/>
            </a:xfrm>
          </p:grpSpPr>
          <p:pic>
            <p:nvPicPr>
              <p:cNvPr id="25617" name="Picture 17" descr="סוללה ש-ל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920" y="9000"/>
                <a:ext cx="971" cy="1578"/>
              </a:xfrm>
              <a:prstGeom prst="rect">
                <a:avLst/>
              </a:prstGeom>
              <a:noFill/>
            </p:spPr>
          </p:pic>
          <p:pic>
            <p:nvPicPr>
              <p:cNvPr id="25616" name="Picture 16" descr="נורה ש-ל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7755" y="8505"/>
                <a:ext cx="840" cy="479"/>
              </a:xfrm>
              <a:prstGeom prst="rect">
                <a:avLst/>
              </a:prstGeom>
              <a:noFill/>
            </p:spPr>
          </p:pic>
          <p:sp>
            <p:nvSpPr>
              <p:cNvPr id="25615" name="Line 15"/>
              <p:cNvSpPr>
                <a:spLocks noChangeShapeType="1"/>
              </p:cNvSpPr>
              <p:nvPr/>
            </p:nvSpPr>
            <p:spPr bwMode="auto">
              <a:xfrm>
                <a:off x="8445" y="8865"/>
                <a:ext cx="0" cy="36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25614" name="Freeform 14"/>
              <p:cNvSpPr>
                <a:spLocks/>
              </p:cNvSpPr>
              <p:nvPr/>
            </p:nvSpPr>
            <p:spPr bwMode="auto">
              <a:xfrm>
                <a:off x="8580" y="8715"/>
                <a:ext cx="978" cy="13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30" y="15"/>
                  </a:cxn>
                  <a:cxn ang="0">
                    <a:pos x="765" y="30"/>
                  </a:cxn>
                  <a:cxn ang="0">
                    <a:pos x="810" y="45"/>
                  </a:cxn>
                  <a:cxn ang="0">
                    <a:pos x="870" y="135"/>
                  </a:cxn>
                  <a:cxn ang="0">
                    <a:pos x="900" y="180"/>
                  </a:cxn>
                  <a:cxn ang="0">
                    <a:pos x="975" y="915"/>
                  </a:cxn>
                  <a:cxn ang="0">
                    <a:pos x="960" y="1275"/>
                  </a:cxn>
                  <a:cxn ang="0">
                    <a:pos x="870" y="1320"/>
                  </a:cxn>
                  <a:cxn ang="0">
                    <a:pos x="480" y="1335"/>
                  </a:cxn>
                  <a:cxn ang="0">
                    <a:pos x="60" y="1305"/>
                  </a:cxn>
                </a:cxnLst>
                <a:rect l="0" t="0" r="r" b="b"/>
                <a:pathLst>
                  <a:path w="978" h="1335">
                    <a:moveTo>
                      <a:pt x="0" y="0"/>
                    </a:moveTo>
                    <a:cubicBezTo>
                      <a:pt x="214" y="18"/>
                      <a:pt x="415" y="29"/>
                      <a:pt x="630" y="15"/>
                    </a:cubicBezTo>
                    <a:cubicBezTo>
                      <a:pt x="675" y="20"/>
                      <a:pt x="720" y="23"/>
                      <a:pt x="765" y="30"/>
                    </a:cubicBezTo>
                    <a:cubicBezTo>
                      <a:pt x="781" y="33"/>
                      <a:pt x="799" y="34"/>
                      <a:pt x="810" y="45"/>
                    </a:cubicBezTo>
                    <a:cubicBezTo>
                      <a:pt x="835" y="70"/>
                      <a:pt x="850" y="105"/>
                      <a:pt x="870" y="135"/>
                    </a:cubicBezTo>
                    <a:cubicBezTo>
                      <a:pt x="880" y="150"/>
                      <a:pt x="900" y="180"/>
                      <a:pt x="900" y="180"/>
                    </a:cubicBezTo>
                    <a:cubicBezTo>
                      <a:pt x="960" y="421"/>
                      <a:pt x="944" y="669"/>
                      <a:pt x="975" y="915"/>
                    </a:cubicBezTo>
                    <a:cubicBezTo>
                      <a:pt x="970" y="1035"/>
                      <a:pt x="978" y="1156"/>
                      <a:pt x="960" y="1275"/>
                    </a:cubicBezTo>
                    <a:cubicBezTo>
                      <a:pt x="958" y="1291"/>
                      <a:pt x="883" y="1319"/>
                      <a:pt x="870" y="1320"/>
                    </a:cubicBezTo>
                    <a:cubicBezTo>
                      <a:pt x="740" y="1329"/>
                      <a:pt x="610" y="1330"/>
                      <a:pt x="480" y="1335"/>
                    </a:cubicBezTo>
                    <a:cubicBezTo>
                      <a:pt x="339" y="1311"/>
                      <a:pt x="203" y="1305"/>
                      <a:pt x="60" y="1305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grpSp>
          <p:nvGrpSpPr>
            <p:cNvPr id="25608" name="Group 8"/>
            <p:cNvGrpSpPr>
              <a:grpSpLocks/>
            </p:cNvGrpSpPr>
            <p:nvPr/>
          </p:nvGrpSpPr>
          <p:grpSpPr bwMode="auto">
            <a:xfrm>
              <a:off x="3780" y="3240"/>
              <a:ext cx="3442" cy="1481"/>
              <a:chOff x="1913" y="2910"/>
              <a:chExt cx="3442" cy="1481"/>
            </a:xfrm>
          </p:grpSpPr>
          <p:pic>
            <p:nvPicPr>
              <p:cNvPr id="25612" name="Picture 12" descr="נורה ש-ל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 rot="5244217">
                <a:off x="4500" y="3555"/>
                <a:ext cx="479" cy="840"/>
              </a:xfrm>
              <a:prstGeom prst="rect">
                <a:avLst/>
              </a:prstGeom>
              <a:noFill/>
            </p:spPr>
          </p:pic>
          <p:pic>
            <p:nvPicPr>
              <p:cNvPr id="25611" name="Picture 11" descr="סוללה ש-ל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 rot="5400000">
                <a:off x="2643" y="3117"/>
                <a:ext cx="971" cy="1578"/>
              </a:xfrm>
              <a:prstGeom prst="rect">
                <a:avLst/>
              </a:prstGeom>
              <a:noFill/>
            </p:spPr>
          </p:pic>
          <p:sp>
            <p:nvSpPr>
              <p:cNvPr id="25610" name="Line 10"/>
              <p:cNvSpPr>
                <a:spLocks noChangeShapeType="1"/>
              </p:cNvSpPr>
              <p:nvPr/>
            </p:nvSpPr>
            <p:spPr bwMode="auto">
              <a:xfrm>
                <a:off x="3780" y="3960"/>
                <a:ext cx="54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  <p:sp>
            <p:nvSpPr>
              <p:cNvPr id="25609" name="Freeform 9"/>
              <p:cNvSpPr>
                <a:spLocks/>
              </p:cNvSpPr>
              <p:nvPr/>
            </p:nvSpPr>
            <p:spPr bwMode="auto">
              <a:xfrm>
                <a:off x="1913" y="2910"/>
                <a:ext cx="3442" cy="1058"/>
              </a:xfrm>
              <a:custGeom>
                <a:avLst/>
                <a:gdLst/>
                <a:ahLst/>
                <a:cxnLst>
                  <a:cxn ang="0">
                    <a:pos x="3187" y="1020"/>
                  </a:cxn>
                  <a:cxn ang="0">
                    <a:pos x="3382" y="1035"/>
                  </a:cxn>
                  <a:cxn ang="0">
                    <a:pos x="3442" y="840"/>
                  </a:cxn>
                  <a:cxn ang="0">
                    <a:pos x="3367" y="360"/>
                  </a:cxn>
                  <a:cxn ang="0">
                    <a:pos x="3322" y="255"/>
                  </a:cxn>
                  <a:cxn ang="0">
                    <a:pos x="3097" y="150"/>
                  </a:cxn>
                  <a:cxn ang="0">
                    <a:pos x="2392" y="45"/>
                  </a:cxn>
                  <a:cxn ang="0">
                    <a:pos x="2137" y="30"/>
                  </a:cxn>
                  <a:cxn ang="0">
                    <a:pos x="1477" y="0"/>
                  </a:cxn>
                  <a:cxn ang="0">
                    <a:pos x="412" y="75"/>
                  </a:cxn>
                  <a:cxn ang="0">
                    <a:pos x="322" y="105"/>
                  </a:cxn>
                  <a:cxn ang="0">
                    <a:pos x="247" y="195"/>
                  </a:cxn>
                  <a:cxn ang="0">
                    <a:pos x="112" y="375"/>
                  </a:cxn>
                  <a:cxn ang="0">
                    <a:pos x="67" y="510"/>
                  </a:cxn>
                  <a:cxn ang="0">
                    <a:pos x="52" y="555"/>
                  </a:cxn>
                  <a:cxn ang="0">
                    <a:pos x="37" y="600"/>
                  </a:cxn>
                  <a:cxn ang="0">
                    <a:pos x="52" y="900"/>
                  </a:cxn>
                  <a:cxn ang="0">
                    <a:pos x="97" y="915"/>
                  </a:cxn>
                  <a:cxn ang="0">
                    <a:pos x="142" y="945"/>
                  </a:cxn>
                  <a:cxn ang="0">
                    <a:pos x="547" y="990"/>
                  </a:cxn>
                </a:cxnLst>
                <a:rect l="0" t="0" r="r" b="b"/>
                <a:pathLst>
                  <a:path w="3442" h="1058">
                    <a:moveTo>
                      <a:pt x="3187" y="1020"/>
                    </a:moveTo>
                    <a:cubicBezTo>
                      <a:pt x="3254" y="1042"/>
                      <a:pt x="3314" y="1058"/>
                      <a:pt x="3382" y="1035"/>
                    </a:cubicBezTo>
                    <a:cubicBezTo>
                      <a:pt x="3404" y="969"/>
                      <a:pt x="3425" y="907"/>
                      <a:pt x="3442" y="840"/>
                    </a:cubicBezTo>
                    <a:cubicBezTo>
                      <a:pt x="3431" y="653"/>
                      <a:pt x="3424" y="530"/>
                      <a:pt x="3367" y="360"/>
                    </a:cubicBezTo>
                    <a:cubicBezTo>
                      <a:pt x="3350" y="308"/>
                      <a:pt x="3362" y="295"/>
                      <a:pt x="3322" y="255"/>
                    </a:cubicBezTo>
                    <a:cubicBezTo>
                      <a:pt x="3280" y="213"/>
                      <a:pt x="3149" y="167"/>
                      <a:pt x="3097" y="150"/>
                    </a:cubicBezTo>
                    <a:cubicBezTo>
                      <a:pt x="2865" y="73"/>
                      <a:pt x="2636" y="59"/>
                      <a:pt x="2392" y="45"/>
                    </a:cubicBezTo>
                    <a:cubicBezTo>
                      <a:pt x="2307" y="40"/>
                      <a:pt x="2222" y="35"/>
                      <a:pt x="2137" y="30"/>
                    </a:cubicBezTo>
                    <a:cubicBezTo>
                      <a:pt x="1913" y="44"/>
                      <a:pt x="1698" y="44"/>
                      <a:pt x="1477" y="0"/>
                    </a:cubicBezTo>
                    <a:cubicBezTo>
                      <a:pt x="1121" y="22"/>
                      <a:pt x="769" y="61"/>
                      <a:pt x="412" y="75"/>
                    </a:cubicBezTo>
                    <a:cubicBezTo>
                      <a:pt x="382" y="85"/>
                      <a:pt x="352" y="95"/>
                      <a:pt x="322" y="105"/>
                    </a:cubicBezTo>
                    <a:cubicBezTo>
                      <a:pt x="292" y="115"/>
                      <a:pt x="265" y="173"/>
                      <a:pt x="247" y="195"/>
                    </a:cubicBezTo>
                    <a:cubicBezTo>
                      <a:pt x="198" y="253"/>
                      <a:pt x="154" y="311"/>
                      <a:pt x="112" y="375"/>
                    </a:cubicBezTo>
                    <a:cubicBezTo>
                      <a:pt x="86" y="414"/>
                      <a:pt x="82" y="465"/>
                      <a:pt x="67" y="510"/>
                    </a:cubicBezTo>
                    <a:cubicBezTo>
                      <a:pt x="62" y="525"/>
                      <a:pt x="57" y="540"/>
                      <a:pt x="52" y="555"/>
                    </a:cubicBezTo>
                    <a:cubicBezTo>
                      <a:pt x="47" y="570"/>
                      <a:pt x="37" y="600"/>
                      <a:pt x="37" y="600"/>
                    </a:cubicBezTo>
                    <a:cubicBezTo>
                      <a:pt x="29" y="665"/>
                      <a:pt x="0" y="848"/>
                      <a:pt x="52" y="900"/>
                    </a:cubicBezTo>
                    <a:cubicBezTo>
                      <a:pt x="63" y="911"/>
                      <a:pt x="83" y="908"/>
                      <a:pt x="97" y="915"/>
                    </a:cubicBezTo>
                    <a:cubicBezTo>
                      <a:pt x="113" y="923"/>
                      <a:pt x="126" y="937"/>
                      <a:pt x="142" y="945"/>
                    </a:cubicBezTo>
                    <a:cubicBezTo>
                      <a:pt x="227" y="988"/>
                      <a:pt x="446" y="990"/>
                      <a:pt x="547" y="990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e-IL"/>
              </a:p>
            </p:txBody>
          </p:sp>
        </p:grpSp>
        <p:sp>
          <p:nvSpPr>
            <p:cNvPr id="25607" name="Text Box 7"/>
            <p:cNvSpPr txBox="1">
              <a:spLocks noChangeArrowheads="1"/>
            </p:cNvSpPr>
            <p:nvPr/>
          </p:nvSpPr>
          <p:spPr bwMode="auto">
            <a:xfrm>
              <a:off x="7755" y="1860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أ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6" name="Text Box 6"/>
            <p:cNvSpPr txBox="1">
              <a:spLocks noChangeArrowheads="1"/>
            </p:cNvSpPr>
            <p:nvPr/>
          </p:nvSpPr>
          <p:spPr bwMode="auto">
            <a:xfrm>
              <a:off x="6480" y="3600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ب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2520" y="2025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ج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4" name="Text Box 4"/>
            <p:cNvSpPr txBox="1">
              <a:spLocks noChangeArrowheads="1"/>
            </p:cNvSpPr>
            <p:nvPr/>
          </p:nvSpPr>
          <p:spPr bwMode="auto">
            <a:xfrm>
              <a:off x="7200" y="5040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د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3" name="Text Box 3"/>
            <p:cNvSpPr txBox="1">
              <a:spLocks noChangeArrowheads="1"/>
            </p:cNvSpPr>
            <p:nvPr/>
          </p:nvSpPr>
          <p:spPr bwMode="auto">
            <a:xfrm>
              <a:off x="6015" y="5505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ه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602" name="Text Box 2"/>
            <p:cNvSpPr txBox="1">
              <a:spLocks noChangeArrowheads="1"/>
            </p:cNvSpPr>
            <p:nvPr/>
          </p:nvSpPr>
          <p:spPr bwMode="auto">
            <a:xfrm>
              <a:off x="1815" y="5385"/>
              <a:ext cx="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S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و</a:t>
              </a:r>
              <a:endParaRPr kumimoji="0" lang="ar-S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58975" algn="l"/>
              </a:tabLst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58975" algn="l"/>
              </a:tabLst>
            </a:pPr>
            <a:r>
              <a:rPr kumimoji="0" lang="ar-S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                    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589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ar-SA" sz="5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ar-SA" sz="5400" b="1" dirty="0" smtClean="0">
                <a:solidFill>
                  <a:schemeClr val="accent2">
                    <a:lumMod val="50000"/>
                  </a:schemeClr>
                </a:solidFill>
              </a:rPr>
              <a:t>مرحباً طلاب القادسية الابطال </a:t>
            </a:r>
          </a:p>
          <a:p>
            <a:pPr algn="ctr">
              <a:buNone/>
            </a:pPr>
            <a:r>
              <a:rPr lang="ar-SA" sz="5400" b="1" dirty="0" smtClean="0">
                <a:solidFill>
                  <a:schemeClr val="accent2">
                    <a:lumMod val="50000"/>
                  </a:schemeClr>
                </a:solidFill>
              </a:rPr>
              <a:t>سنتعلم </a:t>
            </a:r>
            <a:r>
              <a:rPr lang="ar-SA" sz="5400" b="1" dirty="0" smtClean="0">
                <a:solidFill>
                  <a:schemeClr val="accent2">
                    <a:lumMod val="50000"/>
                  </a:schemeClr>
                </a:solidFill>
              </a:rPr>
              <a:t>اليوم عن : </a:t>
            </a:r>
          </a:p>
          <a:p>
            <a:pPr>
              <a:buNone/>
            </a:pPr>
            <a:endParaRPr lang="ar-SA" dirty="0"/>
          </a:p>
          <a:p>
            <a:pPr marL="514350" indent="-514350">
              <a:buAutoNum type="arabicPeriod"/>
            </a:pPr>
            <a:r>
              <a:rPr lang="ar-SA" b="1" dirty="0" smtClean="0"/>
              <a:t>أجزاء الدائرة الكهربائية .</a:t>
            </a:r>
          </a:p>
          <a:p>
            <a:pPr marL="514350" indent="-514350">
              <a:buAutoNum type="arabicPeriod"/>
            </a:pPr>
            <a:r>
              <a:rPr lang="ar-SA" b="1" dirty="0" smtClean="0"/>
              <a:t>وظيفة كل جزء في الدائرة الكهربائية .</a:t>
            </a:r>
          </a:p>
          <a:p>
            <a:pPr marL="514350" indent="-514350">
              <a:buAutoNum type="arabicPeriod"/>
            </a:pPr>
            <a:r>
              <a:rPr lang="ar-SA" b="1" dirty="0"/>
              <a:t> </a:t>
            </a:r>
            <a:r>
              <a:rPr lang="ar-SA" b="1" dirty="0" smtClean="0"/>
              <a:t>كيفية بناء دائرة كهربائية صحيحة .</a:t>
            </a:r>
            <a:endParaRPr lang="he-I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SA" sz="6000" dirty="0" smtClean="0"/>
              <a:t>أجزاء الدائرة الكهربائية </a:t>
            </a:r>
            <a:endParaRPr lang="he-IL" sz="6000" dirty="0"/>
          </a:p>
        </p:txBody>
      </p:sp>
      <p:pic>
        <p:nvPicPr>
          <p:cNvPr id="6" name="irc_mi" descr="http://abo1bs.com/wp-content/uploads/2012/05/iphone-battery-life.pn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429000"/>
            <a:ext cx="3962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43000" y="1676400"/>
            <a:ext cx="76200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4000" dirty="0" smtClean="0"/>
              <a:t>تتكون الدائرة الكهربائية من الاجزاء </a:t>
            </a:r>
            <a:r>
              <a:rPr lang="ar-SA" sz="4000" dirty="0" smtClean="0"/>
              <a:t>التالية:</a:t>
            </a:r>
            <a:endParaRPr lang="he-IL" sz="4000" dirty="0"/>
          </a:p>
        </p:txBody>
      </p:sp>
      <p:sp>
        <p:nvSpPr>
          <p:cNvPr id="8" name="אליפסה 7"/>
          <p:cNvSpPr/>
          <p:nvPr/>
        </p:nvSpPr>
        <p:spPr>
          <a:xfrm>
            <a:off x="4191000" y="2819400"/>
            <a:ext cx="21336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5">
                    <a:lumMod val="50000"/>
                  </a:schemeClr>
                </a:solidFill>
              </a:rPr>
              <a:t>البطارية</a:t>
            </a:r>
            <a:endParaRPr lang="he-IL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חץ ימינה 12"/>
          <p:cNvSpPr/>
          <p:nvPr/>
        </p:nvSpPr>
        <p:spPr>
          <a:xfrm>
            <a:off x="1981200" y="48006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חץ ימינה 13"/>
          <p:cNvSpPr/>
          <p:nvPr/>
        </p:nvSpPr>
        <p:spPr>
          <a:xfrm rot="10800000">
            <a:off x="6477000" y="4648200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228600" y="4724400"/>
            <a:ext cx="1676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/>
              <a:t>نقطة توصيل</a:t>
            </a:r>
            <a:endParaRPr lang="he-IL" sz="2800" dirty="0"/>
          </a:p>
        </p:txBody>
      </p:sp>
      <p:sp>
        <p:nvSpPr>
          <p:cNvPr id="12" name="מלבן 11"/>
          <p:cNvSpPr/>
          <p:nvPr/>
        </p:nvSpPr>
        <p:spPr>
          <a:xfrm>
            <a:off x="7718610" y="4648200"/>
            <a:ext cx="14253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نقطة توصيل</a:t>
            </a:r>
            <a:endParaRPr lang="he-I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rc_mi" descr="http://st-takla.org/Pix/Things-Tool-Solid/www-St-Takla-org___Lamp-Bulb.gif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1828800"/>
            <a:ext cx="3581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אליפסה 5"/>
          <p:cNvSpPr/>
          <p:nvPr/>
        </p:nvSpPr>
        <p:spPr>
          <a:xfrm>
            <a:off x="609600" y="3886200"/>
            <a:ext cx="28194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5">
                    <a:lumMod val="50000"/>
                  </a:schemeClr>
                </a:solidFill>
              </a:rPr>
              <a:t>المصباح</a:t>
            </a:r>
            <a:endParaRPr lang="he-IL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חץ ימינה 3"/>
          <p:cNvSpPr/>
          <p:nvPr/>
        </p:nvSpPr>
        <p:spPr>
          <a:xfrm rot="10800000">
            <a:off x="7239000" y="4648200"/>
            <a:ext cx="10668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 ימינה 6"/>
          <p:cNvSpPr/>
          <p:nvPr/>
        </p:nvSpPr>
        <p:spPr>
          <a:xfrm>
            <a:off x="5257800" y="51054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8" name="Object 11"/>
          <p:cNvGraphicFramePr>
            <a:graphicFrameLocks noChangeAspect="1"/>
          </p:cNvGraphicFramePr>
          <p:nvPr/>
        </p:nvGraphicFramePr>
        <p:xfrm>
          <a:off x="457200" y="0"/>
          <a:ext cx="46482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Crocodile Clips Design" r:id="rId5" imgW="1457143" imgH="1162212" progId="CrocodileClipsCircuit">
                  <p:embed/>
                </p:oleObj>
              </mc:Choice>
              <mc:Fallback>
                <p:oleObj name="Crocodile Clips Design" r:id="rId5" imgW="1457143" imgH="1162212" progId="CrocodileClipsCircuit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0"/>
                        <a:ext cx="46482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חץ ימינה 8"/>
          <p:cNvSpPr/>
          <p:nvPr/>
        </p:nvSpPr>
        <p:spPr>
          <a:xfrm>
            <a:off x="304800" y="20574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חץ ימינה 9"/>
          <p:cNvSpPr/>
          <p:nvPr/>
        </p:nvSpPr>
        <p:spPr>
          <a:xfrm rot="10800000">
            <a:off x="3975921" y="195415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/>
          <p:cNvSpPr/>
          <p:nvPr/>
        </p:nvSpPr>
        <p:spPr>
          <a:xfrm>
            <a:off x="3442627" y="4724400"/>
            <a:ext cx="21643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</a:t>
            </a:r>
            <a:r>
              <a:rPr lang="ar-SA" sz="2000" b="1" dirty="0" err="1" smtClean="0"/>
              <a:t>توصيل </a:t>
            </a:r>
            <a:r>
              <a:rPr lang="ar-SA" sz="2000" b="1" dirty="0" smtClean="0"/>
              <a:t>( </a:t>
            </a:r>
            <a:r>
              <a:rPr lang="ar-SA" sz="2000" b="1" dirty="0" err="1" smtClean="0"/>
              <a:t>القاعدة )</a:t>
            </a:r>
            <a:endParaRPr lang="he-IL" sz="2000" b="1" dirty="0"/>
          </a:p>
        </p:txBody>
      </p:sp>
      <p:sp>
        <p:nvSpPr>
          <p:cNvPr id="12" name="מלבן 11"/>
          <p:cNvSpPr/>
          <p:nvPr/>
        </p:nvSpPr>
        <p:spPr>
          <a:xfrm>
            <a:off x="4419600" y="1600200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نقطة توصيل</a:t>
            </a:r>
            <a:endParaRPr lang="he-IL" b="1" dirty="0"/>
          </a:p>
        </p:txBody>
      </p:sp>
      <p:sp>
        <p:nvSpPr>
          <p:cNvPr id="13" name="מלבן 12"/>
          <p:cNvSpPr/>
          <p:nvPr/>
        </p:nvSpPr>
        <p:spPr>
          <a:xfrm>
            <a:off x="0" y="1752600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/>
              <a:t>نقطة توصيل</a:t>
            </a:r>
            <a:endParaRPr lang="he-IL" b="1" dirty="0"/>
          </a:p>
        </p:txBody>
      </p:sp>
      <p:sp>
        <p:nvSpPr>
          <p:cNvPr id="14" name="מלבן 13"/>
          <p:cNvSpPr/>
          <p:nvPr/>
        </p:nvSpPr>
        <p:spPr>
          <a:xfrm>
            <a:off x="7168779" y="4419600"/>
            <a:ext cx="1975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</a:t>
            </a:r>
            <a:r>
              <a:rPr lang="ar-SA" sz="2000" b="1" dirty="0" err="1" smtClean="0"/>
              <a:t>توصيل </a:t>
            </a:r>
            <a:r>
              <a:rPr lang="ar-SA" sz="2000" b="1" dirty="0" smtClean="0"/>
              <a:t>(اللولب</a:t>
            </a:r>
            <a:r>
              <a:rPr lang="ar-SA" sz="2000" b="1" dirty="0" err="1" smtClean="0"/>
              <a:t>)</a:t>
            </a:r>
            <a:endParaRPr lang="he-IL" sz="2000" b="1" dirty="0"/>
          </a:p>
        </p:txBody>
      </p:sp>
      <p:sp>
        <p:nvSpPr>
          <p:cNvPr id="15" name="אליפסה 14"/>
          <p:cNvSpPr/>
          <p:nvPr/>
        </p:nvSpPr>
        <p:spPr>
          <a:xfrm>
            <a:off x="4953000" y="228600"/>
            <a:ext cx="28194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5">
                    <a:lumMod val="50000"/>
                  </a:schemeClr>
                </a:solidFill>
              </a:rPr>
              <a:t>جهاز كهربائي</a:t>
            </a:r>
            <a:endParaRPr lang="he-IL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אליפסה 4"/>
          <p:cNvSpPr/>
          <p:nvPr/>
        </p:nvSpPr>
        <p:spPr>
          <a:xfrm>
            <a:off x="4876800" y="762000"/>
            <a:ext cx="3733800" cy="1676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5">
                    <a:lumMod val="50000"/>
                  </a:schemeClr>
                </a:solidFill>
              </a:rPr>
              <a:t>الأسلاك الكهربائية</a:t>
            </a:r>
            <a:endParaRPr lang="he-IL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חץ ימינה 5"/>
          <p:cNvSpPr/>
          <p:nvPr/>
        </p:nvSpPr>
        <p:spPr>
          <a:xfrm>
            <a:off x="1828800" y="33528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 ימינה 6"/>
          <p:cNvSpPr/>
          <p:nvPr/>
        </p:nvSpPr>
        <p:spPr>
          <a:xfrm>
            <a:off x="1905000" y="57150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8" name="il_fi" descr="http://t0.gstatic.com/images?q=tbn:ANd9GcRNbxbz9oqLqwPfmN1rehHOJGdxyACYshhUkT-zQqBokHT1LUgv61gaYu2A-Q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743200"/>
            <a:ext cx="3429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מלבן 8"/>
          <p:cNvSpPr/>
          <p:nvPr/>
        </p:nvSpPr>
        <p:spPr>
          <a:xfrm>
            <a:off x="508611" y="5638800"/>
            <a:ext cx="1212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توصيل</a:t>
            </a:r>
            <a:endParaRPr lang="he-IL" sz="2000" b="1" dirty="0"/>
          </a:p>
        </p:txBody>
      </p:sp>
      <p:sp>
        <p:nvSpPr>
          <p:cNvPr id="10" name="מלבן 9"/>
          <p:cNvSpPr/>
          <p:nvPr/>
        </p:nvSpPr>
        <p:spPr>
          <a:xfrm>
            <a:off x="507008" y="3352800"/>
            <a:ext cx="12137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توصيل</a:t>
            </a:r>
            <a:endParaRPr lang="he-IL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4800600"/>
            <a:ext cx="182880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بلاستيك من الخارج</a:t>
            </a:r>
            <a:endParaRPr lang="he-IL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943600" y="3429000"/>
            <a:ext cx="20574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معدن من </a:t>
            </a:r>
            <a:r>
              <a:rPr lang="ar-SA" sz="2000" b="1" dirty="0" err="1" smtClean="0"/>
              <a:t>الداخل </a:t>
            </a:r>
            <a:r>
              <a:rPr lang="ar-SA" sz="2000" b="1" dirty="0" smtClean="0"/>
              <a:t>(نحاس</a:t>
            </a:r>
            <a:r>
              <a:rPr lang="ar-SA" sz="2000" b="1" dirty="0" err="1" smtClean="0"/>
              <a:t>)</a:t>
            </a:r>
            <a:endParaRPr lang="he-I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switchon.org.in/India/wp-content/uploads/2008/11/09002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857500"/>
            <a:ext cx="4267200" cy="4000500"/>
          </a:xfrm>
          <a:prstGeom prst="rect">
            <a:avLst/>
          </a:prstGeom>
          <a:noFill/>
        </p:spPr>
      </p:pic>
      <p:sp>
        <p:nvSpPr>
          <p:cNvPr id="5" name="אליפסה 4"/>
          <p:cNvSpPr/>
          <p:nvPr/>
        </p:nvSpPr>
        <p:spPr>
          <a:xfrm>
            <a:off x="4876800" y="762000"/>
            <a:ext cx="3733800" cy="1676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accent5">
                    <a:lumMod val="50000"/>
                  </a:schemeClr>
                </a:solidFill>
              </a:rPr>
              <a:t>المفتاح الكهربائي</a:t>
            </a:r>
            <a:endParaRPr lang="he-IL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חץ ימינה 5"/>
          <p:cNvSpPr/>
          <p:nvPr/>
        </p:nvSpPr>
        <p:spPr>
          <a:xfrm>
            <a:off x="2743200" y="53340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 ימינה 6"/>
          <p:cNvSpPr/>
          <p:nvPr/>
        </p:nvSpPr>
        <p:spPr>
          <a:xfrm>
            <a:off x="2590800" y="3200400"/>
            <a:ext cx="1219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965811" y="5257800"/>
            <a:ext cx="1212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توصيل</a:t>
            </a:r>
            <a:endParaRPr lang="he-IL" sz="2000" b="1" dirty="0"/>
          </a:p>
        </p:txBody>
      </p:sp>
      <p:sp>
        <p:nvSpPr>
          <p:cNvPr id="9" name="מלבן 8"/>
          <p:cNvSpPr/>
          <p:nvPr/>
        </p:nvSpPr>
        <p:spPr>
          <a:xfrm>
            <a:off x="1042011" y="3200400"/>
            <a:ext cx="1212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000" b="1" dirty="0" smtClean="0"/>
              <a:t>نقطة توصيل</a:t>
            </a:r>
            <a:endParaRPr lang="he-IL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5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8800" dirty="0" smtClean="0">
                <a:solidFill>
                  <a:srgbClr val="FF0000"/>
                </a:solidFill>
              </a:rPr>
              <a:t>انتبه!!!!!</a:t>
            </a:r>
            <a:endParaRPr lang="he-IL" sz="8800" dirty="0">
              <a:solidFill>
                <a:srgbClr val="FF0000"/>
              </a:solidFill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524000" y="2667000"/>
            <a:ext cx="6400800" cy="2895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ar-SA" sz="4800" dirty="0" smtClean="0">
                <a:solidFill>
                  <a:srgbClr val="C00000"/>
                </a:solidFill>
              </a:rPr>
              <a:t>لكي نشغل الدائرة الكهربائية علينا توصيل جميع الاجزاء مع نقاط التوصيل الصحيحة </a:t>
            </a:r>
            <a:endParaRPr lang="he-IL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771471"/>
            <a:ext cx="73914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فكروا يا ابطال وسجلوا في الدفتر أسماء أجهزة كهربائية تقومون باستعمالها بشكل مفيد .</a:t>
            </a:r>
            <a:endParaRPr lang="ar-SA" sz="3600" b="1" dirty="0" smtClean="0"/>
          </a:p>
        </p:txBody>
      </p:sp>
      <p:pic>
        <p:nvPicPr>
          <p:cNvPr id="31746" name="Picture 2" descr="http://www.orianit.edu-negev.gov.il/ilanotask/cp/homepage/Images/מנורה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408218"/>
            <a:ext cx="4495800" cy="3142381"/>
          </a:xfrm>
          <a:prstGeom prst="rect">
            <a:avLst/>
          </a:prstGeom>
          <a:noFill/>
        </p:spPr>
      </p:pic>
      <p:sp>
        <p:nvSpPr>
          <p:cNvPr id="3" name="מלבן 2"/>
          <p:cNvSpPr/>
          <p:nvPr/>
        </p:nvSpPr>
        <p:spPr>
          <a:xfrm>
            <a:off x="2457793" y="457200"/>
            <a:ext cx="39998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600" b="1" cap="none" spc="0" dirty="0" smtClean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مهمة للأبطال </a:t>
            </a:r>
            <a:endParaRPr lang="he-IL" sz="6600" b="1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514600"/>
          </a:xfrm>
        </p:spPr>
        <p:txBody>
          <a:bodyPr>
            <a:normAutofit fontScale="90000"/>
          </a:bodyPr>
          <a:lstStyle/>
          <a:p>
            <a:r>
              <a:rPr lang="ar-SA" b="1" dirty="0" smtClean="0"/>
              <a:t>اضغط على الرابط لكي ينقلك لموقع افاق </a:t>
            </a:r>
            <a:br>
              <a:rPr lang="ar-SA" b="1" dirty="0" smtClean="0"/>
            </a:br>
            <a:r>
              <a:rPr lang="ar-SA" b="1" dirty="0" smtClean="0"/>
              <a:t>وقم بتجربة بناء دائرة كهربائية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عملاً ممتعاً يا بطل </a:t>
            </a:r>
            <a:endParaRPr lang="he-IL" b="1" dirty="0"/>
          </a:p>
        </p:txBody>
      </p:sp>
      <p:pic>
        <p:nvPicPr>
          <p:cNvPr id="5" name="Picture 2" descr="http://www.orianit.edu-negev.gov.il/ilanotask/cp/homepage/Images/מנורה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91000"/>
            <a:ext cx="2895600" cy="2023906"/>
          </a:xfrm>
          <a:prstGeom prst="rect">
            <a:avLst/>
          </a:prstGeom>
          <a:noFill/>
        </p:spPr>
      </p:pic>
      <p:pic>
        <p:nvPicPr>
          <p:cNvPr id="6" name="Picture 2" descr="http://www.orianit.edu-negev.gov.il/ilanotask/cp/homepage/Images/מנורה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4572000"/>
            <a:ext cx="2743200" cy="1917385"/>
          </a:xfrm>
          <a:prstGeom prst="rect">
            <a:avLst/>
          </a:prstGeom>
          <a:noFill/>
        </p:spPr>
      </p:pic>
      <p:sp>
        <p:nvSpPr>
          <p:cNvPr id="3" name="מלבן 2"/>
          <p:cNvSpPr/>
          <p:nvPr/>
        </p:nvSpPr>
        <p:spPr>
          <a:xfrm>
            <a:off x="228600" y="3505200"/>
            <a:ext cx="86868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4"/>
              </a:rPr>
              <a:t>https://lo.cet.ac.il/player/?document=fa48e776-d558-4ea9-96a9-9bc1ffd28343&amp;language=ar&amp;sitekey=ar.ebag</a:t>
            </a:r>
            <a:endParaRPr lang="he-IL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311</Words>
  <Application>Microsoft Office PowerPoint</Application>
  <PresentationFormat>‫הצגה על המסך (4:3)</PresentationFormat>
  <Paragraphs>76</Paragraphs>
  <Slides>19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5" baseType="lpstr">
      <vt:lpstr>Arial</vt:lpstr>
      <vt:lpstr>Calibri</vt:lpstr>
      <vt:lpstr>Tahoma</vt:lpstr>
      <vt:lpstr>Times New Roman</vt:lpstr>
      <vt:lpstr>ערכת נושא Office</vt:lpstr>
      <vt:lpstr>Crocodile Clips Design</vt:lpstr>
      <vt:lpstr>מצגת של PowerPoint‏</vt:lpstr>
      <vt:lpstr>מצגת של PowerPoint‏</vt:lpstr>
      <vt:lpstr>أجزاء الدائرة الكهربائية </vt:lpstr>
      <vt:lpstr>מצגת של PowerPoint‏</vt:lpstr>
      <vt:lpstr>מצגת של PowerPoint‏</vt:lpstr>
      <vt:lpstr>מצגת של PowerPoint‏</vt:lpstr>
      <vt:lpstr>انتبه!!!!!</vt:lpstr>
      <vt:lpstr>מצגת של PowerPoint‏</vt:lpstr>
      <vt:lpstr>اضغط على الرابط لكي ينقلك لموقع افاق  وقم بتجربة بناء دائرة كهربائية  عملاً ممتعاً يا بطل </vt:lpstr>
      <vt:lpstr>מצגת של PowerPoint‏</vt:lpstr>
      <vt:lpstr>المصباح الكهربائي</vt:lpstr>
      <vt:lpstr>الاسلاك الكهربائية</vt:lpstr>
      <vt:lpstr>المفتاح الكهربائي </vt:lpstr>
      <vt:lpstr>البطارية</vt:lpstr>
      <vt:lpstr>מצגת של PowerPoint‏</vt:lpstr>
      <vt:lpstr>تلخيص 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saeed</dc:creator>
  <cp:lastModifiedBy>shiraz</cp:lastModifiedBy>
  <cp:revision>28</cp:revision>
  <dcterms:created xsi:type="dcterms:W3CDTF">2013-02-21T21:14:43Z</dcterms:created>
  <dcterms:modified xsi:type="dcterms:W3CDTF">2019-02-26T11:03:55Z</dcterms:modified>
</cp:coreProperties>
</file>