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שולש ישר-זווית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grpSp>
        <p:nvGrpSpPr>
          <p:cNvPr id="2" name="קבוצה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צורה חופשית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צורה חופשית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צורה חופשית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מחבר ישר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מציין מיקום של תאריך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9E8B6C-ED4A-4AAC-B610-FC619348F97E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FABDE6A-894B-4BCB-A251-C4758534C36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9E8B6C-ED4A-4AAC-B610-FC619348F97E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ABDE6A-894B-4BCB-A251-C4758534C36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9E8B6C-ED4A-4AAC-B610-FC619348F97E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ABDE6A-894B-4BCB-A251-C4758534C36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9E8B6C-ED4A-4AAC-B610-FC619348F97E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ABDE6A-894B-4BCB-A251-C4758534C36D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9E8B6C-ED4A-4AAC-B610-FC619348F97E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ABDE6A-894B-4BCB-A251-C4758534C36D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סוגר זוויתי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סוגר זוויתי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9E8B6C-ED4A-4AAC-B610-FC619348F97E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ABDE6A-894B-4BCB-A251-C4758534C36D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9E8B6C-ED4A-4AAC-B610-FC619348F97E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ABDE6A-894B-4BCB-A251-C4758534C36D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9E8B6C-ED4A-4AAC-B610-FC619348F97E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ABDE6A-894B-4BCB-A251-C4758534C36D}" type="slidenum">
              <a:rPr lang="he-IL" smtClean="0"/>
              <a:t>‹#›</a:t>
            </a:fld>
            <a:endParaRPr lang="he-IL"/>
          </a:p>
        </p:txBody>
      </p:sp>
      <p:sp>
        <p:nvSpPr>
          <p:cNvPr id="6" name="כותרת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9E8B6C-ED4A-4AAC-B610-FC619348F97E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ABDE6A-894B-4BCB-A251-C4758534C36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D9E8B6C-ED4A-4AAC-B610-FC619348F97E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ABDE6A-894B-4BCB-A251-C4758534C36D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9E8B6C-ED4A-4AAC-B610-FC619348F97E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FABDE6A-894B-4BCB-A251-C4758534C36D}" type="slidenum">
              <a:rPr lang="he-IL" smtClean="0"/>
              <a:t>‹#›</a:t>
            </a:fld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8" name="צורה חופשית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צורה חופשית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משולש ישר-זווית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מחבר ישר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סוגר זוויתי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סוגר זוויתי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צורה חופשית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צורה חופשית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משולש ישר-זווית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מחבר ישר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מציין מיקום של כותרת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מציין מיקום טקסט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D9E8B6C-ED4A-4AAC-B610-FC619348F97E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FABDE6A-894B-4BCB-A251-C4758534C36D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4392488"/>
          </a:xfrm>
        </p:spPr>
        <p:txBody>
          <a:bodyPr>
            <a:normAutofit/>
          </a:bodyPr>
          <a:lstStyle/>
          <a:p>
            <a:r>
              <a:rPr lang="ar-JO" sz="9600" dirty="0" smtClean="0">
                <a:solidFill>
                  <a:schemeClr val="accent1"/>
                </a:solidFill>
              </a:rPr>
              <a:t>تنوين الضم </a:t>
            </a:r>
            <a:r>
              <a:rPr lang="ar-JO" sz="9600" dirty="0" smtClean="0"/>
              <a:t>( </a:t>
            </a:r>
            <a:r>
              <a:rPr lang="ar-JO" sz="9600" dirty="0" smtClean="0">
                <a:solidFill>
                  <a:srgbClr val="C00000"/>
                </a:solidFill>
              </a:rPr>
              <a:t> ٌ</a:t>
            </a:r>
            <a:r>
              <a:rPr lang="ar-JO" sz="9600" dirty="0" smtClean="0"/>
              <a:t> )</a:t>
            </a:r>
            <a:endParaRPr lang="he-IL" sz="9600" dirty="0"/>
          </a:p>
        </p:txBody>
      </p:sp>
    </p:spTree>
    <p:extLst>
      <p:ext uri="{BB962C8B-B14F-4D97-AF65-F5344CB8AC3E}">
        <p14:creationId xmlns:p14="http://schemas.microsoft.com/office/powerpoint/2010/main" val="2765869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تنوين الضم هو في الاصل ضمتين تأتي على اخر حرف من الكلمة </a:t>
            </a:r>
          </a:p>
          <a:p>
            <a:r>
              <a:rPr lang="ar-JO" dirty="0" smtClean="0"/>
              <a:t>لكن علماء اللغة اختصروا الضمتين بضمة واحدة ولكن لكي نميزها من الضمة وضعوا لها سن مثل سن الصاد: </a:t>
            </a:r>
          </a:p>
          <a:p>
            <a:endParaRPr lang="ar-JO" dirty="0"/>
          </a:p>
          <a:p>
            <a:pPr lvl="7"/>
            <a:r>
              <a:rPr lang="ar-JO" sz="6000" dirty="0" smtClean="0">
                <a:solidFill>
                  <a:srgbClr val="FF0000"/>
                </a:solidFill>
              </a:rPr>
              <a:t>ُُ= ٌ</a:t>
            </a:r>
            <a:endParaRPr lang="he-IL" sz="6000" dirty="0">
              <a:solidFill>
                <a:srgbClr val="FF0000"/>
              </a:solidFill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ما هو تنوين الضم؟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70568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 نزيد للحرف ضمة وحرف النون</a:t>
            </a:r>
          </a:p>
          <a:p>
            <a:endParaRPr lang="ar-JO" dirty="0"/>
          </a:p>
          <a:p>
            <a:endParaRPr lang="ar-JO" dirty="0" smtClean="0"/>
          </a:p>
          <a:p>
            <a:pPr algn="ctr"/>
            <a:r>
              <a:rPr lang="ar-JO" sz="8000" dirty="0" smtClean="0">
                <a:solidFill>
                  <a:srgbClr val="FF0000"/>
                </a:solidFill>
              </a:rPr>
              <a:t>ُ+ن</a:t>
            </a:r>
            <a:endParaRPr lang="he-IL" sz="8000" dirty="0">
              <a:solidFill>
                <a:srgbClr val="FF0000"/>
              </a:solidFill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كيف نقرأ </a:t>
            </a:r>
            <a:r>
              <a:rPr lang="ar-JO" dirty="0" smtClean="0">
                <a:solidFill>
                  <a:srgbClr val="00B0F0"/>
                </a:solidFill>
              </a:rPr>
              <a:t>تنوين الضم</a:t>
            </a:r>
            <a:endParaRPr lang="he-IL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090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ar-JO" dirty="0" smtClean="0">
                <a:solidFill>
                  <a:srgbClr val="FF0000"/>
                </a:solidFill>
              </a:rPr>
              <a:t> </a:t>
            </a:r>
            <a:r>
              <a:rPr lang="ar-JO" sz="8800" dirty="0" smtClean="0">
                <a:solidFill>
                  <a:srgbClr val="FF0000"/>
                </a:solidFill>
              </a:rPr>
              <a:t>رٌ تٌ لٌ فٌ مٌ وٌ دٌ زٌ يٌ سٌ بٌ ثٌ حٌ خٌ جٌ</a:t>
            </a:r>
            <a:endParaRPr lang="he-IL" sz="8800" dirty="0">
              <a:solidFill>
                <a:srgbClr val="FF0000"/>
              </a:solidFill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هيا نقرأ حروف مع </a:t>
            </a:r>
            <a:r>
              <a:rPr lang="ar-JO" dirty="0" smtClean="0">
                <a:solidFill>
                  <a:schemeClr val="accent1"/>
                </a:solidFill>
              </a:rPr>
              <a:t>تنوين ضم</a:t>
            </a:r>
            <a:endParaRPr lang="he-IL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126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11500" dirty="0" smtClean="0">
                <a:solidFill>
                  <a:srgbClr val="FF0000"/>
                </a:solidFill>
              </a:rPr>
              <a:t>جَمَلٌ    </a:t>
            </a:r>
            <a:r>
              <a:rPr lang="ar-JO" sz="11500" dirty="0" smtClean="0">
                <a:solidFill>
                  <a:schemeClr val="accent2">
                    <a:lumMod val="75000"/>
                  </a:schemeClr>
                </a:solidFill>
              </a:rPr>
              <a:t>جَميل</a:t>
            </a:r>
            <a:r>
              <a:rPr lang="ar-JO" sz="11500" dirty="0" smtClean="0">
                <a:solidFill>
                  <a:srgbClr val="FF0000"/>
                </a:solidFill>
              </a:rPr>
              <a:t>ٌ  </a:t>
            </a:r>
            <a:r>
              <a:rPr lang="ar-JO" sz="11500" dirty="0" smtClean="0">
                <a:solidFill>
                  <a:srgbClr val="00B050"/>
                </a:solidFill>
              </a:rPr>
              <a:t>حِمارٌ</a:t>
            </a:r>
            <a:r>
              <a:rPr lang="ar-JO" sz="11500" dirty="0" smtClean="0">
                <a:solidFill>
                  <a:srgbClr val="FF0000"/>
                </a:solidFill>
              </a:rPr>
              <a:t>   </a:t>
            </a:r>
            <a:r>
              <a:rPr lang="ar-JO" sz="11500" dirty="0" smtClean="0">
                <a:solidFill>
                  <a:srgbClr val="00B0F0"/>
                </a:solidFill>
              </a:rPr>
              <a:t>باب</a:t>
            </a:r>
            <a:r>
              <a:rPr lang="ar-JO" sz="11500" dirty="0" smtClean="0">
                <a:solidFill>
                  <a:srgbClr val="FF0000"/>
                </a:solidFill>
              </a:rPr>
              <a:t>ٌ</a:t>
            </a:r>
            <a:endParaRPr lang="he-IL" sz="11500" dirty="0">
              <a:solidFill>
                <a:srgbClr val="FF0000"/>
              </a:solidFill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هيا نقرأ كلمات مع </a:t>
            </a:r>
            <a:r>
              <a:rPr lang="ar-JO" dirty="0" smtClean="0">
                <a:solidFill>
                  <a:srgbClr val="00B0F0"/>
                </a:solidFill>
              </a:rPr>
              <a:t>تنوين الضم</a:t>
            </a:r>
            <a:endParaRPr lang="he-IL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21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ar-JO" sz="13800" dirty="0">
                <a:solidFill>
                  <a:srgbClr val="FF0000"/>
                </a:solidFill>
              </a:rPr>
              <a:t>وَلَدٌ </a:t>
            </a:r>
            <a:r>
              <a:rPr lang="ar-JO" sz="13800" dirty="0" smtClean="0">
                <a:solidFill>
                  <a:srgbClr val="FF0000"/>
                </a:solidFill>
              </a:rPr>
              <a:t>   </a:t>
            </a:r>
            <a:r>
              <a:rPr lang="ar-JO" sz="13800" dirty="0">
                <a:solidFill>
                  <a:schemeClr val="accent2">
                    <a:lumMod val="75000"/>
                  </a:schemeClr>
                </a:solidFill>
              </a:rPr>
              <a:t>ثَوْر</a:t>
            </a:r>
            <a:r>
              <a:rPr lang="ar-JO" sz="13800" dirty="0">
                <a:solidFill>
                  <a:srgbClr val="FF0000"/>
                </a:solidFill>
              </a:rPr>
              <a:t>ٌ  </a:t>
            </a:r>
            <a:r>
              <a:rPr lang="ar-JO" sz="13800" dirty="0">
                <a:solidFill>
                  <a:srgbClr val="00B050"/>
                </a:solidFill>
              </a:rPr>
              <a:t>ثَوْب</a:t>
            </a:r>
            <a:r>
              <a:rPr lang="ar-JO" sz="13800" dirty="0">
                <a:solidFill>
                  <a:srgbClr val="FF0000"/>
                </a:solidFill>
              </a:rPr>
              <a:t>ٌ  </a:t>
            </a:r>
            <a:r>
              <a:rPr lang="ar-JO" sz="13800" dirty="0" smtClean="0">
                <a:solidFill>
                  <a:srgbClr val="FF0000"/>
                </a:solidFill>
              </a:rPr>
              <a:t> </a:t>
            </a:r>
            <a:r>
              <a:rPr lang="ar-JO" sz="13800" dirty="0" smtClean="0">
                <a:solidFill>
                  <a:srgbClr val="00B0F0"/>
                </a:solidFill>
              </a:rPr>
              <a:t>دَجاج</a:t>
            </a:r>
            <a:r>
              <a:rPr lang="ar-JO" sz="13800" dirty="0" smtClean="0">
                <a:solidFill>
                  <a:srgbClr val="FF0000"/>
                </a:solidFill>
              </a:rPr>
              <a:t>ٌ</a:t>
            </a:r>
            <a:endParaRPr lang="he-IL" sz="4800" dirty="0"/>
          </a:p>
        </p:txBody>
      </p:sp>
    </p:spTree>
    <p:extLst>
      <p:ext uri="{BB962C8B-B14F-4D97-AF65-F5344CB8AC3E}">
        <p14:creationId xmlns:p14="http://schemas.microsoft.com/office/powerpoint/2010/main" val="1001322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Autofit/>
          </a:bodyPr>
          <a:lstStyle/>
          <a:p>
            <a:r>
              <a:rPr lang="ar-JO" sz="13800" dirty="0">
                <a:solidFill>
                  <a:srgbClr val="FF0000"/>
                </a:solidFill>
              </a:rPr>
              <a:t>توتٌ  </a:t>
            </a:r>
            <a:r>
              <a:rPr lang="ar-JO" sz="13800" dirty="0">
                <a:solidFill>
                  <a:schemeClr val="accent2">
                    <a:lumMod val="75000"/>
                  </a:schemeClr>
                </a:solidFill>
              </a:rPr>
              <a:t>جَرَسٌ</a:t>
            </a:r>
            <a:r>
              <a:rPr lang="ar-JO" sz="13800" dirty="0">
                <a:solidFill>
                  <a:srgbClr val="FF0000"/>
                </a:solidFill>
              </a:rPr>
              <a:t> </a:t>
            </a:r>
            <a:r>
              <a:rPr lang="ar-JO" sz="13800" dirty="0">
                <a:solidFill>
                  <a:srgbClr val="00B050"/>
                </a:solidFill>
              </a:rPr>
              <a:t>مَوْزٌ</a:t>
            </a:r>
            <a:r>
              <a:rPr lang="ar-JO" sz="13800" dirty="0">
                <a:solidFill>
                  <a:srgbClr val="FF0000"/>
                </a:solidFill>
              </a:rPr>
              <a:t>  </a:t>
            </a:r>
            <a:r>
              <a:rPr lang="ar-JO" sz="13800" dirty="0" smtClean="0">
                <a:solidFill>
                  <a:srgbClr val="FF0000"/>
                </a:solidFill>
              </a:rPr>
              <a:t> </a:t>
            </a:r>
            <a:r>
              <a:rPr lang="ar-JO" sz="13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جَبَلٌ</a:t>
            </a:r>
            <a:endParaRPr lang="he-IL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03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ar-JO" sz="3600" dirty="0" smtClean="0"/>
              <a:t>بابٌ ___ ___</a:t>
            </a:r>
          </a:p>
          <a:p>
            <a:r>
              <a:rPr lang="ar-JO" sz="3600" dirty="0" smtClean="0"/>
              <a:t>توتٌ ___ ___</a:t>
            </a:r>
          </a:p>
          <a:p>
            <a:r>
              <a:rPr lang="ar-JO" sz="3600" dirty="0" smtClean="0"/>
              <a:t>دَجاجٌ ___ ___ ___</a:t>
            </a:r>
          </a:p>
          <a:p>
            <a:r>
              <a:rPr lang="ar-JO" sz="3600" dirty="0" smtClean="0"/>
              <a:t>جَمَلٌ ___ ___ ___</a:t>
            </a:r>
          </a:p>
          <a:p>
            <a:r>
              <a:rPr lang="ar-JO" sz="3600" dirty="0" smtClean="0"/>
              <a:t>جَرَسٌ ___ ___ ___</a:t>
            </a:r>
          </a:p>
          <a:p>
            <a:r>
              <a:rPr lang="ar-JO" sz="3600" dirty="0" smtClean="0"/>
              <a:t>وَلَدٌ ___ ___ ___</a:t>
            </a:r>
          </a:p>
          <a:p>
            <a:r>
              <a:rPr lang="ar-JO" sz="3600" dirty="0" smtClean="0"/>
              <a:t>سورٌ ___ ___ </a:t>
            </a:r>
            <a:endParaRPr lang="he-IL" sz="36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dirty="0" smtClean="0">
                <a:solidFill>
                  <a:schemeClr val="accent6">
                    <a:lumMod val="75000"/>
                  </a:schemeClr>
                </a:solidFill>
              </a:rPr>
              <a:t>قَطّع:</a:t>
            </a:r>
            <a:endParaRPr lang="he-IL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636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ar-JO" sz="3600" dirty="0" smtClean="0"/>
              <a:t>تيـ  نٌ _____ </a:t>
            </a:r>
          </a:p>
          <a:p>
            <a:pPr marL="0" indent="0">
              <a:buNone/>
            </a:pPr>
            <a:r>
              <a:rPr lang="ar-JO" sz="3600" dirty="0" smtClean="0"/>
              <a:t>رَ  جُـ  لٌ ______</a:t>
            </a:r>
          </a:p>
          <a:p>
            <a:pPr marL="0" indent="0">
              <a:buNone/>
            </a:pPr>
            <a:r>
              <a:rPr lang="ar-JO" sz="3600" dirty="0" smtClean="0"/>
              <a:t>تا  جٌ ______</a:t>
            </a:r>
          </a:p>
          <a:p>
            <a:pPr marL="0" indent="0">
              <a:buNone/>
            </a:pPr>
            <a:r>
              <a:rPr lang="ar-JO" sz="3600" dirty="0" err="1" smtClean="0"/>
              <a:t>نا</a:t>
            </a:r>
            <a:r>
              <a:rPr lang="ar-JO" sz="3600" dirty="0" smtClean="0"/>
              <a:t>   رٌ ______</a:t>
            </a:r>
          </a:p>
          <a:p>
            <a:pPr marL="0" indent="0">
              <a:buNone/>
            </a:pPr>
            <a:r>
              <a:rPr lang="ar-JO" sz="3600" dirty="0" smtClean="0"/>
              <a:t>لَوْ   حٌ ______</a:t>
            </a:r>
          </a:p>
          <a:p>
            <a:pPr marL="0" indent="0">
              <a:buNone/>
            </a:pPr>
            <a:r>
              <a:rPr lang="ar-JO" sz="3600" dirty="0" err="1" smtClean="0"/>
              <a:t>مَوْ</a:t>
            </a:r>
            <a:r>
              <a:rPr lang="ar-JO" sz="3600" dirty="0" smtClean="0"/>
              <a:t>  زٌ ______</a:t>
            </a:r>
          </a:p>
          <a:p>
            <a:pPr marL="0" indent="0">
              <a:buNone/>
            </a:pPr>
            <a:r>
              <a:rPr lang="ar-JO" sz="3600" dirty="0" smtClean="0"/>
              <a:t>فيـ  لٌ ______</a:t>
            </a:r>
            <a:endParaRPr lang="he-IL" sz="36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رَكّب</a:t>
            </a:r>
            <a:r>
              <a:rPr lang="ar-JO" dirty="0" smtClean="0"/>
              <a:t>: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635156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רחבה">
  <a:themeElements>
    <a:clrScheme name="רחבה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רחבה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רחבה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61</TotalTime>
  <Words>146</Words>
  <Application>Microsoft Office PowerPoint</Application>
  <PresentationFormat>‫הצגה על המסך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0" baseType="lpstr">
      <vt:lpstr>רחבה</vt:lpstr>
      <vt:lpstr>تنوين الضم (  ٌ )</vt:lpstr>
      <vt:lpstr>ما هو تنوين الضم؟</vt:lpstr>
      <vt:lpstr>كيف نقرأ تنوين الضم</vt:lpstr>
      <vt:lpstr>هيا نقرأ حروف مع تنوين ضم</vt:lpstr>
      <vt:lpstr>هيا نقرأ كلمات مع تنوين الضم</vt:lpstr>
      <vt:lpstr>מצגת של PowerPoint</vt:lpstr>
      <vt:lpstr>מצגת של PowerPoint</vt:lpstr>
      <vt:lpstr>قَطّع:</vt:lpstr>
      <vt:lpstr>رَكّب: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تنوين الضم (  ٌ )</dc:title>
  <dc:creator>USER1</dc:creator>
  <cp:lastModifiedBy>USER1</cp:lastModifiedBy>
  <cp:revision>6</cp:revision>
  <dcterms:created xsi:type="dcterms:W3CDTF">2021-01-14T17:28:15Z</dcterms:created>
  <dcterms:modified xsi:type="dcterms:W3CDTF">2021-01-14T18:29:53Z</dcterms:modified>
</cp:coreProperties>
</file>