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5"/>
  </p:sldMasterIdLst>
  <p:notesMasterIdLst>
    <p:notesMasterId r:id="rId18"/>
  </p:notesMasterIdLst>
  <p:sldIdLst>
    <p:sldId id="256" r:id="rId6"/>
    <p:sldId id="257" r:id="rId7"/>
    <p:sldId id="258" r:id="rId8"/>
    <p:sldId id="260" r:id="rId9"/>
    <p:sldId id="261" r:id="rId10"/>
    <p:sldId id="262" r:id="rId11"/>
    <p:sldId id="264" r:id="rId12"/>
    <p:sldId id="265" r:id="rId13"/>
    <p:sldId id="268" r:id="rId14"/>
    <p:sldId id="266" r:id="rId15"/>
    <p:sldId id="267" r:id="rId16"/>
    <p:sldId id="269"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117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276ACBF-6BE2-494F-900A-1D8246248869}" type="datetimeFigureOut">
              <a:rPr lang="he-IL" smtClean="0"/>
              <a:pPr/>
              <a:t>כ"ג/אדר/תשע"ג</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8DCFA0C-0C85-4135-BA28-CD0C1EB2AF09}" type="slidenum">
              <a:rPr lang="he-IL" smtClean="0"/>
              <a:pPr/>
              <a:t>‹#›</a:t>
            </a:fld>
            <a:endParaRPr lang="he-IL"/>
          </a:p>
        </p:txBody>
      </p:sp>
    </p:spTree>
    <p:extLst>
      <p:ext uri="{BB962C8B-B14F-4D97-AF65-F5344CB8AC3E}">
        <p14:creationId xmlns:p14="http://schemas.microsoft.com/office/powerpoint/2010/main" val="168208114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5E9A580-6905-4CC5-B48D-5A0353D9922D}" type="datetimeFigureOut">
              <a:rPr lang="he-IL" smtClean="0"/>
              <a:pPr/>
              <a:t>כ"ג/אדר/תשע"ג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0EDF1AF1-1CE9-4C11-B893-420674DC615F}"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alpha val="25000"/>
          </a:schemeClr>
        </a:solid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5E9A580-6905-4CC5-B48D-5A0353D9922D}" type="datetimeFigureOut">
              <a:rPr lang="he-IL" smtClean="0"/>
              <a:pPr/>
              <a:t>כ"ג/אדר/תשע"ג</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EDF1AF1-1CE9-4C11-B893-420674DC615F}"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youtube.com/watch?v=c14ptZPgnlA" TargetMode="External"/><Relationship Id="rId3" Type="http://schemas.openxmlformats.org/officeDocument/2006/relationships/slide" Target="slide8.xml"/><Relationship Id="rId7" Type="http://schemas.openxmlformats.org/officeDocument/2006/relationships/hyperlink" Target="http://ar.ofek.cet.ac.il/units/ar/science/unit9/act1.aspx?nUnit=9&amp;sSubjectKey=science&amp;gItemID=621355F2-9118-4615-9355-8CF843229DE4&amp;bPop=false" TargetMode="Externa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2.xml"/><Relationship Id="rId5" Type="http://schemas.openxmlformats.org/officeDocument/2006/relationships/slide" Target="slide3.xml"/><Relationship Id="rId4" Type="http://schemas.openxmlformats.org/officeDocument/2006/relationships/slide" Target="slide10.xml"/><Relationship Id="rId9" Type="http://schemas.openxmlformats.org/officeDocument/2006/relationships/hyperlink" Target="&#1608;&#1585;&#1602;&#1577;%20&#1593;&#1605;&#1604;.docx" TargetMode="Externa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6.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slide" Target="slide7.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קבוצה 14"/>
          <p:cNvGrpSpPr/>
          <p:nvPr/>
        </p:nvGrpSpPr>
        <p:grpSpPr>
          <a:xfrm>
            <a:off x="6444208" y="620688"/>
            <a:ext cx="2520280" cy="864096"/>
            <a:chOff x="6372200" y="836712"/>
            <a:chExt cx="2520280" cy="864096"/>
          </a:xfrm>
        </p:grpSpPr>
        <p:sp>
          <p:nvSpPr>
            <p:cNvPr id="4" name="מלבן 3"/>
            <p:cNvSpPr/>
            <p:nvPr/>
          </p:nvSpPr>
          <p:spPr>
            <a:xfrm>
              <a:off x="6444208" y="980728"/>
              <a:ext cx="2360488" cy="584775"/>
            </a:xfrm>
            <a:prstGeom prst="rect">
              <a:avLst/>
            </a:prstGeom>
            <a:noFill/>
            <a:ln w="28575">
              <a:solidFill>
                <a:srgbClr val="7030A0"/>
              </a:solidFill>
            </a:ln>
          </p:spPr>
          <p:txBody>
            <a:bodyPr wrap="square" lIns="91440" tIns="45720" rIns="91440" bIns="45720">
              <a:spAutoFit/>
            </a:bodyPr>
            <a:lstStyle/>
            <a:p>
              <a:pPr algn="ctr"/>
              <a:r>
                <a:rPr lang="ar-SA" sz="32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hlinkClick r:id="rId2" action="ppaction://hlinksldjump"/>
                </a:rPr>
                <a:t>مبنى القلب</a:t>
              </a:r>
              <a:endParaRPr lang="ar-SA" sz="32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endParaRPr>
            </a:p>
          </p:txBody>
        </p:sp>
        <p:sp>
          <p:nvSpPr>
            <p:cNvPr id="5" name="מלבן מעוגל 4"/>
            <p:cNvSpPr/>
            <p:nvPr/>
          </p:nvSpPr>
          <p:spPr>
            <a:xfrm>
              <a:off x="6372200" y="836712"/>
              <a:ext cx="2520280" cy="864096"/>
            </a:xfrm>
            <a:prstGeom prst="round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9" name="מלבן 8"/>
          <p:cNvSpPr/>
          <p:nvPr/>
        </p:nvSpPr>
        <p:spPr>
          <a:xfrm>
            <a:off x="3419872" y="1196752"/>
            <a:ext cx="2504504" cy="3416320"/>
          </a:xfrm>
          <a:prstGeom prst="rect">
            <a:avLst/>
          </a:prstGeom>
          <a:noFill/>
        </p:spPr>
        <p:txBody>
          <a:bodyPr wrap="square" lIns="91440" tIns="45720" rIns="91440" bIns="45720">
            <a:spAutoFit/>
          </a:bodyPr>
          <a:lstStyle/>
          <a:p>
            <a:pPr algn="ctr"/>
            <a:r>
              <a:rPr lang="ar-SA" sz="72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القلب</a:t>
            </a:r>
          </a:p>
          <a:p>
            <a:pPr algn="ctr"/>
            <a:r>
              <a:rPr lang="ar-SA" sz="72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والدورة الدموية</a:t>
            </a:r>
            <a:endParaRPr lang="he-IL" sz="7200" b="1" cap="none" spc="0" dirty="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endParaRPr>
          </a:p>
        </p:txBody>
      </p:sp>
      <p:grpSp>
        <p:nvGrpSpPr>
          <p:cNvPr id="31" name="קבוצה 30"/>
          <p:cNvGrpSpPr/>
          <p:nvPr/>
        </p:nvGrpSpPr>
        <p:grpSpPr>
          <a:xfrm>
            <a:off x="6372200" y="2276872"/>
            <a:ext cx="2520280" cy="864096"/>
            <a:chOff x="6372200" y="2132856"/>
            <a:chExt cx="2520280" cy="864096"/>
          </a:xfrm>
        </p:grpSpPr>
        <p:sp>
          <p:nvSpPr>
            <p:cNvPr id="7" name="מלבן מעוגל 6"/>
            <p:cNvSpPr/>
            <p:nvPr/>
          </p:nvSpPr>
          <p:spPr>
            <a:xfrm>
              <a:off x="6372200" y="2132856"/>
              <a:ext cx="2520280" cy="864096"/>
            </a:xfrm>
            <a:prstGeom prst="round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6444208" y="2276872"/>
              <a:ext cx="2360488" cy="584775"/>
            </a:xfrm>
            <a:prstGeom prst="rect">
              <a:avLst/>
            </a:prstGeom>
            <a:noFill/>
            <a:ln w="28575">
              <a:solidFill>
                <a:srgbClr val="7030A0"/>
              </a:solidFill>
            </a:ln>
          </p:spPr>
          <p:txBody>
            <a:bodyPr wrap="square" lIns="91440" tIns="45720" rIns="91440" bIns="45720">
              <a:spAutoFit/>
            </a:bodyPr>
            <a:lstStyle/>
            <a:p>
              <a:pPr algn="ctr"/>
              <a:r>
                <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3" action="ppaction://hlinksldjump"/>
                </a:rPr>
                <a:t>أمراض القلب</a:t>
              </a:r>
              <a:endPar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grpSp>
      <p:grpSp>
        <p:nvGrpSpPr>
          <p:cNvPr id="32" name="קבוצה 31"/>
          <p:cNvGrpSpPr/>
          <p:nvPr/>
        </p:nvGrpSpPr>
        <p:grpSpPr>
          <a:xfrm>
            <a:off x="251520" y="620688"/>
            <a:ext cx="2520280" cy="864096"/>
            <a:chOff x="251520" y="764704"/>
            <a:chExt cx="2520280" cy="864096"/>
          </a:xfrm>
        </p:grpSpPr>
        <p:sp>
          <p:nvSpPr>
            <p:cNvPr id="6" name="מלבן מעוגל 5"/>
            <p:cNvSpPr/>
            <p:nvPr/>
          </p:nvSpPr>
          <p:spPr>
            <a:xfrm>
              <a:off x="251520" y="764704"/>
              <a:ext cx="2520280" cy="864096"/>
            </a:xfrm>
            <a:prstGeom prst="round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395536" y="836712"/>
              <a:ext cx="2304256" cy="707886"/>
            </a:xfrm>
            <a:prstGeom prst="rect">
              <a:avLst/>
            </a:prstGeom>
            <a:noFill/>
            <a:ln w="28575">
              <a:solidFill>
                <a:srgbClr val="7030A0"/>
              </a:solidFill>
            </a:ln>
          </p:spPr>
          <p:txBody>
            <a:bodyPr wrap="square" lIns="91440" tIns="45720" rIns="91440" bIns="45720">
              <a:spAutoFit/>
            </a:bodyPr>
            <a:lstStyle/>
            <a:p>
              <a:pPr algn="ctr"/>
              <a:r>
                <a:rPr lang="ar-SA" sz="20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4" action="ppaction://hlinksldjump"/>
                </a:rPr>
                <a:t>الدورة الدموية الكبرى والصغرى</a:t>
              </a:r>
              <a:endParaRPr lang="ar-SA" sz="20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grpSp>
      <p:grpSp>
        <p:nvGrpSpPr>
          <p:cNvPr id="23" name="קבוצה 22"/>
          <p:cNvGrpSpPr/>
          <p:nvPr/>
        </p:nvGrpSpPr>
        <p:grpSpPr>
          <a:xfrm>
            <a:off x="6444208" y="3861048"/>
            <a:ext cx="2520280" cy="864096"/>
            <a:chOff x="6623720" y="3789040"/>
            <a:chExt cx="2520280" cy="864096"/>
          </a:xfrm>
        </p:grpSpPr>
        <p:sp>
          <p:nvSpPr>
            <p:cNvPr id="8" name="מלבן מעוגל 7"/>
            <p:cNvSpPr/>
            <p:nvPr/>
          </p:nvSpPr>
          <p:spPr>
            <a:xfrm>
              <a:off x="6623720" y="3789040"/>
              <a:ext cx="2520280" cy="864096"/>
            </a:xfrm>
            <a:prstGeom prst="round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0" name="מלבן 19"/>
            <p:cNvSpPr/>
            <p:nvPr/>
          </p:nvSpPr>
          <p:spPr>
            <a:xfrm>
              <a:off x="6695728" y="3933056"/>
              <a:ext cx="2360488" cy="584775"/>
            </a:xfrm>
            <a:prstGeom prst="rect">
              <a:avLst/>
            </a:prstGeom>
            <a:noFill/>
            <a:ln w="28575">
              <a:solidFill>
                <a:srgbClr val="7030A0"/>
              </a:solidFill>
            </a:ln>
          </p:spPr>
          <p:txBody>
            <a:bodyPr wrap="square" lIns="91440" tIns="45720" rIns="91440" bIns="45720">
              <a:spAutoFit/>
            </a:bodyPr>
            <a:lstStyle/>
            <a:p>
              <a:pPr algn="ctr"/>
              <a:r>
                <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5" action="ppaction://hlinksldjump"/>
                </a:rPr>
                <a:t>مركبات الدم</a:t>
              </a:r>
              <a:endPar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grpSp>
      <p:grpSp>
        <p:nvGrpSpPr>
          <p:cNvPr id="30" name="קבוצה 29"/>
          <p:cNvGrpSpPr/>
          <p:nvPr/>
        </p:nvGrpSpPr>
        <p:grpSpPr>
          <a:xfrm>
            <a:off x="251520" y="3861048"/>
            <a:ext cx="2520280" cy="864096"/>
            <a:chOff x="251520" y="3789040"/>
            <a:chExt cx="2520280" cy="864096"/>
          </a:xfrm>
        </p:grpSpPr>
        <p:sp>
          <p:nvSpPr>
            <p:cNvPr id="14" name="מלבן 13"/>
            <p:cNvSpPr/>
            <p:nvPr/>
          </p:nvSpPr>
          <p:spPr>
            <a:xfrm>
              <a:off x="395536" y="3933056"/>
              <a:ext cx="2304256" cy="523220"/>
            </a:xfrm>
            <a:prstGeom prst="rect">
              <a:avLst/>
            </a:prstGeom>
            <a:noFill/>
            <a:ln w="28575">
              <a:solidFill>
                <a:srgbClr val="7030A0"/>
              </a:solidFill>
            </a:ln>
          </p:spPr>
          <p:txBody>
            <a:bodyPr wrap="square" lIns="91440" tIns="45720" rIns="91440" bIns="45720">
              <a:spAutoFit/>
            </a:bodyPr>
            <a:lstStyle/>
            <a:p>
              <a:pPr algn="ctr"/>
              <a:r>
                <a:rPr lang="ar-SA" sz="28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6" action="ppaction://hlinksldjump"/>
                </a:rPr>
                <a:t>الشرايين والأوردة</a:t>
              </a:r>
              <a:endParaRPr lang="ar-SA" sz="28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sp>
          <p:nvSpPr>
            <p:cNvPr id="21" name="מלבן מעוגל 20"/>
            <p:cNvSpPr/>
            <p:nvPr/>
          </p:nvSpPr>
          <p:spPr>
            <a:xfrm>
              <a:off x="251520" y="3789040"/>
              <a:ext cx="2520280" cy="8640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grpSp>
        <p:nvGrpSpPr>
          <p:cNvPr id="29" name="קבוצה 28"/>
          <p:cNvGrpSpPr/>
          <p:nvPr/>
        </p:nvGrpSpPr>
        <p:grpSpPr>
          <a:xfrm>
            <a:off x="6372200" y="5445224"/>
            <a:ext cx="2520280" cy="864096"/>
            <a:chOff x="6623720" y="5445224"/>
            <a:chExt cx="2520280" cy="864096"/>
          </a:xfrm>
        </p:grpSpPr>
        <p:sp>
          <p:nvSpPr>
            <p:cNvPr id="17" name="מלבן 16"/>
            <p:cNvSpPr/>
            <p:nvPr/>
          </p:nvSpPr>
          <p:spPr>
            <a:xfrm>
              <a:off x="6695728" y="5589240"/>
              <a:ext cx="2360488" cy="584775"/>
            </a:xfrm>
            <a:prstGeom prst="rect">
              <a:avLst/>
            </a:prstGeom>
            <a:noFill/>
            <a:ln w="28575">
              <a:solidFill>
                <a:srgbClr val="7030A0"/>
              </a:solidFill>
            </a:ln>
          </p:spPr>
          <p:txBody>
            <a:bodyPr wrap="square" lIns="91440" tIns="45720" rIns="91440" bIns="45720">
              <a:spAutoFit/>
            </a:bodyPr>
            <a:lstStyle/>
            <a:p>
              <a:pPr algn="ctr"/>
              <a:r>
                <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7"/>
                </a:rPr>
                <a:t>فعاليات</a:t>
              </a:r>
              <a:endPar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sp>
          <p:nvSpPr>
            <p:cNvPr id="22" name="מלבן מעוגל 21"/>
            <p:cNvSpPr/>
            <p:nvPr/>
          </p:nvSpPr>
          <p:spPr>
            <a:xfrm>
              <a:off x="6623720" y="5445224"/>
              <a:ext cx="2520280" cy="864096"/>
            </a:xfrm>
            <a:prstGeom prst="round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grpSp>
        <p:nvGrpSpPr>
          <p:cNvPr id="28" name="קבוצה 27"/>
          <p:cNvGrpSpPr/>
          <p:nvPr/>
        </p:nvGrpSpPr>
        <p:grpSpPr>
          <a:xfrm>
            <a:off x="251520" y="5445224"/>
            <a:ext cx="2520280" cy="864096"/>
            <a:chOff x="251520" y="5445224"/>
            <a:chExt cx="2520280" cy="864096"/>
          </a:xfrm>
        </p:grpSpPr>
        <p:sp>
          <p:nvSpPr>
            <p:cNvPr id="16" name="מלבן 15"/>
            <p:cNvSpPr/>
            <p:nvPr/>
          </p:nvSpPr>
          <p:spPr>
            <a:xfrm>
              <a:off x="323528" y="5589240"/>
              <a:ext cx="2360488" cy="584775"/>
            </a:xfrm>
            <a:prstGeom prst="rect">
              <a:avLst/>
            </a:prstGeom>
            <a:noFill/>
            <a:ln w="28575">
              <a:solidFill>
                <a:srgbClr val="7030A0"/>
              </a:solidFill>
            </a:ln>
          </p:spPr>
          <p:txBody>
            <a:bodyPr wrap="square" lIns="91440" tIns="45720" rIns="91440" bIns="45720">
              <a:spAutoFit/>
            </a:bodyPr>
            <a:lstStyle/>
            <a:p>
              <a:pPr algn="ctr"/>
              <a:r>
                <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8"/>
                </a:rPr>
                <a:t>فلم</a:t>
              </a:r>
              <a:endPar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sp>
          <p:nvSpPr>
            <p:cNvPr id="24" name="מלבן מעוגל 23"/>
            <p:cNvSpPr/>
            <p:nvPr/>
          </p:nvSpPr>
          <p:spPr>
            <a:xfrm>
              <a:off x="251520" y="5445224"/>
              <a:ext cx="2520280" cy="8640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grpSp>
        <p:nvGrpSpPr>
          <p:cNvPr id="27" name="קבוצה 26"/>
          <p:cNvGrpSpPr/>
          <p:nvPr/>
        </p:nvGrpSpPr>
        <p:grpSpPr>
          <a:xfrm>
            <a:off x="251520" y="2276872"/>
            <a:ext cx="2520280" cy="864096"/>
            <a:chOff x="323528" y="2276872"/>
            <a:chExt cx="2520280" cy="864096"/>
          </a:xfrm>
        </p:grpSpPr>
        <p:sp>
          <p:nvSpPr>
            <p:cNvPr id="25" name="מלבן מעוגל 24"/>
            <p:cNvSpPr/>
            <p:nvPr/>
          </p:nvSpPr>
          <p:spPr>
            <a:xfrm>
              <a:off x="323528" y="2276872"/>
              <a:ext cx="2520280" cy="8640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467544" y="2420888"/>
              <a:ext cx="2304256" cy="584775"/>
            </a:xfrm>
            <a:prstGeom prst="rect">
              <a:avLst/>
            </a:prstGeom>
            <a:noFill/>
            <a:ln w="28575">
              <a:solidFill>
                <a:srgbClr val="7030A0"/>
              </a:solidFill>
            </a:ln>
          </p:spPr>
          <p:txBody>
            <a:bodyPr wrap="square" lIns="91440" tIns="45720" rIns="91440" bIns="45720">
              <a:spAutoFit/>
            </a:bodyPr>
            <a:lstStyle/>
            <a:p>
              <a:pPr algn="ctr"/>
              <a:r>
                <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hlinkClick r:id="rId9" action="ppaction://hlinkfile"/>
                </a:rPr>
                <a:t>ورقة عمل</a:t>
              </a:r>
              <a:endParaRPr lang="ar-SA" sz="32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normAutofit fontScale="85000" lnSpcReduction="20000"/>
          </a:bodyPr>
          <a:lstStyle/>
          <a:p>
            <a:pPr>
              <a:buNone/>
            </a:pPr>
            <a:r>
              <a:rPr lang="ar-SA" dirty="0" smtClean="0"/>
              <a:t>الدورة الدموية الصُغرى وهي جزء من جهاز القلب والأوعية الدموية والتي تحمل الدم الغير مؤكسج بعيداً عن القلب إلى الرئتين، وتٌعيد الدم المؤكسد إلى القلب 0(البطين الأيمن)ثانيةً. وهذا خلاف ما يحصل في الدورة الدموية الكبرى. يٌغادر الدم الغير المؤكسج الجزء الأيمن (البطين الأيمن) من القلب عن طريق الشرايين الرئوية التي تذهب بالدم إلى الرئتين، وهناك تقوم كريات الدم الحمراء بتحرير غاز ثنائي أوكسيد الكربون وتتحد بالأوكسجين خلال عملية التنفس. يٌغادر الدم المؤكسج الرئتين عن طريق الأوردة الرئوية، والتي تصب في الجزء الايسرأومايسمى ب(الأذين الأيسر) من القلب، وبذلك تكتمل الدورة الدموية الصٌغرى (الرئوية). بعدها يتم توزيع الدم إلى أنحاء الجسم كافة عن طريق الدورة الدموية الكبرى قبل أن يرجع ثانيةً إلى الدورة الدموية الصغرى.</a:t>
            </a:r>
          </a:p>
          <a:p>
            <a:pPr>
              <a:buNone/>
            </a:pPr>
            <a:endParaRPr lang="he-IL" dirty="0"/>
          </a:p>
        </p:txBody>
      </p:sp>
      <p:sp>
        <p:nvSpPr>
          <p:cNvPr id="4" name="מלבן 3"/>
          <p:cNvSpPr/>
          <p:nvPr/>
        </p:nvSpPr>
        <p:spPr>
          <a:xfrm>
            <a:off x="1035627" y="404664"/>
            <a:ext cx="7435049" cy="923330"/>
          </a:xfrm>
          <a:prstGeom prst="rect">
            <a:avLst/>
          </a:prstGeom>
          <a:noFill/>
        </p:spPr>
        <p:txBody>
          <a:bodyPr wrap="none" lIns="91440" tIns="45720" rIns="91440" bIns="45720">
            <a:spAutoFit/>
          </a:bodyPr>
          <a:lstStyle/>
          <a:p>
            <a:pPr algn="ctr"/>
            <a:r>
              <a:rPr lang="ar-SA"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الدورة الدموية الصغرى والكبرى</a:t>
            </a:r>
            <a:endParaRPr lang="he-IL"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חץ מעגלי 4">
            <a:hlinkClick r:id="rId2" action="ppaction://hlinksldjump"/>
          </p:cNvPr>
          <p:cNvSpPr/>
          <p:nvPr/>
        </p:nvSpPr>
        <p:spPr>
          <a:xfrm>
            <a:off x="5436096" y="5589240"/>
            <a:ext cx="1440160" cy="1268760"/>
          </a:xfrm>
          <a:prstGeom prst="circular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dirty="0" smtClean="0">
                <a:solidFill>
                  <a:schemeClr val="tx1"/>
                </a:solidFill>
              </a:rPr>
              <a:t>صور</a:t>
            </a:r>
            <a:endParaRPr lang="he-IL" sz="2400" dirty="0">
              <a:solidFill>
                <a:schemeClr val="tx1"/>
              </a:solidFill>
            </a:endParaRPr>
          </a:p>
        </p:txBody>
      </p:sp>
      <p:sp>
        <p:nvSpPr>
          <p:cNvPr id="7" name="חץ מעוקל למעלה 6">
            <a:hlinkClick r:id="rId3" action="ppaction://hlinksldjump"/>
          </p:cNvPr>
          <p:cNvSpPr/>
          <p:nvPr/>
        </p:nvSpPr>
        <p:spPr>
          <a:xfrm>
            <a:off x="683568" y="5733256"/>
            <a:ext cx="792088" cy="864096"/>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upload.wikimedia.org/wikipedia/ar/9/9c/Pulmonarycirculation_arabic.jpg"/>
          <p:cNvPicPr>
            <a:picLocks noChangeAspect="1" noChangeArrowheads="1"/>
          </p:cNvPicPr>
          <p:nvPr/>
        </p:nvPicPr>
        <p:blipFill>
          <a:blip r:embed="rId2" cstate="print"/>
          <a:srcRect/>
          <a:stretch>
            <a:fillRect/>
          </a:stretch>
        </p:blipFill>
        <p:spPr bwMode="auto">
          <a:xfrm>
            <a:off x="5508104" y="980728"/>
            <a:ext cx="3377953" cy="4536504"/>
          </a:xfrm>
          <a:prstGeom prst="rect">
            <a:avLst/>
          </a:prstGeom>
          <a:noFill/>
        </p:spPr>
      </p:pic>
      <p:pic>
        <p:nvPicPr>
          <p:cNvPr id="22532" name="Picture 4" descr="http://web.beitberl.ac.il/~taqwa.saadi/web%20taqwa/Systemiccirculationarabic.jpg"/>
          <p:cNvPicPr>
            <a:picLocks noChangeAspect="1" noChangeArrowheads="1"/>
          </p:cNvPicPr>
          <p:nvPr/>
        </p:nvPicPr>
        <p:blipFill>
          <a:blip r:embed="rId3" cstate="print"/>
          <a:srcRect/>
          <a:stretch>
            <a:fillRect/>
          </a:stretch>
        </p:blipFill>
        <p:spPr bwMode="auto">
          <a:xfrm>
            <a:off x="179512" y="908720"/>
            <a:ext cx="3672408" cy="4690492"/>
          </a:xfrm>
          <a:prstGeom prst="rect">
            <a:avLst/>
          </a:prstGeom>
          <a:noFill/>
        </p:spPr>
      </p:pic>
      <p:sp>
        <p:nvSpPr>
          <p:cNvPr id="8" name="חץ מעוקל למעלה 7">
            <a:hlinkClick r:id="rId4" action="ppaction://hlinksldjump"/>
          </p:cNvPr>
          <p:cNvSpPr/>
          <p:nvPr/>
        </p:nvSpPr>
        <p:spPr>
          <a:xfrm>
            <a:off x="683568" y="5805264"/>
            <a:ext cx="792088" cy="792088"/>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2653856" y="404664"/>
            <a:ext cx="4198585" cy="923330"/>
          </a:xfrm>
          <a:prstGeom prst="rect">
            <a:avLst/>
          </a:prstGeom>
          <a:noFill/>
        </p:spPr>
        <p:txBody>
          <a:bodyPr wrap="none" lIns="91440" tIns="45720" rIns="91440" bIns="45720">
            <a:spAutoFit/>
          </a:bodyPr>
          <a:lstStyle/>
          <a:p>
            <a:pPr algn="ctr"/>
            <a:r>
              <a:rPr lang="ar-SA"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الشرايين والأوردة</a:t>
            </a:r>
            <a:endParaRPr lang="he-IL"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מציין מיקום תוכן 2"/>
          <p:cNvSpPr>
            <a:spLocks noGrp="1"/>
          </p:cNvSpPr>
          <p:nvPr>
            <p:ph idx="1"/>
          </p:nvPr>
        </p:nvSpPr>
        <p:spPr>
          <a:xfrm>
            <a:off x="457200" y="1600200"/>
            <a:ext cx="8229600" cy="4525963"/>
          </a:xfrm>
        </p:spPr>
        <p:txBody>
          <a:bodyPr>
            <a:normAutofit fontScale="92500" lnSpcReduction="10000"/>
          </a:bodyPr>
          <a:lstStyle/>
          <a:p>
            <a:pPr>
              <a:buNone/>
            </a:pPr>
            <a:r>
              <a:rPr lang="ar-SA" dirty="0" smtClean="0"/>
              <a:t>المهمة الأساسية للشرايين هي القيام بدور أنابيب توصيل الدم الذي يضخه القلب إلى أعضاء الجسم المختلفة، ذلك أن الدم هو الوسيط الذي يحتوي المواد اللازمة للحياة والنماء. </a:t>
            </a:r>
          </a:p>
          <a:p>
            <a:pPr>
              <a:buNone/>
            </a:pPr>
            <a:r>
              <a:rPr lang="ar-SA" dirty="0" smtClean="0"/>
              <a:t>كما ويتم عبر الأوردة سحب الدم بعد استفادة الأعضاء المختلفة في الجسم منه وتحميله بالمواد المراد التخلص منها، لإيصاله إلى القلب، كي ما يضخه بدوره إلى الأعضاء التي تنقيه وتصفيه. </a:t>
            </a:r>
          </a:p>
          <a:p>
            <a:pPr>
              <a:buNone/>
            </a:pPr>
            <a:r>
              <a:rPr lang="ar-SA" dirty="0" smtClean="0"/>
              <a:t>تختلف بنية الشرايين عن بنية الأوردة بسبب اختلاف وظيفة كل منها. فالشرايين تتميز عن الأوردة بأنها أقوى بنية تشريحية، وبالتالي أقدر وظيفياً، وذلك نظراً لوجود عضلات وألياف في بنية جدرانها، بعكس الأوردة ذات البنية الضعيفة من هذا الجانب.</a:t>
            </a:r>
          </a:p>
          <a:p>
            <a:pPr>
              <a:buNone/>
            </a:pPr>
            <a:endParaRPr lang="he-IL" dirty="0"/>
          </a:p>
        </p:txBody>
      </p:sp>
      <p:sp>
        <p:nvSpPr>
          <p:cNvPr id="7" name="חץ מעוקל למעלה 6">
            <a:hlinkClick r:id="rId2" action="ppaction://hlinksldjump"/>
          </p:cNvPr>
          <p:cNvSpPr/>
          <p:nvPr/>
        </p:nvSpPr>
        <p:spPr>
          <a:xfrm>
            <a:off x="611560" y="6065912"/>
            <a:ext cx="792088" cy="792088"/>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pic>
        <p:nvPicPr>
          <p:cNvPr id="27650" name="Picture 2" descr="http://web.beitberl.ac.il/~alaa.amer/aljehaz/dowra-40.jpg"/>
          <p:cNvPicPr>
            <a:picLocks noChangeAspect="1" noChangeArrowheads="1"/>
          </p:cNvPicPr>
          <p:nvPr/>
        </p:nvPicPr>
        <p:blipFill>
          <a:blip r:embed="rId3" cstate="print"/>
          <a:srcRect/>
          <a:stretch>
            <a:fillRect/>
          </a:stretch>
        </p:blipFill>
        <p:spPr bwMode="auto">
          <a:xfrm>
            <a:off x="7312613" y="0"/>
            <a:ext cx="1831387" cy="115212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ctr">
              <a:buNone/>
            </a:pPr>
            <a:r>
              <a:rPr lang="ar-SA" dirty="0" smtClean="0"/>
              <a:t>القلب مقسم إلى قسمين بواسطة حاجز عضلي: القسم الأيسر والقسم الأيمن. وكل قسم مقسم إلى قسمين، أذين وبطين.</a:t>
            </a:r>
            <a:br>
              <a:rPr lang="ar-SA" dirty="0" smtClean="0"/>
            </a:br>
            <a:r>
              <a:rPr lang="ar-SA" dirty="0" smtClean="0"/>
              <a:t>جدران القلب مبنية من العضلات. عضلة القلب تنقبض وتنبسط، تنقبض وتنبسط، وهذه هي نبضات القلب.</a:t>
            </a:r>
            <a:br>
              <a:rPr lang="ar-SA" dirty="0" smtClean="0"/>
            </a:br>
            <a:r>
              <a:rPr lang="ar-SA" dirty="0" smtClean="0"/>
              <a:t>يمكننا سماع نبضات القلب بواسطة سماعة الطبيب (الستاتوسكوب).</a:t>
            </a:r>
            <a:br>
              <a:rPr lang="ar-SA" dirty="0" smtClean="0"/>
            </a:br>
            <a:r>
              <a:rPr lang="ar-SA" dirty="0" smtClean="0"/>
              <a:t>وبفضل عمل القلب، يصل الدم إلى كافة خلايا الجسم.</a:t>
            </a:r>
            <a:endParaRPr lang="he-IL" dirty="0"/>
          </a:p>
        </p:txBody>
      </p:sp>
      <p:sp>
        <p:nvSpPr>
          <p:cNvPr id="5" name="מלבן 4"/>
          <p:cNvSpPr/>
          <p:nvPr/>
        </p:nvSpPr>
        <p:spPr>
          <a:xfrm>
            <a:off x="2915816" y="476672"/>
            <a:ext cx="3816424"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مبنى القلب</a:t>
            </a:r>
            <a:endParaRPr lang="he-IL"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6386" name="Picture 2" descr="http://www.latexsens.com/heart_beating.gif"/>
          <p:cNvPicPr>
            <a:picLocks noChangeAspect="1" noChangeArrowheads="1" noCrop="1"/>
          </p:cNvPicPr>
          <p:nvPr/>
        </p:nvPicPr>
        <p:blipFill>
          <a:blip r:embed="rId2" cstate="print"/>
          <a:srcRect/>
          <a:stretch>
            <a:fillRect/>
          </a:stretch>
        </p:blipFill>
        <p:spPr bwMode="auto">
          <a:xfrm>
            <a:off x="7164288" y="4525516"/>
            <a:ext cx="2332485" cy="2332484"/>
          </a:xfrm>
          <a:prstGeom prst="rect">
            <a:avLst/>
          </a:prstGeom>
          <a:noFill/>
        </p:spPr>
      </p:pic>
      <p:sp>
        <p:nvSpPr>
          <p:cNvPr id="7" name="חץ מעוקל למעלה 6">
            <a:hlinkClick r:id="rId3" action="ppaction://hlinksldjump"/>
          </p:cNvPr>
          <p:cNvSpPr/>
          <p:nvPr/>
        </p:nvSpPr>
        <p:spPr>
          <a:xfrm>
            <a:off x="683568" y="5805264"/>
            <a:ext cx="792088" cy="792088"/>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980728"/>
            <a:ext cx="8229600" cy="5544616"/>
          </a:xfrm>
        </p:spPr>
        <p:txBody>
          <a:bodyPr>
            <a:normAutofit/>
          </a:bodyPr>
          <a:lstStyle/>
          <a:p>
            <a:pPr algn="ctr">
              <a:lnSpc>
                <a:spcPct val="150000"/>
              </a:lnSpc>
              <a:buNone/>
            </a:pPr>
            <a:r>
              <a:rPr lang="ar-SA" sz="2400" dirty="0" smtClean="0"/>
              <a:t>الدم يتكون من خلايا الدم الحمراء وخلايا الدم البيضاء والبلازما والصفائح الدموية وهو نسيج ضام، وهو ضروري جدا لكثير من الكائنات الحية مثل الإنسان والحيوانات، وذلك لوظيفته الهامة وهي نقل المواد (الغذاء والأكسجين) والفضلات (ثاني أكسيد الكربون) والهرمونات وغيرها إلى جميع انسجة وخلايا الجسم ودرجة حرارتة الطبيعية هي 37 درجة مئوية</a:t>
            </a:r>
          </a:p>
          <a:p>
            <a:pPr>
              <a:lnSpc>
                <a:spcPct val="150000"/>
              </a:lnSpc>
              <a:buNone/>
            </a:pPr>
            <a:endParaRPr lang="ar-SA" sz="2000" dirty="0" smtClean="0"/>
          </a:p>
          <a:p>
            <a:pPr>
              <a:lnSpc>
                <a:spcPct val="150000"/>
              </a:lnSpc>
              <a:buNone/>
            </a:pPr>
            <a:endParaRPr lang="ar-SA" sz="2000" dirty="0" smtClean="0"/>
          </a:p>
          <a:p>
            <a:pPr>
              <a:lnSpc>
                <a:spcPct val="150000"/>
              </a:lnSpc>
              <a:buNone/>
            </a:pPr>
            <a:endParaRPr lang="ar-SA" sz="2000" dirty="0" smtClean="0"/>
          </a:p>
          <a:p>
            <a:pPr>
              <a:lnSpc>
                <a:spcPct val="150000"/>
              </a:lnSpc>
              <a:buNone/>
            </a:pPr>
            <a:endParaRPr lang="ar-SA" sz="2000" dirty="0" smtClean="0"/>
          </a:p>
          <a:p>
            <a:pPr>
              <a:buNone/>
            </a:pPr>
            <a:endParaRPr lang="he-IL" dirty="0"/>
          </a:p>
        </p:txBody>
      </p:sp>
      <p:sp>
        <p:nvSpPr>
          <p:cNvPr id="4" name="כוכב עם 6 פינות 3"/>
          <p:cNvSpPr/>
          <p:nvPr/>
        </p:nvSpPr>
        <p:spPr>
          <a:xfrm>
            <a:off x="6300192" y="4149080"/>
            <a:ext cx="2304256" cy="1296144"/>
          </a:xfrm>
          <a:prstGeom prst="star6">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כוכב עם 6 פינות 4"/>
          <p:cNvSpPr/>
          <p:nvPr/>
        </p:nvSpPr>
        <p:spPr>
          <a:xfrm>
            <a:off x="3635896" y="4149080"/>
            <a:ext cx="2304256" cy="1296144"/>
          </a:xfrm>
          <a:prstGeom prst="star6">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כוכב עם 6 פינות 5"/>
          <p:cNvSpPr/>
          <p:nvPr/>
        </p:nvSpPr>
        <p:spPr>
          <a:xfrm>
            <a:off x="3563888" y="5561856"/>
            <a:ext cx="2304256" cy="1296144"/>
          </a:xfrm>
          <a:prstGeom prst="star6">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כוכב עם 6 פינות 6"/>
          <p:cNvSpPr/>
          <p:nvPr/>
        </p:nvSpPr>
        <p:spPr>
          <a:xfrm>
            <a:off x="611560" y="4077072"/>
            <a:ext cx="2304256" cy="1296144"/>
          </a:xfrm>
          <a:prstGeom prst="star6">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7"/>
          <p:cNvSpPr/>
          <p:nvPr/>
        </p:nvSpPr>
        <p:spPr>
          <a:xfrm>
            <a:off x="6876256" y="4437112"/>
            <a:ext cx="1269899" cy="646331"/>
          </a:xfrm>
          <a:prstGeom prst="rect">
            <a:avLst/>
          </a:prstGeom>
          <a:noFill/>
        </p:spPr>
        <p:txBody>
          <a:bodyPr wrap="none" lIns="91440" tIns="45720" rIns="91440" bIns="45720">
            <a:spAutoFit/>
          </a:bodyPr>
          <a:lstStyle/>
          <a:p>
            <a:pPr algn="ctr"/>
            <a:r>
              <a:rPr lang="ar-SA" sz="36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hlinkClick r:id="rId2" action="ppaction://hlinksldjump"/>
              </a:rPr>
              <a:t>البلازما</a:t>
            </a:r>
            <a:endParaRPr lang="he-IL" sz="36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9" name="מלבן 8"/>
          <p:cNvSpPr/>
          <p:nvPr/>
        </p:nvSpPr>
        <p:spPr>
          <a:xfrm>
            <a:off x="3851920" y="4437112"/>
            <a:ext cx="1872208" cy="830997"/>
          </a:xfrm>
          <a:prstGeom prst="rect">
            <a:avLst/>
          </a:prstGeom>
          <a:noFill/>
        </p:spPr>
        <p:txBody>
          <a:bodyPr wrap="square" lIns="91440" tIns="45720" rIns="91440" bIns="45720">
            <a:spAutoFit/>
          </a:bodyPr>
          <a:lstStyle/>
          <a:p>
            <a:pPr algn="ctr"/>
            <a:r>
              <a:rPr lang="ar-SA" sz="2400" b="1" cap="none" spc="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hlinkClick r:id="rId3" action="ppaction://hlinksldjump"/>
              </a:rPr>
              <a:t>خلايا الدم البيضاء</a:t>
            </a:r>
            <a:endParaRPr lang="he-IL" sz="24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10" name="מלבן 9"/>
          <p:cNvSpPr/>
          <p:nvPr/>
        </p:nvSpPr>
        <p:spPr>
          <a:xfrm>
            <a:off x="827584" y="4293096"/>
            <a:ext cx="1872208" cy="830997"/>
          </a:xfrm>
          <a:prstGeom prst="rect">
            <a:avLst/>
          </a:prstGeom>
          <a:noFill/>
        </p:spPr>
        <p:txBody>
          <a:bodyPr wrap="square" lIns="91440" tIns="45720" rIns="91440" bIns="45720">
            <a:spAutoFit/>
          </a:bodyPr>
          <a:lstStyle/>
          <a:p>
            <a:pPr algn="ctr"/>
            <a:r>
              <a:rPr lang="ar-SA" sz="2400" b="1" cap="none" spc="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hlinkClick r:id="rId4" action="ppaction://hlinksldjump"/>
              </a:rPr>
              <a:t>خلايا الدم الحمراء</a:t>
            </a:r>
            <a:endParaRPr lang="he-IL" sz="24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11" name="מלבן 10"/>
          <p:cNvSpPr/>
          <p:nvPr/>
        </p:nvSpPr>
        <p:spPr>
          <a:xfrm>
            <a:off x="3779912" y="5733256"/>
            <a:ext cx="1666349" cy="954107"/>
          </a:xfrm>
          <a:prstGeom prst="rect">
            <a:avLst/>
          </a:prstGeom>
          <a:noFill/>
        </p:spPr>
        <p:txBody>
          <a:bodyPr wrap="square" lIns="91440" tIns="45720" rIns="91440" bIns="45720">
            <a:spAutoFit/>
          </a:bodyPr>
          <a:lstStyle/>
          <a:p>
            <a:pPr algn="ctr"/>
            <a:r>
              <a:rPr lang="ar-SA" sz="2800" b="1" cap="none" spc="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hlinkClick r:id="rId5" action="ppaction://hlinksldjump"/>
              </a:rPr>
              <a:t>الصفائح الدموية</a:t>
            </a:r>
            <a:endParaRPr lang="he-IL" sz="28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12" name="מלבן 11"/>
          <p:cNvSpPr/>
          <p:nvPr/>
        </p:nvSpPr>
        <p:spPr>
          <a:xfrm>
            <a:off x="3275856" y="188640"/>
            <a:ext cx="2813591" cy="923330"/>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5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مركبات الدم</a:t>
            </a:r>
            <a:endParaRPr lang="he-IL" sz="5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13" name="חץ מעוקל למעלה 12">
            <a:hlinkClick r:id="rId6" action="ppaction://hlinksldjump"/>
          </p:cNvPr>
          <p:cNvSpPr/>
          <p:nvPr/>
        </p:nvSpPr>
        <p:spPr>
          <a:xfrm>
            <a:off x="683568" y="5733256"/>
            <a:ext cx="792088" cy="864096"/>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smtClean="0">
                <a:solidFill>
                  <a:schemeClr val="accent6">
                    <a:lumMod val="50000"/>
                  </a:schemeClr>
                </a:solidFill>
              </a:rPr>
              <a:t>خلايا الدم البيضاء</a:t>
            </a:r>
            <a:endParaRPr lang="he-IL" dirty="0">
              <a:solidFill>
                <a:schemeClr val="accent6">
                  <a:lumMod val="50000"/>
                </a:schemeClr>
              </a:solidFill>
            </a:endParaRPr>
          </a:p>
        </p:txBody>
      </p:sp>
      <p:sp>
        <p:nvSpPr>
          <p:cNvPr id="3" name="מציין מיקום תוכן 2"/>
          <p:cNvSpPr>
            <a:spLocks noGrp="1"/>
          </p:cNvSpPr>
          <p:nvPr>
            <p:ph idx="1"/>
          </p:nvPr>
        </p:nvSpPr>
        <p:spPr>
          <a:xfrm>
            <a:off x="1907704" y="2060848"/>
            <a:ext cx="5616624" cy="3744416"/>
          </a:xfrm>
        </p:spPr>
        <p:txBody>
          <a:bodyPr/>
          <a:lstStyle/>
          <a:p>
            <a:pPr algn="ctr">
              <a:buNone/>
            </a:pPr>
            <a:r>
              <a:rPr lang="ar-SA" sz="2800" dirty="0" smtClean="0"/>
              <a:t>أو كريات الدم البيضاء هي الخلايا التي تقوم بتوفير الحماية للجسم من الأمراض وعددها اقل من خلايا الدم الحمراء إذ انه بين سبعمائة وأربعة عشر كرية حمراء نجد كرية بيضاء واحدة كما أنها متفاوتة الأحجام والإشكال وبها نواة واحدة كما أنها أكبر من خلايا الدم الحمراء.</a:t>
            </a:r>
          </a:p>
          <a:p>
            <a:pPr>
              <a:buNone/>
            </a:pPr>
            <a:endParaRPr lang="he-IL" dirty="0"/>
          </a:p>
        </p:txBody>
      </p:sp>
      <p:sp>
        <p:nvSpPr>
          <p:cNvPr id="4" name="מסגרת 3"/>
          <p:cNvSpPr/>
          <p:nvPr/>
        </p:nvSpPr>
        <p:spPr>
          <a:xfrm>
            <a:off x="827584" y="1340768"/>
            <a:ext cx="7704856" cy="4896544"/>
          </a:xfrm>
          <a:prstGeom prst="fram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6" name="חץ מעוקל למעלה 5">
            <a:hlinkClick r:id="rId2" action="ppaction://hlinksldjump"/>
          </p:cNvPr>
          <p:cNvSpPr/>
          <p:nvPr/>
        </p:nvSpPr>
        <p:spPr>
          <a:xfrm>
            <a:off x="323528" y="5805264"/>
            <a:ext cx="792088" cy="864096"/>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pic>
        <p:nvPicPr>
          <p:cNvPr id="13314" name="Picture 2" descr="http://www.s-oman.net/avb/attachment.php?attachmentid=517575&amp;d=1282432704"/>
          <p:cNvPicPr>
            <a:picLocks noChangeAspect="1" noChangeArrowheads="1"/>
          </p:cNvPicPr>
          <p:nvPr/>
        </p:nvPicPr>
        <p:blipFill>
          <a:blip r:embed="rId3" cstate="print"/>
          <a:srcRect/>
          <a:stretch>
            <a:fillRect/>
          </a:stretch>
        </p:blipFill>
        <p:spPr bwMode="auto">
          <a:xfrm>
            <a:off x="7812360" y="0"/>
            <a:ext cx="1331640" cy="128390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6" name="Picture 8" descr="http://wiki.noblood.org/images/0/04/ErythropoietinRedBloodCell200.jpg"/>
          <p:cNvPicPr>
            <a:picLocks noChangeAspect="1" noChangeArrowheads="1"/>
          </p:cNvPicPr>
          <p:nvPr/>
        </p:nvPicPr>
        <p:blipFill>
          <a:blip r:embed="rId2" cstate="print"/>
          <a:srcRect/>
          <a:stretch>
            <a:fillRect/>
          </a:stretch>
        </p:blipFill>
        <p:spPr bwMode="auto">
          <a:xfrm>
            <a:off x="7882730" y="0"/>
            <a:ext cx="1261270" cy="1261269"/>
          </a:xfrm>
          <a:prstGeom prst="rect">
            <a:avLst/>
          </a:prstGeom>
          <a:noFill/>
        </p:spPr>
      </p:pic>
      <p:sp>
        <p:nvSpPr>
          <p:cNvPr id="2" name="כותרת 1"/>
          <p:cNvSpPr>
            <a:spLocks noGrp="1"/>
          </p:cNvSpPr>
          <p:nvPr>
            <p:ph type="title"/>
          </p:nvPr>
        </p:nvSpPr>
        <p:spPr/>
        <p:txBody>
          <a:bodyPr/>
          <a:lstStyle/>
          <a:p>
            <a:r>
              <a:rPr lang="ar-SA" dirty="0" smtClean="0">
                <a:solidFill>
                  <a:schemeClr val="accent6">
                    <a:lumMod val="50000"/>
                  </a:schemeClr>
                </a:solidFill>
              </a:rPr>
              <a:t>خلايا الدم الحمراء</a:t>
            </a:r>
            <a:endParaRPr lang="he-IL" dirty="0"/>
          </a:p>
        </p:txBody>
      </p:sp>
      <p:sp>
        <p:nvSpPr>
          <p:cNvPr id="4" name="מסגרת 3"/>
          <p:cNvSpPr/>
          <p:nvPr/>
        </p:nvSpPr>
        <p:spPr>
          <a:xfrm>
            <a:off x="827584" y="1340768"/>
            <a:ext cx="7704856" cy="4896544"/>
          </a:xfrm>
          <a:prstGeom prst="fram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 name="מציין מיקום תוכן 2"/>
          <p:cNvSpPr>
            <a:spLocks noGrp="1"/>
          </p:cNvSpPr>
          <p:nvPr>
            <p:ph idx="1"/>
          </p:nvPr>
        </p:nvSpPr>
        <p:spPr>
          <a:xfrm>
            <a:off x="1907704" y="1988840"/>
            <a:ext cx="5616624" cy="3744416"/>
          </a:xfrm>
        </p:spPr>
        <p:txBody>
          <a:bodyPr>
            <a:normAutofit fontScale="92500" lnSpcReduction="20000"/>
          </a:bodyPr>
          <a:lstStyle/>
          <a:p>
            <a:pPr algn="ctr">
              <a:lnSpc>
                <a:spcPct val="150000"/>
              </a:lnSpc>
              <a:buNone/>
            </a:pPr>
            <a:r>
              <a:rPr lang="ar-SA" sz="2800" dirty="0" smtClean="0"/>
              <a:t>تقوم بنقل الأكسجين من الرئتين إلى جميع خلايا الجسم وأيضا تقوم بنقل </a:t>
            </a:r>
            <a:r>
              <a:rPr lang="en-US" sz="2800" dirty="0" smtClean="0"/>
              <a:t>co2</a:t>
            </a:r>
            <a:r>
              <a:rPr lang="ar-SA" sz="2800" dirty="0" smtClean="0"/>
              <a:t> من خلايا الجسم إلى الرئتين , شكلها مستدير ومضغوطه من الوسط عددها كبير جدا . لونها أحمر لوجود مادة الهيموجلوبين تخلو خلايا كريات الدم الحمراء من النواة، لذا فهي غير قادرةٍ على الانقسام ولا على التكاثر.</a:t>
            </a:r>
          </a:p>
          <a:p>
            <a:pPr>
              <a:buNone/>
            </a:pPr>
            <a:endParaRPr lang="he-IL" dirty="0"/>
          </a:p>
        </p:txBody>
      </p:sp>
      <p:sp>
        <p:nvSpPr>
          <p:cNvPr id="6" name="חץ מעוקל למעלה 5">
            <a:hlinkClick r:id="rId3" action="ppaction://hlinksldjump"/>
          </p:cNvPr>
          <p:cNvSpPr/>
          <p:nvPr/>
        </p:nvSpPr>
        <p:spPr>
          <a:xfrm>
            <a:off x="323528" y="5921896"/>
            <a:ext cx="792088" cy="936104"/>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title"/>
          </p:nvPr>
        </p:nvSpPr>
        <p:spPr>
          <a:xfrm>
            <a:off x="457200" y="274638"/>
            <a:ext cx="8229600" cy="1143000"/>
          </a:xfrm>
        </p:spPr>
        <p:txBody>
          <a:bodyPr/>
          <a:lstStyle/>
          <a:p>
            <a:r>
              <a:rPr lang="ar-SA" dirty="0" smtClean="0">
                <a:solidFill>
                  <a:schemeClr val="accent6">
                    <a:lumMod val="50000"/>
                  </a:schemeClr>
                </a:solidFill>
              </a:rPr>
              <a:t>البلازما</a:t>
            </a:r>
            <a:endParaRPr lang="he-IL" dirty="0">
              <a:solidFill>
                <a:schemeClr val="accent6">
                  <a:lumMod val="50000"/>
                </a:schemeClr>
              </a:solidFill>
            </a:endParaRPr>
          </a:p>
        </p:txBody>
      </p:sp>
      <p:sp>
        <p:nvSpPr>
          <p:cNvPr id="5" name="מסגרת 4"/>
          <p:cNvSpPr/>
          <p:nvPr/>
        </p:nvSpPr>
        <p:spPr>
          <a:xfrm>
            <a:off x="827584" y="1340768"/>
            <a:ext cx="7704856" cy="4896544"/>
          </a:xfrm>
          <a:prstGeom prst="fram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6" name="מציין מיקום תוכן 2"/>
          <p:cNvSpPr>
            <a:spLocks noGrp="1"/>
          </p:cNvSpPr>
          <p:nvPr>
            <p:ph idx="1"/>
          </p:nvPr>
        </p:nvSpPr>
        <p:spPr>
          <a:xfrm>
            <a:off x="1907704" y="2060848"/>
            <a:ext cx="5616624" cy="3744416"/>
          </a:xfrm>
        </p:spPr>
        <p:txBody>
          <a:bodyPr/>
          <a:lstStyle/>
          <a:p>
            <a:pPr algn="ctr">
              <a:buNone/>
            </a:pPr>
            <a:r>
              <a:rPr lang="ar-SA" sz="2800" dirty="0" smtClean="0"/>
              <a:t>وهي مادة سائلة شفافة تميل إلى الاصفرار ولها دور مهم في انتقال الماء والأملاح وأيضا المواد الغذائية مثل السكريات والفيتامينات الهرومونات وغيرها ويوجد بالنسبة 54% من الدم مثل المادة الخلالية في الدم وتتركب من 90% ماء وللماء دور كبير حيث يحافظ على درجة حرارة الجسم 37 درجة مئوية و10% مواد أخرى ذائبة مثل 2%.</a:t>
            </a:r>
            <a:endParaRPr lang="he-IL" dirty="0"/>
          </a:p>
        </p:txBody>
      </p:sp>
      <p:sp>
        <p:nvSpPr>
          <p:cNvPr id="7" name="חץ מעוקל למעלה 6">
            <a:hlinkClick r:id="rId2" action="ppaction://hlinksldjump"/>
          </p:cNvPr>
          <p:cNvSpPr/>
          <p:nvPr/>
        </p:nvSpPr>
        <p:spPr>
          <a:xfrm>
            <a:off x="395536" y="5733256"/>
            <a:ext cx="792088" cy="864096"/>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pic>
        <p:nvPicPr>
          <p:cNvPr id="11266" name="Picture 2" descr="http://www.moqatel.com/openshare/Behoth/MSehia10/SihiyahMou/Blood/fig01.gif_cvt01.jpg"/>
          <p:cNvPicPr>
            <a:picLocks noChangeAspect="1" noChangeArrowheads="1"/>
          </p:cNvPicPr>
          <p:nvPr/>
        </p:nvPicPr>
        <p:blipFill>
          <a:blip r:embed="rId3" cstate="print"/>
          <a:srcRect/>
          <a:stretch>
            <a:fillRect/>
          </a:stretch>
        </p:blipFill>
        <p:spPr bwMode="auto">
          <a:xfrm>
            <a:off x="7966471" y="0"/>
            <a:ext cx="1177529" cy="126126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smtClean="0">
                <a:solidFill>
                  <a:schemeClr val="accent6">
                    <a:lumMod val="50000"/>
                  </a:schemeClr>
                </a:solidFill>
              </a:rPr>
              <a:t>الصفائح الدموية</a:t>
            </a:r>
            <a:endParaRPr lang="he-IL" dirty="0">
              <a:solidFill>
                <a:schemeClr val="accent6">
                  <a:lumMod val="50000"/>
                </a:schemeClr>
              </a:solidFill>
            </a:endParaRPr>
          </a:p>
        </p:txBody>
      </p:sp>
      <p:sp>
        <p:nvSpPr>
          <p:cNvPr id="3" name="מציין מיקום תוכן 2"/>
          <p:cNvSpPr>
            <a:spLocks noGrp="1"/>
          </p:cNvSpPr>
          <p:nvPr>
            <p:ph idx="1"/>
          </p:nvPr>
        </p:nvSpPr>
        <p:spPr>
          <a:xfrm>
            <a:off x="1907704" y="1988840"/>
            <a:ext cx="5616624" cy="3816424"/>
          </a:xfrm>
        </p:spPr>
        <p:txBody>
          <a:bodyPr>
            <a:normAutofit fontScale="92500"/>
          </a:bodyPr>
          <a:lstStyle/>
          <a:p>
            <a:pPr algn="ctr">
              <a:buNone/>
            </a:pPr>
            <a:r>
              <a:rPr lang="ar-SA" sz="2800" dirty="0" smtClean="0"/>
              <a:t>أجسام سيتوبلازمية توجد في الدم وتتكسر عند ملامستها للهواء لتجلط الدم حتى لا يتسبب النزيف بضرر ليست لها شكل محدد تنزلق انزلاقا طبيعيا في الدم مادام سرعته الدم ثابتة لا تتغير وتوجد في الشخص الطبيعي بنسبة ربع مليون لكل مم3 فدورها الأساسي هو تحويل المادة البروتينية السائلة الموجودة في الدم إلى مادة صلبة وهي خيوط متصلبة تتجمع حول السطح الجلدي لتمنع خروج الدم من الجلد</a:t>
            </a:r>
            <a:endParaRPr lang="he-IL" dirty="0"/>
          </a:p>
        </p:txBody>
      </p:sp>
      <p:sp>
        <p:nvSpPr>
          <p:cNvPr id="4" name="מסגרת 3"/>
          <p:cNvSpPr/>
          <p:nvPr/>
        </p:nvSpPr>
        <p:spPr>
          <a:xfrm>
            <a:off x="827584" y="1340768"/>
            <a:ext cx="7704856" cy="4896544"/>
          </a:xfrm>
          <a:prstGeom prst="fram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 name="חץ מעוקל למעלה 4">
            <a:hlinkClick r:id="rId2" action="ppaction://hlinksldjump"/>
          </p:cNvPr>
          <p:cNvSpPr/>
          <p:nvPr/>
        </p:nvSpPr>
        <p:spPr>
          <a:xfrm>
            <a:off x="323528" y="5877272"/>
            <a:ext cx="792088" cy="792088"/>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pic>
        <p:nvPicPr>
          <p:cNvPr id="25602" name="Picture 2" descr="http://up.haridy.org/storage/21229288778a3.jpg"/>
          <p:cNvPicPr>
            <a:picLocks noChangeAspect="1" noChangeArrowheads="1"/>
          </p:cNvPicPr>
          <p:nvPr/>
        </p:nvPicPr>
        <p:blipFill>
          <a:blip r:embed="rId3" cstate="print"/>
          <a:srcRect/>
          <a:stretch>
            <a:fillRect/>
          </a:stretch>
        </p:blipFill>
        <p:spPr bwMode="auto">
          <a:xfrm>
            <a:off x="7596336" y="0"/>
            <a:ext cx="1547664" cy="126876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smtClean="0">
                <a:solidFill>
                  <a:schemeClr val="accent3">
                    <a:lumMod val="50000"/>
                  </a:schemeClr>
                </a:solidFill>
              </a:rPr>
              <a:t>أمراض القلب</a:t>
            </a:r>
            <a:endParaRPr lang="he-IL" dirty="0">
              <a:solidFill>
                <a:schemeClr val="accent3">
                  <a:lumMod val="50000"/>
                </a:schemeClr>
              </a:solidFill>
            </a:endParaRPr>
          </a:p>
        </p:txBody>
      </p:sp>
      <p:sp>
        <p:nvSpPr>
          <p:cNvPr id="3" name="מציין מיקום תוכן 2"/>
          <p:cNvSpPr>
            <a:spLocks noGrp="1"/>
          </p:cNvSpPr>
          <p:nvPr>
            <p:ph idx="1"/>
          </p:nvPr>
        </p:nvSpPr>
        <p:spPr/>
        <p:txBody>
          <a:bodyPr>
            <a:normAutofit fontScale="92500" lnSpcReduction="20000"/>
          </a:bodyPr>
          <a:lstStyle/>
          <a:p>
            <a:pPr>
              <a:lnSpc>
                <a:spcPct val="150000"/>
              </a:lnSpc>
              <a:buNone/>
            </a:pPr>
            <a:r>
              <a:rPr lang="ar-SA" sz="2600" dirty="0" smtClean="0"/>
              <a:t>أمراض القلب والأوعية الدموية هي عدد من الأمراض المحددة التي تصيب القلب نفسه و/أو جهاز الأوعية الدموية، وخاصةً الأوردة والشرايين المؤدية من وإلى القلب. هذا وقد أشارت بعض الأبحاث التي تم إجراؤها حول الفرق بين الجنسين في هذا الصدد إلى أن السيدات اللاتي تعانين من أحد أمراض القلب والأوعية الدموية تعانين عادةً من الأنواع التي تؤثر على الأوعية الدموية بصفة خاصة، في حين أن الرجال يعانون عادةً من الأنواع التي تؤثر على عضلة القلب في حد ذاتها. ومن الأسباب المعروفة أو ذات الصلة التي تعزى إليها الإصابة بأمراض القلب والأوعية الدموية داء السكري وارتفاع ضغط الدم وارتفاع هوموسيستين الدم وارتفاع كولسترول الدم.</a:t>
            </a:r>
          </a:p>
          <a:p>
            <a:pPr>
              <a:buNone/>
            </a:pPr>
            <a:endParaRPr lang="he-IL" dirty="0"/>
          </a:p>
        </p:txBody>
      </p:sp>
      <p:sp>
        <p:nvSpPr>
          <p:cNvPr id="4" name="חץ מעוקל למעלה 3">
            <a:hlinkClick r:id="rId2" action="ppaction://hlinksldjump"/>
          </p:cNvPr>
          <p:cNvSpPr/>
          <p:nvPr/>
        </p:nvSpPr>
        <p:spPr>
          <a:xfrm>
            <a:off x="683568" y="5805264"/>
            <a:ext cx="1008112" cy="792088"/>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pic>
        <p:nvPicPr>
          <p:cNvPr id="24578" name="Picture 2" descr="http://news.bdr130.net/newspics/318839.jpg"/>
          <p:cNvPicPr>
            <a:picLocks noChangeAspect="1" noChangeArrowheads="1"/>
          </p:cNvPicPr>
          <p:nvPr/>
        </p:nvPicPr>
        <p:blipFill>
          <a:blip r:embed="rId3" cstate="print"/>
          <a:srcRect/>
          <a:stretch>
            <a:fillRect/>
          </a:stretch>
        </p:blipFill>
        <p:spPr bwMode="auto">
          <a:xfrm>
            <a:off x="7606431" y="0"/>
            <a:ext cx="1537569" cy="153756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843808" y="404664"/>
            <a:ext cx="3818674" cy="923330"/>
          </a:xfrm>
          <a:prstGeom prst="rect">
            <a:avLst/>
          </a:prstGeom>
          <a:noFill/>
        </p:spPr>
        <p:txBody>
          <a:bodyPr wrap="none" lIns="91440" tIns="45720" rIns="91440" bIns="45720">
            <a:spAutoFit/>
          </a:bodyPr>
          <a:lstStyle/>
          <a:p>
            <a:pPr algn="ctr"/>
            <a:r>
              <a:rPr lang="ar-SA"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صوره توضيحيه</a:t>
            </a:r>
            <a:endParaRPr lang="he-IL"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21506" name="Picture 2" descr="http://www.6abib.com/album/albums/userpics/10001/2.jpg"/>
          <p:cNvPicPr>
            <a:picLocks noChangeAspect="1" noChangeArrowheads="1"/>
          </p:cNvPicPr>
          <p:nvPr/>
        </p:nvPicPr>
        <p:blipFill>
          <a:blip r:embed="rId2" cstate="print"/>
          <a:srcRect/>
          <a:stretch>
            <a:fillRect/>
          </a:stretch>
        </p:blipFill>
        <p:spPr bwMode="auto">
          <a:xfrm>
            <a:off x="899592" y="1700808"/>
            <a:ext cx="7416824" cy="4608512"/>
          </a:xfrm>
          <a:prstGeom prst="rect">
            <a:avLst/>
          </a:prstGeom>
          <a:noFill/>
        </p:spPr>
      </p:pic>
      <p:sp>
        <p:nvSpPr>
          <p:cNvPr id="4" name="חץ מעוקל למעלה 3">
            <a:hlinkClick r:id="rId3" action="ppaction://hlinksldjump"/>
          </p:cNvPr>
          <p:cNvSpPr/>
          <p:nvPr/>
        </p:nvSpPr>
        <p:spPr>
          <a:xfrm>
            <a:off x="395536" y="5993904"/>
            <a:ext cx="792088" cy="864096"/>
          </a:xfrm>
          <a:prstGeom prst="curved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6fde001b-cc79-4a18-b97f-e78bd68f9eab">UEEM7CUA5RXR-232-128</_dlc_DocId>
    <_dlc_DocIdUrl xmlns="6fde001b-cc79-4a18-b97f-e78bd68f9eab">
      <Url>http://hu.sisma.org.il/school/elbayader/mektsoot/Allmessions/_layouts/DocIdRedir.aspx?ID=UEEM7CUA5RXR-232-128</Url>
      <Description>UEEM7CUA5RXR-232-128</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מסמך" ma:contentTypeID="0x010100CE603BAC615D9044B000ACD92D21FC02" ma:contentTypeVersion="5" ma:contentTypeDescription="צור מסמך חדש." ma:contentTypeScope="" ma:versionID="72dd5bb405e2e9aa8f082b5fa6e2b9e3">
  <xsd:schema xmlns:xsd="http://www.w3.org/2001/XMLSchema" xmlns:xs="http://www.w3.org/2001/XMLSchema" xmlns:p="http://schemas.microsoft.com/office/2006/metadata/properties" xmlns:ns2="6fde001b-cc79-4a18-b97f-e78bd68f9eab" targetNamespace="http://schemas.microsoft.com/office/2006/metadata/properties" ma:root="true" ma:fieldsID="1159043bb3ae5cccb4e672b1160dd375" ns2:_="">
    <xsd:import namespace="6fde001b-cc79-4a18-b97f-e78bd68f9eab"/>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de001b-cc79-4a18-b97f-e78bd68f9eab" elementFormDefault="qualified">
    <xsd:import namespace="http://schemas.microsoft.com/office/2006/documentManagement/types"/>
    <xsd:import namespace="http://schemas.microsoft.com/office/infopath/2007/PartnerControls"/>
    <xsd:element name="_dlc_DocId" ma:index="8" nillable="true" ma:displayName="ערך של מזהה מסמך" ma:description="הערך של מזהה המסמך שהוקצה לפריט זה." ma:internalName="_dlc_DocId" ma:readOnly="true">
      <xsd:simpleType>
        <xsd:restriction base="dms:Text"/>
      </xsd:simpleType>
    </xsd:element>
    <xsd:element name="_dlc_DocIdUrl" ma:index="9" nillable="true" ma:displayName="מזהה מסמך" ma:description="קישור קבוע למסמך זה."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1C8FB8D-2BF2-4274-ADC0-4AD7B2AF6628}">
  <ds:schemaRefs>
    <ds:schemaRef ds:uri="http://schemas.microsoft.com/office/2006/metadata/properties"/>
    <ds:schemaRef ds:uri="http://schemas.microsoft.com/office/infopath/2007/PartnerControls"/>
    <ds:schemaRef ds:uri="6fde001b-cc79-4a18-b97f-e78bd68f9eab"/>
  </ds:schemaRefs>
</ds:datastoreItem>
</file>

<file path=customXml/itemProps2.xml><?xml version="1.0" encoding="utf-8"?>
<ds:datastoreItem xmlns:ds="http://schemas.openxmlformats.org/officeDocument/2006/customXml" ds:itemID="{2CDCC5AD-0ECE-44BC-BD69-D3A6B125FDF9}">
  <ds:schemaRefs>
    <ds:schemaRef ds:uri="http://schemas.microsoft.com/sharepoint/v3/contenttype/forms"/>
  </ds:schemaRefs>
</ds:datastoreItem>
</file>

<file path=customXml/itemProps3.xml><?xml version="1.0" encoding="utf-8"?>
<ds:datastoreItem xmlns:ds="http://schemas.openxmlformats.org/officeDocument/2006/customXml" ds:itemID="{7623E1F7-0A1E-4860-91C8-8938769761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de001b-cc79-4a18-b97f-e78bd68f9e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F4CF61A5-3723-48F4-9CE2-D8C326D3736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117</TotalTime>
  <Words>690</Words>
  <Application>Microsoft Office PowerPoint</Application>
  <PresentationFormat>عرض على الشاشة (3:4)‏</PresentationFormat>
  <Paragraphs>39</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ערכת נושא Office</vt:lpstr>
      <vt:lpstr>عرض تقديمي في PowerPoint</vt:lpstr>
      <vt:lpstr>عرض تقديمي في PowerPoint</vt:lpstr>
      <vt:lpstr>عرض تقديمي في PowerPoint</vt:lpstr>
      <vt:lpstr>خلايا الدم البيضاء</vt:lpstr>
      <vt:lpstr>خلايا الدم الحمراء</vt:lpstr>
      <vt:lpstr>البلازما</vt:lpstr>
      <vt:lpstr>الصفائح الدموية</vt:lpstr>
      <vt:lpstr>أمراض القلب</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abddda</dc:creator>
  <cp:lastModifiedBy>Arabic</cp:lastModifiedBy>
  <cp:revision>18</cp:revision>
  <dcterms:created xsi:type="dcterms:W3CDTF">2010-12-07T11:35:38Z</dcterms:created>
  <dcterms:modified xsi:type="dcterms:W3CDTF">2013-03-05T18:28:42Z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0x010100CE603BAC615D9044B000ACD92D21FC02</vt:lpwstr>
  </property>
  <property fmtid="{D5CDD505-2E9C-101B-9397-08002B2CF9AE}" pid="3" name="_dlc_DocIdItemGuid">
    <vt:lpwstr>4268efcd-f80d-4a4f-aff4-bcdca8c7bff3</vt:lpwstr>
  </property>
</Properties>
</file>