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8" r:id="rId10"/>
    <p:sldId id="271" r:id="rId11"/>
    <p:sldId id="269" r:id="rId12"/>
    <p:sldId id="272" r:id="rId13"/>
    <p:sldId id="275" r:id="rId14"/>
    <p:sldId id="276" r:id="rId15"/>
    <p:sldId id="270" r:id="rId16"/>
    <p:sldId id="273" r:id="rId17"/>
    <p:sldId id="267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836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גיליון1!$A$2:$A$7</c:f>
              <c:strCache>
                <c:ptCount val="4"/>
                <c:pt idx="0">
                  <c:v>רבעון ראשון</c:v>
                </c:pt>
                <c:pt idx="1">
                  <c:v>רבעון שני</c:v>
                </c:pt>
                <c:pt idx="2">
                  <c:v>רבעון שלישי</c:v>
                </c:pt>
                <c:pt idx="3">
                  <c:v>רבעון רביעי</c:v>
                </c:pt>
              </c:strCache>
            </c:strRef>
          </c:cat>
          <c:val>
            <c:numRef>
              <c:f>גיליון1!$B$2:$B$7</c:f>
              <c:numCache>
                <c:formatCode>General</c:formatCode>
                <c:ptCount val="6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he-I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גיליון1!$A$2:$A$8</c:f>
              <c:strCache>
                <c:ptCount val="4"/>
                <c:pt idx="0">
                  <c:v>רבעון ראשון</c:v>
                </c:pt>
                <c:pt idx="1">
                  <c:v>רבעון שני</c:v>
                </c:pt>
                <c:pt idx="2">
                  <c:v>רבעון שלישי</c:v>
                </c:pt>
                <c:pt idx="3">
                  <c:v>רבעון רביעי</c:v>
                </c:pt>
              </c:strCache>
            </c:strRef>
          </c:cat>
          <c:val>
            <c:numRef>
              <c:f>גיליון1!$B$2:$B$8</c:f>
              <c:numCache>
                <c:formatCode>General</c:formatCode>
                <c:ptCount val="7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he-I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גיליון1!$A$2:$A$9</c:f>
              <c:strCache>
                <c:ptCount val="4"/>
                <c:pt idx="0">
                  <c:v>רבעון ראשון</c:v>
                </c:pt>
                <c:pt idx="1">
                  <c:v>רבעון שני</c:v>
                </c:pt>
                <c:pt idx="2">
                  <c:v>רבעון שלישי</c:v>
                </c:pt>
                <c:pt idx="3">
                  <c:v>רבעון רביעי</c:v>
                </c:pt>
              </c:strCache>
            </c:strRef>
          </c:cat>
          <c:val>
            <c:numRef>
              <c:f>גיליון1!$B$2:$B$9</c:f>
              <c:numCache>
                <c:formatCode>General</c:formatCode>
                <c:ptCount val="8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he-I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גיליון1!$A$2:$A$10</c:f>
              <c:strCache>
                <c:ptCount val="4"/>
                <c:pt idx="0">
                  <c:v>רבעון ראשון</c:v>
                </c:pt>
                <c:pt idx="1">
                  <c:v>רבעון שני</c:v>
                </c:pt>
                <c:pt idx="2">
                  <c:v>רבעון שלישי</c:v>
                </c:pt>
                <c:pt idx="3">
                  <c:v>רבעון רביעי</c:v>
                </c:pt>
              </c:strCache>
            </c:strRef>
          </c:cat>
          <c:val>
            <c:numRef>
              <c:f>גיליון1!$B$2:$B$10</c:f>
              <c:numCache>
                <c:formatCode>General</c:formatCode>
                <c:ptCount val="9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he-I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6699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גיליון1!$A$2:$A$11</c:f>
              <c:strCache>
                <c:ptCount val="4"/>
                <c:pt idx="0">
                  <c:v>רבעון ראשון</c:v>
                </c:pt>
                <c:pt idx="1">
                  <c:v>רבעון שני</c:v>
                </c:pt>
                <c:pt idx="2">
                  <c:v>רבעון שלישי</c:v>
                </c:pt>
                <c:pt idx="3">
                  <c:v>רבעון רביעי</c:v>
                </c:pt>
              </c:strCache>
            </c:strRef>
          </c:cat>
          <c:val>
            <c:numRef>
              <c:f>גיליון1!$B$2:$B$11</c:f>
              <c:numCache>
                <c:formatCode>General</c:formatCode>
                <c:ptCount val="10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he-I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מכירות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</c:spPr>
          </c:dPt>
          <c:cat>
            <c:strRef>
              <c:f>גיליון1!$A$2:$A$12</c:f>
              <c:strCache>
                <c:ptCount val="4"/>
                <c:pt idx="0">
                  <c:v>רבעון ראשון</c:v>
                </c:pt>
                <c:pt idx="1">
                  <c:v>רבעון שני</c:v>
                </c:pt>
                <c:pt idx="2">
                  <c:v>רבעון שלישי</c:v>
                </c:pt>
                <c:pt idx="3">
                  <c:v>רבעון רביעי</c:v>
                </c:pt>
              </c:strCache>
            </c:strRef>
          </c:cat>
          <c:val>
            <c:numRef>
              <c:f>גיליון1!$B$2:$B$12</c:f>
              <c:numCache>
                <c:formatCode>General</c:formatCode>
                <c:ptCount val="11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he-I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78C9F57-43D8-4CF4-80EA-14B60CAA398A}" type="datetimeFigureOut">
              <a:rPr lang="he-IL" smtClean="0"/>
              <a:pPr/>
              <a:t>כ"א/אלול/תשע"ג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87DFE02-97BE-46EA-A297-8954335F20C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9273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7040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26597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45797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6753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83202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63920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58358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70353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87899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23599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439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98558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4010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9527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09233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2275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6419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DFE02-97BE-46EA-A297-8954335F20C2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1171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8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2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3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3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2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440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0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6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48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C0FB3-2E1B-4977-8D2E-2F2AC660680E}" type="datetimeFigureOut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B828F-FB6A-4519-9D9D-37A951E6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64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8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4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1.jpe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1042988" y="2349500"/>
            <a:ext cx="7200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he-IL"/>
          </a:p>
        </p:txBody>
      </p:sp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2484438" y="304800"/>
            <a:ext cx="4105275" cy="110799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ar-JO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+mj-cs"/>
              </a:rPr>
              <a:t>مفهوم</a:t>
            </a:r>
            <a:r>
              <a:rPr lang="ar-SA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+mj-cs"/>
              </a:rPr>
              <a:t>ُ</a:t>
            </a:r>
            <a:r>
              <a:rPr lang="ar-JO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+mj-cs"/>
              </a:rPr>
              <a:t> الكسر</a:t>
            </a:r>
            <a:r>
              <a:rPr lang="ar-SA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+mj-cs"/>
              </a:rPr>
              <a:t>ِ</a:t>
            </a:r>
            <a:r>
              <a:rPr lang="ar-JO" sz="6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+mj-cs"/>
              </a:rPr>
              <a:t> </a:t>
            </a:r>
            <a:endParaRPr lang="he-IL" sz="66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+mj-cs"/>
            </a:endParaRPr>
          </a:p>
        </p:txBody>
      </p:sp>
      <p:sp>
        <p:nvSpPr>
          <p:cNvPr id="3076" name="TextBox 2"/>
          <p:cNvSpPr txBox="1">
            <a:spLocks noChangeArrowheads="1"/>
          </p:cNvSpPr>
          <p:nvPr/>
        </p:nvSpPr>
        <p:spPr bwMode="auto">
          <a:xfrm>
            <a:off x="900113" y="1768475"/>
            <a:ext cx="7448550" cy="230832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ctr" rtl="1" eaLnBrk="1" hangingPunct="1">
              <a:defRPr/>
            </a:pPr>
            <a:r>
              <a:rPr lang="ar-JO" sz="3600" b="1" dirty="0" smtClean="0">
                <a:cs typeface="+mj-cs"/>
              </a:rPr>
              <a:t>تعام</a:t>
            </a:r>
            <a:r>
              <a:rPr lang="ar-SA" sz="3600" b="1" dirty="0" smtClean="0">
                <a:cs typeface="+mj-cs"/>
              </a:rPr>
              <a:t>َ</a:t>
            </a:r>
            <a:r>
              <a:rPr lang="ar-JO" sz="3600" b="1" dirty="0" smtClean="0">
                <a:cs typeface="+mj-cs"/>
              </a:rPr>
              <a:t>ل</a:t>
            </a:r>
            <a:r>
              <a:rPr lang="ar-SA" sz="3600" b="1" dirty="0" smtClean="0">
                <a:cs typeface="+mj-cs"/>
              </a:rPr>
              <a:t>ْ</a:t>
            </a:r>
            <a:r>
              <a:rPr lang="ar-JO" sz="3600" b="1" dirty="0" err="1" smtClean="0">
                <a:cs typeface="+mj-cs"/>
              </a:rPr>
              <a:t>نا</a:t>
            </a:r>
            <a:r>
              <a:rPr lang="ar-JO" sz="3600" b="1" dirty="0" smtClean="0">
                <a:cs typeface="+mj-cs"/>
              </a:rPr>
              <a:t> </a:t>
            </a:r>
            <a:r>
              <a:rPr lang="ar-JO" sz="3600" b="1" dirty="0" err="1" smtClean="0">
                <a:cs typeface="+mj-cs"/>
              </a:rPr>
              <a:t>حت</a:t>
            </a:r>
            <a:r>
              <a:rPr lang="ar-SA" sz="3600" b="1" dirty="0" smtClean="0">
                <a:cs typeface="+mj-cs"/>
              </a:rPr>
              <a:t>ّ</a:t>
            </a:r>
            <a:r>
              <a:rPr lang="ar-JO" sz="3600" b="1" dirty="0" smtClean="0">
                <a:cs typeface="+mj-cs"/>
              </a:rPr>
              <a:t>ى ال</a:t>
            </a:r>
            <a:r>
              <a:rPr lang="ar-SA" sz="3600" b="1" dirty="0" smtClean="0">
                <a:cs typeface="+mj-cs"/>
              </a:rPr>
              <a:t>آ</a:t>
            </a:r>
            <a:r>
              <a:rPr lang="ar-JO" sz="3600" b="1" dirty="0" smtClean="0">
                <a:cs typeface="+mj-cs"/>
              </a:rPr>
              <a:t>ن</a:t>
            </a:r>
            <a:r>
              <a:rPr lang="ar-SA" sz="3600" b="1" dirty="0" smtClean="0">
                <a:cs typeface="+mj-cs"/>
              </a:rPr>
              <a:t>َ</a:t>
            </a:r>
            <a:r>
              <a:rPr lang="ar-JO" sz="3600" b="1" dirty="0" smtClean="0">
                <a:cs typeface="+mj-cs"/>
              </a:rPr>
              <a:t> مع</a:t>
            </a:r>
            <a:r>
              <a:rPr lang="ar-SA" sz="3600" b="1" dirty="0" smtClean="0">
                <a:cs typeface="+mj-cs"/>
              </a:rPr>
              <a:t>َ</a:t>
            </a:r>
            <a:r>
              <a:rPr lang="ar-JO" sz="3600" b="1" dirty="0" smtClean="0">
                <a:cs typeface="+mj-cs"/>
              </a:rPr>
              <a:t> الأعداد</a:t>
            </a:r>
            <a:r>
              <a:rPr lang="ar-SA" sz="3600" b="1" dirty="0" smtClean="0">
                <a:cs typeface="+mj-cs"/>
              </a:rPr>
              <a:t>ِ</a:t>
            </a:r>
            <a:r>
              <a:rPr lang="ar-JO" sz="3600" b="1" dirty="0" smtClean="0">
                <a:cs typeface="+mj-cs"/>
              </a:rPr>
              <a:t> الط</a:t>
            </a:r>
            <a:r>
              <a:rPr lang="ar-SA" sz="3600" b="1" dirty="0" smtClean="0">
                <a:cs typeface="+mj-cs"/>
              </a:rPr>
              <a:t>ّ</a:t>
            </a:r>
            <a:r>
              <a:rPr lang="ar-JO" sz="3600" b="1" dirty="0" smtClean="0">
                <a:cs typeface="+mj-cs"/>
              </a:rPr>
              <a:t>بيعي</a:t>
            </a:r>
            <a:r>
              <a:rPr lang="ar-SA" sz="3600" b="1" dirty="0" smtClean="0">
                <a:cs typeface="+mj-cs"/>
              </a:rPr>
              <a:t>ّ</a:t>
            </a:r>
            <a:r>
              <a:rPr lang="ar-JO" sz="3600" b="1" dirty="0" smtClean="0">
                <a:cs typeface="+mj-cs"/>
              </a:rPr>
              <a:t>ة</a:t>
            </a:r>
            <a:r>
              <a:rPr lang="ar-SA" sz="3600" b="1" dirty="0" smtClean="0">
                <a:cs typeface="+mj-cs"/>
              </a:rPr>
              <a:t>ِ</a:t>
            </a:r>
            <a:r>
              <a:rPr lang="ar-JO" sz="3600" b="1" dirty="0" smtClean="0">
                <a:cs typeface="+mj-cs"/>
              </a:rPr>
              <a:t> الص</a:t>
            </a:r>
            <a:r>
              <a:rPr lang="ar-SA" sz="3600" b="1" dirty="0" smtClean="0">
                <a:cs typeface="+mj-cs"/>
              </a:rPr>
              <a:t>ّ</a:t>
            </a:r>
            <a:r>
              <a:rPr lang="ar-JO" sz="3600" b="1" dirty="0" err="1" smtClean="0">
                <a:cs typeface="+mj-cs"/>
              </a:rPr>
              <a:t>حيحة</a:t>
            </a:r>
            <a:r>
              <a:rPr lang="ar-SA" sz="3600" b="1" dirty="0" smtClean="0">
                <a:cs typeface="+mj-cs"/>
              </a:rPr>
              <a:t>ِ</a:t>
            </a:r>
            <a:r>
              <a:rPr lang="ar-JO" sz="3600" b="1" dirty="0" smtClean="0">
                <a:cs typeface="+mj-cs"/>
              </a:rPr>
              <a:t>, لكن</a:t>
            </a:r>
            <a:r>
              <a:rPr lang="ar-SA" sz="3600" b="1" dirty="0" smtClean="0">
                <a:cs typeface="+mj-cs"/>
              </a:rPr>
              <a:t>ْ،</a:t>
            </a:r>
            <a:r>
              <a:rPr lang="ar-JO" sz="3600" b="1" dirty="0" smtClean="0">
                <a:cs typeface="+mj-cs"/>
              </a:rPr>
              <a:t> </a:t>
            </a:r>
            <a:r>
              <a:rPr lang="ar-JO" sz="3600" b="1" dirty="0" err="1" smtClean="0">
                <a:cs typeface="+mj-cs"/>
              </a:rPr>
              <a:t>هنال</a:t>
            </a:r>
            <a:r>
              <a:rPr lang="ar-SA" sz="3600" b="1" dirty="0" smtClean="0">
                <a:cs typeface="+mj-cs"/>
              </a:rPr>
              <a:t>ِ</a:t>
            </a:r>
            <a:r>
              <a:rPr lang="ar-JO" sz="3600" b="1" dirty="0" smtClean="0">
                <a:cs typeface="+mj-cs"/>
              </a:rPr>
              <a:t>ك</a:t>
            </a:r>
            <a:r>
              <a:rPr lang="ar-SA" sz="3600" b="1" dirty="0" smtClean="0">
                <a:cs typeface="+mj-cs"/>
              </a:rPr>
              <a:t>َ</a:t>
            </a:r>
            <a:r>
              <a:rPr lang="ar-JO" sz="3600" b="1" dirty="0" smtClean="0">
                <a:cs typeface="+mj-cs"/>
              </a:rPr>
              <a:t> أعداد</a:t>
            </a:r>
            <a:r>
              <a:rPr lang="ar-SA" sz="3600" b="1" dirty="0" smtClean="0">
                <a:cs typeface="+mj-cs"/>
              </a:rPr>
              <a:t>ٌ</a:t>
            </a:r>
            <a:r>
              <a:rPr lang="ar-JO" sz="3600" b="1" dirty="0" smtClean="0">
                <a:cs typeface="+mj-cs"/>
              </a:rPr>
              <a:t> أ</a:t>
            </a:r>
            <a:r>
              <a:rPr lang="ar-SA" sz="3600" b="1" dirty="0" smtClean="0">
                <a:cs typeface="+mj-cs"/>
              </a:rPr>
              <a:t>ُ</a:t>
            </a:r>
            <a:r>
              <a:rPr lang="ar-JO" sz="3600" b="1" dirty="0" smtClean="0">
                <a:cs typeface="+mj-cs"/>
              </a:rPr>
              <a:t>خرى لم</a:t>
            </a:r>
            <a:r>
              <a:rPr lang="ar-SA" sz="3600" b="1" dirty="0" smtClean="0">
                <a:cs typeface="+mj-cs"/>
              </a:rPr>
              <a:t>ْ</a:t>
            </a:r>
            <a:r>
              <a:rPr lang="ar-JO" sz="3600" b="1" dirty="0" smtClean="0">
                <a:cs typeface="+mj-cs"/>
              </a:rPr>
              <a:t> نتعر</a:t>
            </a:r>
            <a:r>
              <a:rPr lang="ar-SA" sz="3600" b="1" dirty="0" smtClean="0">
                <a:cs typeface="+mj-cs"/>
              </a:rPr>
              <a:t>َّ</a:t>
            </a:r>
            <a:r>
              <a:rPr lang="ar-JO" sz="3600" b="1" dirty="0" smtClean="0">
                <a:cs typeface="+mj-cs"/>
              </a:rPr>
              <a:t>ف</a:t>
            </a:r>
            <a:r>
              <a:rPr lang="ar-SA" sz="3600" b="1" dirty="0" smtClean="0">
                <a:cs typeface="+mj-cs"/>
              </a:rPr>
              <a:t>ْ</a:t>
            </a:r>
            <a:r>
              <a:rPr lang="ar-JO" sz="3600" b="1" dirty="0" smtClean="0">
                <a:cs typeface="+mj-cs"/>
              </a:rPr>
              <a:t> علي</a:t>
            </a:r>
            <a:r>
              <a:rPr lang="ar-SA" sz="3600" b="1" dirty="0" smtClean="0">
                <a:cs typeface="+mj-cs"/>
              </a:rPr>
              <a:t>ْ</a:t>
            </a:r>
            <a:r>
              <a:rPr lang="ar-JO" sz="3600" b="1" dirty="0" smtClean="0">
                <a:cs typeface="+mj-cs"/>
              </a:rPr>
              <a:t>ها بعد</a:t>
            </a:r>
            <a:r>
              <a:rPr lang="ar-SA" sz="3600" b="1" dirty="0" err="1" smtClean="0">
                <a:cs typeface="+mj-cs"/>
              </a:rPr>
              <a:t>،</a:t>
            </a:r>
            <a:r>
              <a:rPr lang="ar-JO" sz="3600" b="1" dirty="0" smtClean="0">
                <a:cs typeface="+mj-cs"/>
              </a:rPr>
              <a:t> و</a:t>
            </a:r>
            <a:r>
              <a:rPr lang="ar-SA" sz="3600" b="1" dirty="0" smtClean="0">
                <a:cs typeface="+mj-cs"/>
              </a:rPr>
              <a:t>َ</a:t>
            </a:r>
            <a:r>
              <a:rPr lang="ar-JO" sz="3600" b="1" dirty="0" smtClean="0">
                <a:cs typeface="+mj-cs"/>
              </a:rPr>
              <a:t>ه</a:t>
            </a:r>
            <a:r>
              <a:rPr lang="ar-SA" sz="3600" b="1" dirty="0" smtClean="0">
                <a:cs typeface="+mj-cs"/>
              </a:rPr>
              <a:t>ِ</a:t>
            </a:r>
            <a:r>
              <a:rPr lang="ar-JO" sz="3600" b="1" dirty="0" smtClean="0">
                <a:cs typeface="+mj-cs"/>
              </a:rPr>
              <a:t>ي</a:t>
            </a:r>
            <a:r>
              <a:rPr lang="ar-SA" sz="3600" b="1" dirty="0" smtClean="0">
                <a:cs typeface="+mj-cs"/>
              </a:rPr>
              <a:t>َ</a:t>
            </a:r>
            <a:r>
              <a:rPr lang="ar-JO" sz="3600" b="1" dirty="0" smtClean="0">
                <a:cs typeface="+mj-cs"/>
              </a:rPr>
              <a:t> الكسور</a:t>
            </a:r>
            <a:r>
              <a:rPr lang="ar-SA" sz="3600" b="1" dirty="0" smtClean="0">
                <a:cs typeface="+mj-cs"/>
              </a:rPr>
              <a:t>ُ</a:t>
            </a:r>
            <a:r>
              <a:rPr lang="ar-JO" sz="3600" b="1" dirty="0" err="1" smtClean="0">
                <a:cs typeface="+mj-cs"/>
              </a:rPr>
              <a:t>.</a:t>
            </a:r>
            <a:endParaRPr lang="he-IL" sz="3600" b="1" dirty="0" smtClean="0">
              <a:cs typeface="+mj-cs"/>
            </a:endParaRPr>
          </a:p>
          <a:p>
            <a:pPr eaLnBrk="1" hangingPunct="1">
              <a:defRPr/>
            </a:pPr>
            <a:endParaRPr lang="he-IL" sz="3600" b="1" dirty="0" smtClean="0">
              <a:cs typeface="+mj-cs"/>
            </a:endParaRPr>
          </a:p>
        </p:txBody>
      </p:sp>
      <p:pic>
        <p:nvPicPr>
          <p:cNvPr id="6149" name="Picture 4" descr="http://images.gifmania.co.il/Animated-Gifs-Animated-Letters/Animations-Animated-Numbers/Images-Numbers-Four/number-four106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463" y="4076700"/>
            <a:ext cx="11969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http://toons.artie.com/alphabet/numbers/arg-1-50-trans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470275"/>
            <a:ext cx="2138363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8" descr="http://toons.artie.com/alphabet/numbers/arg-0-50-trans.gif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4076700"/>
            <a:ext cx="1895475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68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תרשים 1"/>
          <p:cNvGraphicFramePr/>
          <p:nvPr>
            <p:extLst>
              <p:ext uri="{D42A27DB-BD31-4B8C-83A1-F6EECF244321}">
                <p14:modId xmlns:p14="http://schemas.microsoft.com/office/powerpoint/2010/main" val="2923765353"/>
              </p:ext>
            </p:extLst>
          </p:nvPr>
        </p:nvGraphicFramePr>
        <p:xfrm>
          <a:off x="2590800" y="1600200"/>
          <a:ext cx="365760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52800" y="4419600"/>
            <a:ext cx="525780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الجزءُ الملوّنُ منْ سبعةِ أجزاءٍ </a:t>
            </a:r>
            <a:r>
              <a:rPr lang="ar-SA" sz="2400" b="1" dirty="0" err="1" smtClean="0"/>
              <a:t>متساويةٍ </a:t>
            </a:r>
            <a:r>
              <a:rPr lang="ar-SA" sz="2400" b="1" dirty="0"/>
              <a:t>= </a:t>
            </a:r>
            <a:r>
              <a:rPr lang="ar-SA" sz="2400" b="1" dirty="0" err="1" smtClean="0"/>
              <a:t>سُبُعٌ </a:t>
            </a:r>
            <a:r>
              <a:rPr lang="ar-SA" sz="2400" b="1" dirty="0"/>
              <a:t>=</a:t>
            </a:r>
            <a:endParaRPr lang="he-IL" sz="2400" b="1" dirty="0"/>
          </a:p>
          <a:p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894976" y="4267200"/>
                <a:ext cx="534024" cy="90024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e-IL" sz="28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he-IL" sz="28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4976" y="4267200"/>
                <a:ext cx="534024" cy="900246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מחבר חץ ישר 5"/>
          <p:cNvCxnSpPr/>
          <p:nvPr/>
        </p:nvCxnSpPr>
        <p:spPr>
          <a:xfrm>
            <a:off x="2362200" y="4267200"/>
            <a:ext cx="532777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חץ ישר 8"/>
          <p:cNvCxnSpPr/>
          <p:nvPr/>
        </p:nvCxnSpPr>
        <p:spPr>
          <a:xfrm flipV="1">
            <a:off x="2362200" y="4878972"/>
            <a:ext cx="532777" cy="302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" y="3657600"/>
            <a:ext cx="1447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عددُ الأجزاءِ الملوّنَةِ</a:t>
            </a:r>
            <a:endParaRPr lang="he-IL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07367" y="5098197"/>
            <a:ext cx="152176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عددُ الأجزاءَ الصّحيحةِ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5404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209800" y="4953000"/>
            <a:ext cx="5943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 dirty="0" smtClean="0"/>
              <a:t>الجزءُ الملوّنُ منْ ثمانيةِ أجزاءٍ </a:t>
            </a:r>
            <a:r>
              <a:rPr lang="ar-SA" sz="2800" b="1" dirty="0" err="1" smtClean="0"/>
              <a:t>متساويةٍ </a:t>
            </a:r>
            <a:r>
              <a:rPr lang="ar-SA" sz="2800" b="1" dirty="0" smtClean="0"/>
              <a:t>= </a:t>
            </a:r>
            <a:r>
              <a:rPr lang="ar-SA" sz="2800" b="1" dirty="0" err="1" smtClean="0"/>
              <a:t>ثُمُنٌ </a:t>
            </a:r>
            <a:r>
              <a:rPr lang="ar-SA" sz="2800" b="1" dirty="0" smtClean="0"/>
              <a:t>=</a:t>
            </a:r>
            <a:endParaRPr lang="he-IL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524000" y="4821425"/>
                <a:ext cx="830298" cy="78636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he-IL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he-IL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821425"/>
                <a:ext cx="830298" cy="786369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9" name="תרשים 28"/>
          <p:cNvGraphicFramePr/>
          <p:nvPr>
            <p:extLst>
              <p:ext uri="{D42A27DB-BD31-4B8C-83A1-F6EECF244321}">
                <p14:modId xmlns:p14="http://schemas.microsoft.com/office/powerpoint/2010/main" val="3833906060"/>
              </p:ext>
            </p:extLst>
          </p:nvPr>
        </p:nvGraphicFramePr>
        <p:xfrm>
          <a:off x="2438400" y="1295400"/>
          <a:ext cx="365760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" name="מחבר חץ ישר 5"/>
          <p:cNvCxnSpPr/>
          <p:nvPr/>
        </p:nvCxnSpPr>
        <p:spPr>
          <a:xfrm>
            <a:off x="1176769" y="4876800"/>
            <a:ext cx="532777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 flipV="1">
            <a:off x="1186910" y="5563952"/>
            <a:ext cx="532777" cy="302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69" y="4274403"/>
            <a:ext cx="1447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عددُ الأجزاءِ الملوّنَةِ</a:t>
            </a:r>
            <a:endParaRPr lang="he-IL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8436" y="5715000"/>
            <a:ext cx="152176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عددُ الأجزاءَ الصّحيحةِ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314319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 animBg="1"/>
      <p:bldGraphic spid="29" grpId="0">
        <p:bldAsOne/>
      </p:bldGraphic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תרשים 1"/>
          <p:cNvGraphicFramePr/>
          <p:nvPr>
            <p:extLst>
              <p:ext uri="{D42A27DB-BD31-4B8C-83A1-F6EECF244321}">
                <p14:modId xmlns:p14="http://schemas.microsoft.com/office/powerpoint/2010/main" val="2883259391"/>
              </p:ext>
            </p:extLst>
          </p:nvPr>
        </p:nvGraphicFramePr>
        <p:xfrm>
          <a:off x="2590800" y="1143000"/>
          <a:ext cx="365760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09800" y="4724400"/>
            <a:ext cx="6248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 dirty="0" smtClean="0"/>
              <a:t>الجزءُ الملوّنُ منْ تسعةِ أجزاءٍ </a:t>
            </a:r>
            <a:r>
              <a:rPr lang="ar-SA" sz="2800" b="1" dirty="0" err="1" smtClean="0"/>
              <a:t>متساويةٍ </a:t>
            </a:r>
            <a:r>
              <a:rPr lang="ar-SA" sz="2800" b="1" dirty="0"/>
              <a:t>= </a:t>
            </a:r>
            <a:r>
              <a:rPr lang="ar-SA" sz="2800" b="1" dirty="0" err="1" smtClean="0"/>
              <a:t>تُسُعٌ </a:t>
            </a:r>
            <a:r>
              <a:rPr lang="ar-SA" sz="2800" b="1" dirty="0"/>
              <a:t>=</a:t>
            </a:r>
            <a:endParaRPr lang="he-IL" sz="2800" b="1" dirty="0"/>
          </a:p>
          <a:p>
            <a:pPr algn="r"/>
            <a:endParaRPr lang="he-IL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21287" y="4748408"/>
                <a:ext cx="526105" cy="10175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e-IL" sz="3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he-IL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287" y="4748408"/>
                <a:ext cx="526105" cy="1017523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מחבר חץ ישר 5"/>
          <p:cNvCxnSpPr/>
          <p:nvPr/>
        </p:nvCxnSpPr>
        <p:spPr>
          <a:xfrm>
            <a:off x="1356114" y="4672208"/>
            <a:ext cx="532777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חץ ישר 7"/>
          <p:cNvCxnSpPr/>
          <p:nvPr/>
        </p:nvCxnSpPr>
        <p:spPr>
          <a:xfrm flipV="1">
            <a:off x="1186910" y="5563952"/>
            <a:ext cx="532777" cy="302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69" y="4357806"/>
            <a:ext cx="1447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عددُ الأجزاءِ الملوّنَةِ</a:t>
            </a:r>
            <a:endParaRPr lang="he-IL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8436" y="5798403"/>
            <a:ext cx="152176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عددُ الأجزاءَ الصّحيحةِ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39605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 animBg="1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תרשים 1"/>
          <p:cNvGraphicFramePr/>
          <p:nvPr>
            <p:extLst>
              <p:ext uri="{D42A27DB-BD31-4B8C-83A1-F6EECF244321}">
                <p14:modId xmlns:p14="http://schemas.microsoft.com/office/powerpoint/2010/main" val="1932859474"/>
              </p:ext>
            </p:extLst>
          </p:nvPr>
        </p:nvGraphicFramePr>
        <p:xfrm>
          <a:off x="2667000" y="1447800"/>
          <a:ext cx="365760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09800" y="4724400"/>
            <a:ext cx="6248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 dirty="0" smtClean="0"/>
              <a:t>الجزءُ الملوّنُ منْ عَشْرَةِ أجزاءٍ </a:t>
            </a:r>
            <a:r>
              <a:rPr lang="ar-SA" sz="2800" b="1" dirty="0" err="1" smtClean="0"/>
              <a:t>متساويةٍ </a:t>
            </a:r>
            <a:r>
              <a:rPr lang="ar-SA" sz="2800" b="1" dirty="0"/>
              <a:t>= </a:t>
            </a:r>
            <a:r>
              <a:rPr lang="ar-SA" sz="2800" b="1" dirty="0" err="1" smtClean="0"/>
              <a:t>عُشُرٌ </a:t>
            </a:r>
            <a:r>
              <a:rPr lang="ar-SA" sz="2800" b="1" dirty="0"/>
              <a:t>=</a:t>
            </a:r>
            <a:endParaRPr lang="he-IL" sz="2800" b="1" dirty="0"/>
          </a:p>
          <a:p>
            <a:pPr algn="r"/>
            <a:endParaRPr lang="he-IL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21287" y="4748408"/>
                <a:ext cx="753732" cy="101752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e-IL" sz="32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he-IL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287" y="4748408"/>
                <a:ext cx="753732" cy="1017523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מחבר חץ ישר 5"/>
          <p:cNvCxnSpPr/>
          <p:nvPr/>
        </p:nvCxnSpPr>
        <p:spPr>
          <a:xfrm>
            <a:off x="1356114" y="4672208"/>
            <a:ext cx="532777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חץ ישר 7"/>
          <p:cNvCxnSpPr/>
          <p:nvPr/>
        </p:nvCxnSpPr>
        <p:spPr>
          <a:xfrm flipV="1">
            <a:off x="1186910" y="5563952"/>
            <a:ext cx="532777" cy="302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200" y="4357806"/>
            <a:ext cx="1447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عددُ الأجزاءِ الملوّنَةِ</a:t>
            </a:r>
            <a:endParaRPr lang="he-IL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50167" y="5798403"/>
            <a:ext cx="152176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عددُ الأجزاءَ الصّحيحةِ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32569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 animBg="1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תרשים 1"/>
          <p:cNvGraphicFramePr/>
          <p:nvPr>
            <p:extLst>
              <p:ext uri="{D42A27DB-BD31-4B8C-83A1-F6EECF244321}">
                <p14:modId xmlns:p14="http://schemas.microsoft.com/office/powerpoint/2010/main" val="710641079"/>
              </p:ext>
            </p:extLst>
          </p:nvPr>
        </p:nvGraphicFramePr>
        <p:xfrm>
          <a:off x="2590800" y="1143000"/>
          <a:ext cx="365760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88891" y="4724400"/>
            <a:ext cx="710270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000" b="1" dirty="0" smtClean="0"/>
              <a:t>الجزءُ الملوّنُ منْ أحدَ عشَرَ جزءً </a:t>
            </a:r>
            <a:r>
              <a:rPr lang="ar-SA" sz="2000" b="1" dirty="0" err="1" smtClean="0"/>
              <a:t>متساويًا </a:t>
            </a:r>
            <a:r>
              <a:rPr lang="ar-SA" sz="2000" b="1" dirty="0" smtClean="0"/>
              <a:t>= واحدٌ على أحَدَ </a:t>
            </a:r>
            <a:r>
              <a:rPr lang="ar-SA" sz="2000" b="1" dirty="0" err="1" smtClean="0"/>
              <a:t>عشَرَ  </a:t>
            </a:r>
            <a:r>
              <a:rPr lang="ar-SA" sz="2000" b="1" dirty="0" smtClean="0"/>
              <a:t>=</a:t>
            </a:r>
            <a:endParaRPr lang="he-IL" sz="2000" b="1" dirty="0"/>
          </a:p>
          <a:p>
            <a:pPr algn="r"/>
            <a:endParaRPr lang="he-IL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021287" y="4571184"/>
                <a:ext cx="753732" cy="1014317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e-IL" sz="3200" b="0" i="1" smtClean="0">
                              <a:latin typeface="Cambria Math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he-IL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1287" y="4571184"/>
                <a:ext cx="753732" cy="1014317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מחבר חץ ישר 5"/>
          <p:cNvCxnSpPr/>
          <p:nvPr/>
        </p:nvCxnSpPr>
        <p:spPr>
          <a:xfrm>
            <a:off x="1356114" y="4672208"/>
            <a:ext cx="532777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חץ ישר 7"/>
          <p:cNvCxnSpPr/>
          <p:nvPr/>
        </p:nvCxnSpPr>
        <p:spPr>
          <a:xfrm flipV="1">
            <a:off x="1186910" y="5563952"/>
            <a:ext cx="532777" cy="302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4357806"/>
            <a:ext cx="1447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عددُ الأجزاءِ الملوّنَةِ</a:t>
            </a:r>
            <a:endParaRPr lang="he-IL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3967" y="5798403"/>
            <a:ext cx="152176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عددُ الأجزاءَ الصّحيحةِ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92030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  <p:bldP spid="4" grpId="0" animBg="1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1600200"/>
            <a:ext cx="807720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chemeClr val="accent6">
                    <a:lumMod val="75000"/>
                  </a:schemeClr>
                </a:solidFill>
              </a:rPr>
              <a:t>الكسورُ التّي بُسوطُها واحدةٌ ومقاماتُها منِ اثنينِ حتّى عشرةٍ، يمكنُ قراءَتَها بِالشّكلِ المُختصرِ، مِثْلَ: نصفٌ، رُبُعٌ، خُمُسٌ </a:t>
            </a:r>
            <a:r>
              <a:rPr lang="ar-SA" sz="3200" b="1" dirty="0" err="1" smtClean="0">
                <a:solidFill>
                  <a:schemeClr val="accent6">
                    <a:lumMod val="75000"/>
                  </a:schemeClr>
                </a:solidFill>
              </a:rPr>
              <a:t>وَغيرُها.</a:t>
            </a:r>
            <a:r>
              <a:rPr lang="ar-SA" sz="3200" b="1" dirty="0" smtClean="0">
                <a:solidFill>
                  <a:schemeClr val="accent6">
                    <a:lumMod val="75000"/>
                  </a:schemeClr>
                </a:solidFill>
              </a:rPr>
              <a:t> وَلكنّ كلَّ كسرٍ بسطُهُ واحدٌ وَمقامُهُ أكبرَ منْ عشرةٍ يُقْرَأُ على النّحوِ التّالي:</a:t>
            </a:r>
            <a:endParaRPr lang="he-IL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467600" y="4191000"/>
                <a:ext cx="838200" cy="78380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e-IL" sz="2400" b="0" i="1" smtClean="0">
                              <a:latin typeface="Cambria Math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he-IL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4191000"/>
                <a:ext cx="838200" cy="783804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905000" y="4496468"/>
            <a:ext cx="5181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200" dirty="0" smtClean="0"/>
              <a:t>يُقرَأً: واحدٌ على أحَدَ عَشَرَ</a:t>
            </a:r>
            <a:endParaRPr lang="he-I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512485" y="5410200"/>
                <a:ext cx="609461" cy="783804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e-IL" sz="2400" b="0" i="1" smtClean="0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2485" y="5410200"/>
                <a:ext cx="609461" cy="783804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מלבן 7"/>
          <p:cNvSpPr/>
          <p:nvPr/>
        </p:nvSpPr>
        <p:spPr>
          <a:xfrm>
            <a:off x="2956757" y="150125"/>
            <a:ext cx="307808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ملحوظةً</a:t>
            </a:r>
            <a:endParaRPr lang="he-IL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5000" y="5511225"/>
            <a:ext cx="5181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200" dirty="0" smtClean="0"/>
              <a:t>يُقرَأً: واحدٌ على اثني عَشَرَ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28433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683177" y="838200"/>
                <a:ext cx="505267" cy="612732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e-IL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3177" y="838200"/>
                <a:ext cx="505267" cy="61273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728062" y="2657536"/>
                <a:ext cx="505267" cy="61093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he-IL" b="0" i="1" smtClean="0">
                              <a:latin typeface="Cambria Math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8062" y="2657536"/>
                <a:ext cx="505267" cy="610936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מלבן 6"/>
          <p:cNvSpPr/>
          <p:nvPr/>
        </p:nvSpPr>
        <p:spPr>
          <a:xfrm>
            <a:off x="78620" y="3810000"/>
            <a:ext cx="898675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</a:t>
            </a:r>
            <a:r>
              <a:rPr lang="ar-S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ذًا يُمكنُ </a:t>
            </a:r>
            <a:r>
              <a:rPr lang="ar-S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</a:t>
            </a:r>
            <a:r>
              <a:rPr lang="ar-S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نْ نستنتجَ </a:t>
            </a:r>
            <a:r>
              <a:rPr lang="ar-S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</a:t>
            </a:r>
            <a:r>
              <a:rPr lang="ar-S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نَّ جميعَ </a:t>
            </a:r>
            <a:r>
              <a:rPr lang="ar-SA" sz="4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الكسورِ،</a:t>
            </a:r>
            <a:endParaRPr lang="ar-SA" sz="4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S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التّي بُسوطُها واحدٌ</a:t>
            </a:r>
          </a:p>
          <a:p>
            <a:pPr algn="ctr"/>
            <a:r>
              <a:rPr lang="en-US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r>
              <a:rPr lang="ar-S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وَمقاماتُها أكبرَ منْ عشرةٍ، </a:t>
            </a:r>
            <a:r>
              <a:rPr lang="ar-S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تُقرَأُ بِالشَّكْلِ السّابِقِ</a:t>
            </a:r>
            <a:endParaRPr lang="he-IL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מגילה אופקית 7"/>
          <p:cNvSpPr/>
          <p:nvPr/>
        </p:nvSpPr>
        <p:spPr>
          <a:xfrm>
            <a:off x="0" y="3429000"/>
            <a:ext cx="8957173" cy="3429000"/>
          </a:xfrm>
          <a:prstGeom prst="horizontalScroll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2209800" y="838200"/>
            <a:ext cx="5181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200" dirty="0" smtClean="0"/>
              <a:t>يُقرَأً: واحدٌ على ثلاثَةَ عَشْرَ</a:t>
            </a:r>
            <a:endParaRPr lang="he-IL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438400" y="2667000"/>
            <a:ext cx="5181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200" dirty="0" smtClean="0"/>
              <a:t>يُقرَأً: واحدٌ على أرْبعةَ عَشَرَ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50577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8" descr="http://i.istockimg.com/file_thumbview_approve/15637951/2/stock-illustration-15637951-more-fraction-frui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36613"/>
            <a:ext cx="7848600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55750" y="313393"/>
            <a:ext cx="6248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/>
              <a:t>لائِمْ كلَّ فاكهةٍ لِكَسْرٍ!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427929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-124415" y="665352"/>
            <a:ext cx="9204764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بعدَ 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</a:t>
            </a:r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نْ قُمْنا بِالتّعرّفِ على الكسورِ سوفَ</a:t>
            </a:r>
          </a:p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نقومُ الآنَ بِمساعدةِ </a:t>
            </a:r>
            <a:r>
              <a:rPr lang="ar-SA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سوسو</a:t>
            </a:r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في الوصولِ </a:t>
            </a:r>
          </a:p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إلى حبّةِ الاجاصِ، في اللّعبةِ </a:t>
            </a:r>
          </a:p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التّابعةِ لِهذا الدّرسِ.</a:t>
            </a:r>
          </a:p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نتمنّى </a:t>
            </a:r>
            <a:r>
              <a:rPr lang="ar-SA" sz="5400" b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لَكُمْ حظًّا موفّقًا</a:t>
            </a:r>
            <a:endParaRPr lang="he-I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4" descr="boygroan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304" y="3200400"/>
            <a:ext cx="3110696" cy="311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566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228600" y="381000"/>
            <a:ext cx="8424863" cy="120032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ar-EG" sz="3600" b="1" dirty="0" smtClean="0">
                <a:cs typeface="+mj-cs"/>
              </a:rPr>
              <a:t>لدى مراد</a:t>
            </a:r>
            <a:r>
              <a:rPr lang="ar-SA" sz="3600" b="1" dirty="0" smtClean="0">
                <a:cs typeface="+mj-cs"/>
              </a:rPr>
              <a:t>ٌ</a:t>
            </a:r>
            <a:r>
              <a:rPr lang="ar-EG" sz="3600" b="1" dirty="0" smtClean="0">
                <a:cs typeface="+mj-cs"/>
              </a:rPr>
              <a:t> و</a:t>
            </a:r>
            <a:r>
              <a:rPr lang="ar-SA" sz="3600" b="1" dirty="0" smtClean="0">
                <a:cs typeface="+mj-cs"/>
              </a:rPr>
              <a:t>َ</a:t>
            </a:r>
            <a:r>
              <a:rPr lang="ar-EG" sz="3600" b="1" dirty="0" smtClean="0">
                <a:cs typeface="+mj-cs"/>
              </a:rPr>
              <a:t>سعاد</a:t>
            </a:r>
            <a:r>
              <a:rPr lang="ar-SA" sz="3600" b="1" dirty="0" smtClean="0">
                <a:cs typeface="+mj-cs"/>
              </a:rPr>
              <a:t>ُ</a:t>
            </a:r>
            <a:r>
              <a:rPr lang="ar-EG" sz="3600" b="1" dirty="0" smtClean="0">
                <a:cs typeface="+mj-cs"/>
              </a:rPr>
              <a:t> كعك</a:t>
            </a:r>
            <a:r>
              <a:rPr lang="ar-SA" sz="3600" b="1" dirty="0" err="1" smtClean="0">
                <a:cs typeface="+mj-cs"/>
              </a:rPr>
              <a:t>ةً</a:t>
            </a:r>
            <a:r>
              <a:rPr lang="ar-EG" sz="3600" b="1" dirty="0" err="1" smtClean="0">
                <a:cs typeface="+mj-cs"/>
              </a:rPr>
              <a:t>,</a:t>
            </a:r>
            <a:r>
              <a:rPr lang="ar-EG" sz="3600" b="1" dirty="0" smtClean="0">
                <a:cs typeface="+mj-cs"/>
              </a:rPr>
              <a:t> </a:t>
            </a:r>
            <a:r>
              <a:rPr lang="ar-SA" sz="3600" b="1" dirty="0" smtClean="0">
                <a:cs typeface="+mj-cs"/>
              </a:rPr>
              <a:t>أرادَ مرادٌ وَسعادُ</a:t>
            </a:r>
            <a:r>
              <a:rPr lang="ar-EG" sz="3600" b="1" dirty="0" smtClean="0">
                <a:cs typeface="+mj-cs"/>
              </a:rPr>
              <a:t> </a:t>
            </a:r>
            <a:r>
              <a:rPr lang="ar-SA" sz="3600" b="1" dirty="0" smtClean="0">
                <a:cs typeface="+mj-cs"/>
              </a:rPr>
              <a:t>أ</a:t>
            </a:r>
            <a:r>
              <a:rPr lang="ar-EG" sz="3600" b="1" dirty="0" smtClean="0">
                <a:cs typeface="+mj-cs"/>
              </a:rPr>
              <a:t>ن</a:t>
            </a:r>
            <a:r>
              <a:rPr lang="ar-SA" sz="3600" b="1" dirty="0" smtClean="0">
                <a:cs typeface="+mj-cs"/>
              </a:rPr>
              <a:t>ْ</a:t>
            </a:r>
            <a:r>
              <a:rPr lang="ar-EG" sz="3600" b="1" dirty="0" smtClean="0">
                <a:cs typeface="+mj-cs"/>
              </a:rPr>
              <a:t> ي</a:t>
            </a:r>
            <a:r>
              <a:rPr lang="ar-SA" sz="3600" b="1" dirty="0" smtClean="0">
                <a:cs typeface="+mj-cs"/>
              </a:rPr>
              <a:t>ت</a:t>
            </a:r>
            <a:r>
              <a:rPr lang="ar-EG" sz="3600" b="1" dirty="0" smtClean="0">
                <a:cs typeface="+mj-cs"/>
              </a:rPr>
              <a:t>ق</a:t>
            </a:r>
            <a:r>
              <a:rPr lang="ar-SA" sz="3600" b="1" dirty="0" smtClean="0">
                <a:cs typeface="+mj-cs"/>
              </a:rPr>
              <a:t>ا</a:t>
            </a:r>
            <a:r>
              <a:rPr lang="ar-EG" sz="3600" b="1" dirty="0" smtClean="0">
                <a:cs typeface="+mj-cs"/>
              </a:rPr>
              <a:t>س</a:t>
            </a:r>
            <a:r>
              <a:rPr lang="ar-SA" sz="3600" b="1" dirty="0" smtClean="0">
                <a:cs typeface="+mj-cs"/>
              </a:rPr>
              <a:t>َ</a:t>
            </a:r>
            <a:r>
              <a:rPr lang="ar-EG" sz="3600" b="1" dirty="0" smtClean="0">
                <a:cs typeface="+mj-cs"/>
              </a:rPr>
              <a:t>ما الكعك</a:t>
            </a:r>
            <a:r>
              <a:rPr lang="ar-SA" sz="3600" b="1" dirty="0" err="1" smtClean="0">
                <a:cs typeface="+mj-cs"/>
              </a:rPr>
              <a:t>ةَ</a:t>
            </a:r>
            <a:r>
              <a:rPr lang="ar-EG" sz="3600" b="1" dirty="0" smtClean="0">
                <a:cs typeface="+mj-cs"/>
              </a:rPr>
              <a:t> </a:t>
            </a:r>
            <a:r>
              <a:rPr lang="ar-SA" sz="3600" b="1" dirty="0" err="1" smtClean="0">
                <a:cs typeface="+mj-cs"/>
              </a:rPr>
              <a:t>بِا</a:t>
            </a:r>
            <a:r>
              <a:rPr lang="ar-EG" sz="3600" b="1" dirty="0" smtClean="0">
                <a:cs typeface="+mj-cs"/>
              </a:rPr>
              <a:t>لت</a:t>
            </a:r>
            <a:r>
              <a:rPr lang="ar-SA" sz="3600" b="1" dirty="0" smtClean="0">
                <a:cs typeface="+mj-cs"/>
              </a:rPr>
              <a:t>ّ</a:t>
            </a:r>
            <a:r>
              <a:rPr lang="ar-EG" sz="3600" b="1" dirty="0" err="1" smtClean="0">
                <a:cs typeface="+mj-cs"/>
              </a:rPr>
              <a:t>ساوي,</a:t>
            </a:r>
            <a:r>
              <a:rPr lang="ar-EG" sz="3600" b="1" dirty="0" smtClean="0">
                <a:cs typeface="+mj-cs"/>
              </a:rPr>
              <a:t> </a:t>
            </a:r>
            <a:r>
              <a:rPr lang="ar-SA" sz="3600" b="1" dirty="0" smtClean="0">
                <a:cs typeface="+mj-cs"/>
              </a:rPr>
              <a:t>علامَ </a:t>
            </a:r>
            <a:r>
              <a:rPr lang="ar-SA" sz="3600" b="1" dirty="0" err="1" smtClean="0">
                <a:cs typeface="+mj-cs"/>
              </a:rPr>
              <a:t>سَ</a:t>
            </a:r>
            <a:r>
              <a:rPr lang="ar-EG" sz="3600" b="1" dirty="0" smtClean="0">
                <a:cs typeface="+mj-cs"/>
              </a:rPr>
              <a:t>يحصل</a:t>
            </a:r>
            <a:r>
              <a:rPr lang="ar-SA" sz="3600" b="1" dirty="0" smtClean="0">
                <a:cs typeface="+mj-cs"/>
              </a:rPr>
              <a:t>ُ</a:t>
            </a:r>
            <a:r>
              <a:rPr lang="ar-EG" sz="3600" b="1" dirty="0" smtClean="0">
                <a:cs typeface="+mj-cs"/>
              </a:rPr>
              <a:t> كل</a:t>
            </a:r>
            <a:r>
              <a:rPr lang="ar-SA" sz="3600" b="1" dirty="0" smtClean="0">
                <a:cs typeface="+mj-cs"/>
              </a:rPr>
              <a:t>ٍّ</a:t>
            </a:r>
            <a:r>
              <a:rPr lang="ar-EG" sz="3600" b="1" dirty="0" smtClean="0">
                <a:cs typeface="+mj-cs"/>
              </a:rPr>
              <a:t> من</a:t>
            </a:r>
            <a:r>
              <a:rPr lang="ar-SA" sz="3600" b="1" dirty="0" smtClean="0">
                <a:cs typeface="+mj-cs"/>
              </a:rPr>
              <a:t>ْهُما منَ الكَعكةِ</a:t>
            </a:r>
            <a:r>
              <a:rPr lang="ar-EG" sz="3600" b="1" dirty="0" err="1" smtClean="0">
                <a:cs typeface="+mj-cs"/>
              </a:rPr>
              <a:t>؟؟؟</a:t>
            </a:r>
            <a:endParaRPr lang="he-IL" sz="3600" b="1" dirty="0" smtClean="0">
              <a:cs typeface="+mj-cs"/>
            </a:endParaRPr>
          </a:p>
        </p:txBody>
      </p:sp>
      <p:pic>
        <p:nvPicPr>
          <p:cNvPr id="7171" name="Picture 4" descr="http://media.onsugar.com/files/2011/01/01/3/1263/12639800/06/Birthday_cake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169" y="2895601"/>
            <a:ext cx="4146431" cy="386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Kitchen Knife Clip Ar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935970">
            <a:off x="180037" y="2122814"/>
            <a:ext cx="28575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8" descr="http://www.saulunderfivesplaygroup.co.uk/Kids_Animation.gif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09800"/>
            <a:ext cx="2786063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988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08 0.07725 L -0.01754 0.08835 " pathEditMode="relative" rAng="0" ptsTypes="AA">
                                      <p:cBhvr>
                                        <p:cTn id="24" dur="8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417" y="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8" descr="http://www.saulunderfivesplaygroup.co.uk/Kids_Animation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636838"/>
            <a:ext cx="4278313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הסבר ענן 5"/>
          <p:cNvSpPr/>
          <p:nvPr/>
        </p:nvSpPr>
        <p:spPr>
          <a:xfrm>
            <a:off x="5435600" y="271463"/>
            <a:ext cx="3708400" cy="2376487"/>
          </a:xfrm>
          <a:prstGeom prst="cloudCallout">
            <a:avLst>
              <a:gd name="adj1" fmla="val -28270"/>
              <a:gd name="adj2" fmla="val 698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2400" b="1" dirty="0" smtClean="0"/>
              <a:t>قالَتْ </a:t>
            </a:r>
            <a:r>
              <a:rPr lang="ar-SA" sz="2400" b="1" dirty="0" err="1" smtClean="0"/>
              <a:t>سعادُ:</a:t>
            </a:r>
            <a:r>
              <a:rPr lang="ar-SA" sz="2400" b="1" dirty="0" smtClean="0"/>
              <a:t> </a:t>
            </a:r>
            <a:r>
              <a:rPr lang="ar-JO" sz="2400" b="1" dirty="0" smtClean="0"/>
              <a:t>أنا أحصل</a:t>
            </a:r>
            <a:r>
              <a:rPr lang="ar-SA" sz="2400" b="1" dirty="0" smtClean="0"/>
              <a:t>ُ</a:t>
            </a:r>
            <a:r>
              <a:rPr lang="ar-JO" sz="2400" b="1" dirty="0" smtClean="0"/>
              <a:t> </a:t>
            </a:r>
            <a:r>
              <a:rPr lang="ar-JO" sz="2400" b="1" dirty="0"/>
              <a:t>على </a:t>
            </a:r>
            <a:r>
              <a:rPr lang="ar-JO" sz="2400" b="1" dirty="0" smtClean="0"/>
              <a:t>نصف</a:t>
            </a:r>
            <a:r>
              <a:rPr lang="ar-SA" sz="2400" b="1" dirty="0" smtClean="0"/>
              <a:t>َ</a:t>
            </a:r>
            <a:r>
              <a:rPr lang="ar-JO" sz="2400" b="1" dirty="0" smtClean="0"/>
              <a:t> </a:t>
            </a:r>
            <a:r>
              <a:rPr lang="ar-SA" sz="2400" b="1" dirty="0" smtClean="0"/>
              <a:t>ال</a:t>
            </a:r>
            <a:r>
              <a:rPr lang="ar-JO" sz="2400" b="1" dirty="0" smtClean="0"/>
              <a:t>كعكة</a:t>
            </a:r>
            <a:r>
              <a:rPr lang="ar-SA" sz="2400" b="1" dirty="0" smtClean="0"/>
              <a:t>ِ.</a:t>
            </a:r>
            <a:endParaRPr lang="he-IL" sz="2400" b="1" dirty="0"/>
          </a:p>
        </p:txBody>
      </p:sp>
      <p:sp>
        <p:nvSpPr>
          <p:cNvPr id="7" name="הסבר ענן 6"/>
          <p:cNvSpPr/>
          <p:nvPr/>
        </p:nvSpPr>
        <p:spPr>
          <a:xfrm>
            <a:off x="1588" y="115888"/>
            <a:ext cx="3708400" cy="2555875"/>
          </a:xfrm>
          <a:prstGeom prst="cloudCallout">
            <a:avLst>
              <a:gd name="adj1" fmla="val 39441"/>
              <a:gd name="adj2" fmla="val 606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ar-SA" sz="2800" b="1" dirty="0" smtClean="0"/>
              <a:t>قالَ </a:t>
            </a:r>
            <a:r>
              <a:rPr lang="ar-SA" sz="2800" b="1" dirty="0" err="1" smtClean="0"/>
              <a:t>مرادٌ:</a:t>
            </a:r>
            <a:r>
              <a:rPr lang="ar-SA" sz="2800" b="1" dirty="0" smtClean="0"/>
              <a:t> </a:t>
            </a:r>
            <a:r>
              <a:rPr lang="ar-JO" sz="2800" b="1" dirty="0" smtClean="0"/>
              <a:t>أنا أحصل</a:t>
            </a:r>
            <a:r>
              <a:rPr lang="ar-SA" sz="2800" b="1" dirty="0" smtClean="0"/>
              <a:t>ُ</a:t>
            </a:r>
            <a:r>
              <a:rPr lang="ar-JO" sz="2800" b="1" dirty="0" smtClean="0"/>
              <a:t> </a:t>
            </a:r>
            <a:r>
              <a:rPr lang="ar-JO" sz="2800" b="1" dirty="0"/>
              <a:t>على </a:t>
            </a:r>
            <a:r>
              <a:rPr lang="ar-SA" sz="2800" b="1" dirty="0" smtClean="0"/>
              <a:t>ال</a:t>
            </a:r>
            <a:r>
              <a:rPr lang="ar-JO" sz="2800" b="1" dirty="0" smtClean="0"/>
              <a:t>ن</a:t>
            </a:r>
            <a:r>
              <a:rPr lang="ar-SA" sz="2800" b="1" dirty="0" smtClean="0"/>
              <a:t>ِّ</a:t>
            </a:r>
            <a:r>
              <a:rPr lang="ar-JO" sz="2800" b="1" dirty="0" smtClean="0"/>
              <a:t>ص</a:t>
            </a:r>
            <a:r>
              <a:rPr lang="ar-SA" sz="2800" b="1" dirty="0" smtClean="0"/>
              <a:t>ْ</a:t>
            </a:r>
            <a:r>
              <a:rPr lang="ar-JO" sz="2800" b="1" dirty="0" smtClean="0"/>
              <a:t>ف</a:t>
            </a:r>
            <a:r>
              <a:rPr lang="ar-SA" sz="2800" b="1" dirty="0" smtClean="0"/>
              <a:t>َ</a:t>
            </a:r>
            <a:r>
              <a:rPr lang="ar-JO" sz="2800" b="1" dirty="0" smtClean="0"/>
              <a:t> </a:t>
            </a:r>
            <a:r>
              <a:rPr lang="ar-SA" sz="2800" b="1" dirty="0" smtClean="0"/>
              <a:t>الثّاني</a:t>
            </a:r>
            <a:endParaRPr lang="he-IL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590060" y="2674391"/>
                <a:ext cx="763591" cy="112947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3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3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he-IL" sz="3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he-IL" sz="36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0060" y="2674391"/>
                <a:ext cx="763591" cy="1129476"/>
              </a:xfrm>
              <a:prstGeom prst="rect">
                <a:avLst/>
              </a:prstGeom>
              <a:blipFill rotWithShape="1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192961" y="3958031"/>
            <a:ext cx="132397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200" dirty="0" smtClean="0"/>
              <a:t>نصفٌ</a:t>
            </a:r>
            <a:endParaRPr lang="he-IL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54022" y="2671763"/>
                <a:ext cx="588623" cy="112947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3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3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he-IL" sz="3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he-IL" sz="3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022" y="2671763"/>
                <a:ext cx="588623" cy="1129476"/>
              </a:xfrm>
              <a:prstGeom prst="rect">
                <a:avLst/>
              </a:prstGeom>
              <a:blipFill rotWithShape="1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716763" y="3881087"/>
            <a:ext cx="18517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نصفٌ</a:t>
            </a:r>
            <a:endParaRPr lang="he-IL" sz="3200" dirty="0"/>
          </a:p>
        </p:txBody>
      </p:sp>
      <p:pic>
        <p:nvPicPr>
          <p:cNvPr id="12" name="Picture 4" descr="http://media.onsugar.com/files/2011/01/01/3/1263/12639800/06/Birthday_cake2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287353" y="5580940"/>
            <a:ext cx="2463459" cy="114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http://media.onsugar.com/files/2011/01/01/3/1263/12639800/06/Birthday_cake2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6644540" y="4646613"/>
            <a:ext cx="2420819" cy="1129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514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" grpId="0" animBg="1"/>
      <p:bldP spid="3" grpId="0"/>
      <p:bldP spid="4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קבוצה 8"/>
          <p:cNvGrpSpPr/>
          <p:nvPr/>
        </p:nvGrpSpPr>
        <p:grpSpPr>
          <a:xfrm>
            <a:off x="6096000" y="3764340"/>
            <a:ext cx="2557460" cy="2669798"/>
            <a:chOff x="6019800" y="3764340"/>
            <a:chExt cx="2557460" cy="2669798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8939" y="5486400"/>
              <a:ext cx="1795462" cy="9477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מחבר חץ ישר 6"/>
            <p:cNvCxnSpPr/>
            <p:nvPr/>
          </p:nvCxnSpPr>
          <p:spPr>
            <a:xfrm>
              <a:off x="6019800" y="4572000"/>
              <a:ext cx="914400" cy="533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934200" y="3764340"/>
              <a:ext cx="1643060" cy="156966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نصفُ الكعكةِ </a:t>
              </a:r>
              <a:r>
                <a:rPr lang="ar-SA" sz="2400" b="1" dirty="0" err="1" smtClean="0"/>
                <a:t>لِسُعادَ </a:t>
              </a:r>
              <a:r>
                <a:rPr lang="ar-SA" sz="2400" b="1" dirty="0" smtClean="0"/>
                <a:t>– جزءٌ منَ الواحدِ الصّحيحَ</a:t>
              </a:r>
              <a:endParaRPr lang="he-IL" sz="2400" b="1" dirty="0"/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330388" y="4329288"/>
            <a:ext cx="2518012" cy="2009423"/>
            <a:chOff x="453788" y="4162777"/>
            <a:chExt cx="2518012" cy="2009423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800" y="5334000"/>
              <a:ext cx="2286000" cy="838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0" name="מחבר חץ ישר 9"/>
            <p:cNvCxnSpPr/>
            <p:nvPr/>
          </p:nvCxnSpPr>
          <p:spPr>
            <a:xfrm flipH="1">
              <a:off x="2286000" y="4572000"/>
              <a:ext cx="6858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53788" y="4162777"/>
              <a:ext cx="1828800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/>
                <a:t>نصفُ الكعكةِ </a:t>
              </a:r>
              <a:r>
                <a:rPr lang="ar-SA" sz="2400" b="1" dirty="0" err="1" smtClean="0"/>
                <a:t>لِمُرادٍ </a:t>
              </a:r>
              <a:r>
                <a:rPr lang="ar-SA" sz="2400" b="1" dirty="0" smtClean="0"/>
                <a:t>– جزءٌ منَ الواحدِ الصّحيحَ</a:t>
              </a:r>
              <a:endParaRPr lang="he-IL" sz="2400" b="1" dirty="0"/>
            </a:p>
          </p:txBody>
        </p:sp>
      </p:grpSp>
      <p:grpSp>
        <p:nvGrpSpPr>
          <p:cNvPr id="8" name="קבוצה 7"/>
          <p:cNvGrpSpPr/>
          <p:nvPr/>
        </p:nvGrpSpPr>
        <p:grpSpPr>
          <a:xfrm>
            <a:off x="2895600" y="3048000"/>
            <a:ext cx="3071884" cy="1886084"/>
            <a:chOff x="2895600" y="3048000"/>
            <a:chExt cx="3071884" cy="1886084"/>
          </a:xfrm>
        </p:grpSpPr>
        <p:pic>
          <p:nvPicPr>
            <p:cNvPr id="5" name="Picture 4" descr="http://media.onsugar.com/files/2011/01/01/3/1263/12639800/06/Birthday_cake2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5600" y="3048000"/>
              <a:ext cx="2920593" cy="182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2919484" y="4103087"/>
              <a:ext cx="3048000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SA" sz="2400" b="1" dirty="0" smtClean="0">
                  <a:ln w="18000">
                    <a:solidFill>
                      <a:schemeClr val="tx1"/>
                    </a:solidFill>
                    <a:prstDash val="solid"/>
                    <a:miter lim="800000"/>
                  </a:ln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كعكةٌ </a:t>
              </a:r>
              <a:r>
                <a:rPr lang="ar-SA" sz="2400" b="1" dirty="0" err="1" smtClean="0">
                  <a:ln w="18000">
                    <a:solidFill>
                      <a:schemeClr val="tx1"/>
                    </a:solidFill>
                    <a:prstDash val="solid"/>
                    <a:miter lim="800000"/>
                  </a:ln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كاملةٌ </a:t>
              </a:r>
              <a:r>
                <a:rPr lang="ar-SA" sz="2400" b="1" dirty="0" smtClean="0">
                  <a:ln w="18000">
                    <a:solidFill>
                      <a:schemeClr val="tx1"/>
                    </a:solidFill>
                    <a:prstDash val="solid"/>
                    <a:miter lim="800000"/>
                  </a:ln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- أيْ واحدً صحيحً</a:t>
              </a:r>
              <a:endParaRPr lang="he-IL" sz="24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</p:grpSp>
      <p:sp>
        <p:nvSpPr>
          <p:cNvPr id="6" name="מלבן 5"/>
          <p:cNvSpPr/>
          <p:nvPr/>
        </p:nvSpPr>
        <p:spPr>
          <a:xfrm>
            <a:off x="-27536" y="304800"/>
            <a:ext cx="9249648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يمكن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ُ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القول</a:t>
            </a:r>
            <a:r>
              <a:rPr lang="ar-SA" sz="4000" b="1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ُ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أن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َّ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كل</a:t>
            </a:r>
            <a:r>
              <a:rPr lang="ar-SA" sz="4000" b="1" cap="none" spc="0" dirty="0" err="1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ًّا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منْهُما قدْ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JO" sz="4000" b="1" cap="none" spc="0" dirty="0" err="1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حص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على</a:t>
            </a:r>
            <a:endParaRPr lang="en-US" sz="4000" b="1" cap="none" spc="0" dirty="0" smtClean="0">
              <a:ln w="11430"/>
              <a:solidFill>
                <a:srgbClr val="8366A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واحدًا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من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ْ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نصف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ْ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متساو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ْ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ِ.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ar-SA" sz="4000" b="1" cap="none" spc="0" dirty="0" smtClean="0">
              <a:ln w="11430"/>
              <a:solidFill>
                <a:srgbClr val="8366A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أو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ْ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ب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ِكَلِماتٍ 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ُ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خرى</a:t>
            </a:r>
            <a:r>
              <a:rPr lang="ar-SA" sz="4000" b="1" dirty="0" err="1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،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يمكن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ُ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القول</a:t>
            </a:r>
            <a:r>
              <a:rPr lang="ar-SA" sz="4000" b="1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ُ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ar-SA" sz="4000" b="1" cap="none" spc="0" dirty="0" smtClean="0">
              <a:ln w="11430"/>
              <a:solidFill>
                <a:srgbClr val="8366A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أن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َّ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كل</a:t>
            </a:r>
            <a:r>
              <a:rPr lang="ar-SA" sz="4000" b="1" cap="none" spc="0" dirty="0" err="1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ًّا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مِنْهُما قَدْ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ح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ص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ل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JO" sz="4000" b="1" cap="none" spc="0" dirty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على 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جزء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ٍ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من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ْ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ج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ُ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ز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ْأَ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ْ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م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ُ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تساو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ي</a:t>
            </a:r>
            <a:r>
              <a:rPr lang="ar-SA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َ</a:t>
            </a:r>
            <a:r>
              <a:rPr lang="ar-JO" sz="4000" b="1" cap="none" spc="0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</a:t>
            </a:r>
            <a:r>
              <a:rPr lang="ar-SA" sz="4000" b="1" dirty="0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ِ</a:t>
            </a:r>
            <a:r>
              <a:rPr lang="ar-JO" sz="4000" b="1" cap="none" spc="0" dirty="0" err="1" smtClean="0">
                <a:ln w="11430"/>
                <a:solidFill>
                  <a:srgbClr val="8366A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he-IL" sz="4000" b="1" cap="none" spc="0" dirty="0">
              <a:ln w="11430"/>
              <a:solidFill>
                <a:srgbClr val="8366A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92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ircle showing one ha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916113"/>
            <a:ext cx="2952750" cy="201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1"/>
          <p:cNvSpPr txBox="1">
            <a:spLocks noChangeArrowheads="1"/>
          </p:cNvSpPr>
          <p:nvPr/>
        </p:nvSpPr>
        <p:spPr bwMode="auto">
          <a:xfrm>
            <a:off x="1887293" y="533400"/>
            <a:ext cx="68405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ar-SA" sz="3600" b="1" dirty="0" smtClean="0">
                <a:solidFill>
                  <a:srgbClr val="92D050"/>
                </a:solidFill>
                <a:cs typeface="+mj-cs"/>
              </a:rPr>
              <a:t>رسَمَتْ مرامُ دائرةً، وأرادَتْ أنْ تلوِّنَ </a:t>
            </a:r>
            <a:r>
              <a:rPr lang="ar-SA" sz="3600" b="1" dirty="0" err="1" smtClean="0">
                <a:solidFill>
                  <a:srgbClr val="92D050"/>
                </a:solidFill>
                <a:cs typeface="+mj-cs"/>
              </a:rPr>
              <a:t>نِصْفَها </a:t>
            </a:r>
            <a:r>
              <a:rPr lang="ar-SA" sz="3600" b="1" dirty="0" smtClean="0">
                <a:solidFill>
                  <a:srgbClr val="92D050"/>
                </a:solidFill>
                <a:cs typeface="+mj-cs"/>
              </a:rPr>
              <a:t>:</a:t>
            </a:r>
            <a:r>
              <a:rPr lang="he-IL" sz="3600" b="1" dirty="0" smtClean="0">
                <a:solidFill>
                  <a:srgbClr val="92D050"/>
                </a:solidFill>
                <a:cs typeface="+mj-cs"/>
              </a:rPr>
              <a:t>                           </a:t>
            </a:r>
          </a:p>
        </p:txBody>
      </p:sp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67744" y="4293096"/>
            <a:ext cx="5976664" cy="889924"/>
          </a:xfrm>
          <a:prstGeom prst="rect">
            <a:avLst/>
          </a:prstGeom>
          <a:blipFill rotWithShape="1">
            <a:blip r:embed="rId4" cstate="print"/>
            <a:stretch>
              <a:fillRect r="-3163" b="-19863"/>
            </a:stretch>
          </a:blipFill>
        </p:spPr>
        <p:txBody>
          <a:bodyPr/>
          <a:lstStyle/>
          <a:p>
            <a:r>
              <a:rPr lang="he-IL" dirty="0">
                <a:noFill/>
              </a:rPr>
              <a:t> </a:t>
            </a:r>
          </a:p>
        </p:txBody>
      </p:sp>
      <p:cxnSp>
        <p:nvCxnSpPr>
          <p:cNvPr id="6" name="מחבר חץ ישר 5"/>
          <p:cNvCxnSpPr/>
          <p:nvPr/>
        </p:nvCxnSpPr>
        <p:spPr>
          <a:xfrm>
            <a:off x="1752600" y="4114800"/>
            <a:ext cx="762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4349" y="3754799"/>
            <a:ext cx="165301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/>
              <a:t>عددُ الأجزاءِ الملوّنةِ</a:t>
            </a:r>
            <a:endParaRPr lang="he-IL" b="1" dirty="0"/>
          </a:p>
        </p:txBody>
      </p:sp>
      <p:cxnSp>
        <p:nvCxnSpPr>
          <p:cNvPr id="10" name="מחבר חץ ישר 9"/>
          <p:cNvCxnSpPr/>
          <p:nvPr/>
        </p:nvCxnSpPr>
        <p:spPr>
          <a:xfrm flipV="1">
            <a:off x="1817366" y="5029200"/>
            <a:ext cx="697234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17861" y="5213277"/>
            <a:ext cx="1816523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b="1" dirty="0" smtClean="0"/>
              <a:t>عدَدُ الأجزاءِ الصّحيحةِ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410100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2" grpId="0" animBg="1"/>
      <p:bldP spid="8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412" y="1535113"/>
            <a:ext cx="3455988" cy="283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47664" y="4797152"/>
            <a:ext cx="6480720" cy="892552"/>
          </a:xfrm>
          <a:prstGeom prst="rect">
            <a:avLst/>
          </a:prstGeom>
          <a:blipFill rotWithShape="1">
            <a:blip r:embed="rId4" cstate="print"/>
            <a:stretch>
              <a:fillRect r="-2822" b="-19863"/>
            </a:stretch>
          </a:blipFill>
        </p:spPr>
        <p:txBody>
          <a:bodyPr/>
          <a:lstStyle/>
          <a:p>
            <a:r>
              <a:rPr lang="he-IL">
                <a:noFill/>
              </a:rPr>
              <a:t>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572000"/>
            <a:ext cx="96361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191000"/>
            <a:ext cx="17430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5433322"/>
            <a:ext cx="90170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302" y="5791200"/>
            <a:ext cx="19081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47664" y="600298"/>
            <a:ext cx="6490115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solidFill>
                  <a:srgbClr val="00B0F0"/>
                </a:solidFill>
              </a:rPr>
              <a:t> </a:t>
            </a:r>
            <a:r>
              <a:rPr lang="ar-SA" sz="3200" b="1" dirty="0" smtClean="0">
                <a:solidFill>
                  <a:srgbClr val="00B0F0"/>
                </a:solidFill>
              </a:rPr>
              <a:t>رسَمَتْ مرامُ دائرةً، وأرادَتْ أنْ تُلَوِّنَ </a:t>
            </a:r>
            <a:r>
              <a:rPr lang="ar-SA" sz="3200" b="1" dirty="0" err="1" smtClean="0">
                <a:solidFill>
                  <a:srgbClr val="00B0F0"/>
                </a:solidFill>
              </a:rPr>
              <a:t>ثُلُثَها </a:t>
            </a:r>
            <a:r>
              <a:rPr lang="ar-SA" sz="3200" b="1" dirty="0">
                <a:solidFill>
                  <a:srgbClr val="00B0F0"/>
                </a:solidFill>
              </a:rPr>
              <a:t>:</a:t>
            </a:r>
            <a:r>
              <a:rPr lang="he-IL" sz="3200" b="1" dirty="0">
                <a:solidFill>
                  <a:srgbClr val="00B0F0"/>
                </a:solidFill>
              </a:rPr>
              <a:t>                           </a:t>
            </a:r>
            <a:endParaRPr lang="he-IL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83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http://www.swiss-algebra-help.com/image-files/proportions-largercircle-quarter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412875"/>
            <a:ext cx="3240088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47664" y="4797152"/>
            <a:ext cx="6480720" cy="892552"/>
          </a:xfrm>
          <a:prstGeom prst="rect">
            <a:avLst/>
          </a:prstGeom>
          <a:blipFill rotWithShape="1">
            <a:blip r:embed="rId4" cstate="print"/>
            <a:stretch>
              <a:fillRect r="-2822" b="-19863"/>
            </a:stretch>
          </a:blipFill>
        </p:spPr>
        <p:txBody>
          <a:bodyPr/>
          <a:lstStyle/>
          <a:p>
            <a:r>
              <a:rPr lang="he-IL">
                <a:noFill/>
              </a:rPr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629682"/>
            <a:ext cx="963613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4583"/>
            <a:ext cx="17430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713" y="5433322"/>
            <a:ext cx="90170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51" y="5791200"/>
            <a:ext cx="19081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מלבן 1"/>
          <p:cNvSpPr/>
          <p:nvPr/>
        </p:nvSpPr>
        <p:spPr>
          <a:xfrm>
            <a:off x="873812" y="516130"/>
            <a:ext cx="7358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SA" sz="2800" b="1" dirty="0" smtClean="0">
                <a:solidFill>
                  <a:srgbClr val="FF0000"/>
                </a:solidFill>
              </a:rPr>
              <a:t>اِسْتَمَرَّتْ مرامُ في تلوينِ أجزاءً منَ الدّائرةِ الكاملَةِ على النَّحوِ التّالي:</a:t>
            </a:r>
            <a:endParaRPr lang="he-IL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00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6" descr="http://t0.gstatic.com/images?q=tbn:ANd9GcQJJ6UhzQ1GLqjPkYvbaWgaR2f4UfOFdrHBsBCtRISO-5C8hMx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268413"/>
            <a:ext cx="2881313" cy="288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47664" y="4797152"/>
            <a:ext cx="6480720" cy="892552"/>
          </a:xfrm>
          <a:prstGeom prst="rect">
            <a:avLst/>
          </a:prstGeom>
          <a:blipFill rotWithShape="1">
            <a:blip r:embed="rId4" cstate="print"/>
            <a:stretch>
              <a:fillRect r="-2822" b="-19863"/>
            </a:stretch>
          </a:blipFill>
        </p:spPr>
        <p:txBody>
          <a:bodyPr/>
          <a:lstStyle/>
          <a:p>
            <a:r>
              <a:rPr lang="he-IL">
                <a:noFill/>
              </a:rPr>
              <a:t> 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72000"/>
            <a:ext cx="963613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398" y="4267200"/>
            <a:ext cx="17430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013" y="5433321"/>
            <a:ext cx="901700" cy="51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398" y="5791200"/>
            <a:ext cx="19081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93897" y="337880"/>
            <a:ext cx="573448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3200" b="1" dirty="0" smtClean="0">
                <a:solidFill>
                  <a:srgbClr val="00B050"/>
                </a:solidFill>
              </a:rPr>
              <a:t>الآنَ مرامُ لوَّنَتْ خُمُسَ الدّائرَةِ</a:t>
            </a:r>
            <a:endParaRPr lang="he-IL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57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3124200" y="4735674"/>
            <a:ext cx="5943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/>
              <a:t>الجزءُ الملوّنُ منْ ستّةِ أجزاءٍ </a:t>
            </a:r>
            <a:r>
              <a:rPr lang="ar-SA" sz="2800" b="1" dirty="0" err="1" smtClean="0"/>
              <a:t>متساويةٍ </a:t>
            </a:r>
            <a:r>
              <a:rPr lang="ar-SA" sz="2800" b="1" dirty="0" smtClean="0"/>
              <a:t>= </a:t>
            </a:r>
            <a:r>
              <a:rPr lang="ar-SA" sz="2800" b="1" dirty="0" err="1" smtClean="0"/>
              <a:t>سُدُسٌ </a:t>
            </a:r>
            <a:r>
              <a:rPr lang="ar-SA" sz="2800" b="1" dirty="0" smtClean="0"/>
              <a:t>=</a:t>
            </a:r>
            <a:endParaRPr lang="he-IL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581862" y="4681271"/>
                <a:ext cx="542338" cy="670568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e-IL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e-IL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he-IL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he-IL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1862" y="4681271"/>
                <a:ext cx="542338" cy="67056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4" name="תרשים 33"/>
          <p:cNvGraphicFramePr/>
          <p:nvPr>
            <p:extLst>
              <p:ext uri="{D42A27DB-BD31-4B8C-83A1-F6EECF244321}">
                <p14:modId xmlns:p14="http://schemas.microsoft.com/office/powerpoint/2010/main" val="3473343123"/>
              </p:ext>
            </p:extLst>
          </p:nvPr>
        </p:nvGraphicFramePr>
        <p:xfrm>
          <a:off x="2507896" y="1371600"/>
          <a:ext cx="3657600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6" name="מחבר חץ ישר 35"/>
          <p:cNvCxnSpPr/>
          <p:nvPr/>
        </p:nvCxnSpPr>
        <p:spPr>
          <a:xfrm>
            <a:off x="1902765" y="4735674"/>
            <a:ext cx="605131" cy="1167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חץ ישר 37"/>
          <p:cNvCxnSpPr/>
          <p:nvPr/>
        </p:nvCxnSpPr>
        <p:spPr>
          <a:xfrm flipV="1">
            <a:off x="2129131" y="5410200"/>
            <a:ext cx="452731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3400" y="4274403"/>
            <a:ext cx="1447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/>
              <a:t>عددُ الأجزاءِ الملوّنَةِ</a:t>
            </a:r>
            <a:endParaRPr lang="he-IL" sz="2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07367" y="5715000"/>
            <a:ext cx="152176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/>
              <a:t>عددُ الأجزاءَ الصّحيحةِ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204333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 animBg="1"/>
      <p:bldGraphic spid="34" grpId="0">
        <p:bldAsOne/>
      </p:bldGraphic>
      <p:bldP spid="41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568</Words>
  <Application>Microsoft Office PowerPoint</Application>
  <PresentationFormat>‫הצגה על המסך (4:3)</PresentationFormat>
  <Paragraphs>87</Paragraphs>
  <Slides>18</Slides>
  <Notes>18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18</vt:i4>
      </vt:variant>
    </vt:vector>
  </HeadingPairs>
  <TitlesOfParts>
    <vt:vector size="19" baseType="lpstr">
      <vt:lpstr>Office Theme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</dc:creator>
  <cp:lastModifiedBy>SHADA</cp:lastModifiedBy>
  <cp:revision>32</cp:revision>
  <dcterms:created xsi:type="dcterms:W3CDTF">2013-03-12T10:31:17Z</dcterms:created>
  <dcterms:modified xsi:type="dcterms:W3CDTF">2013-08-27T23:25:52Z</dcterms:modified>
</cp:coreProperties>
</file>