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077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8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618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0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890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642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992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303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290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797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807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1645-A6F7-4357-A5CA-A0094C2609B1}" type="datetimeFigureOut">
              <a:rPr lang="he-IL" smtClean="0"/>
              <a:t>כ'/אדר/תש"פ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812E1-B3EB-465D-8B37-BA0452BB3D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88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895600" y="381000"/>
            <a:ext cx="41148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1"/>
            <a:r>
              <a:rPr lang="ar-S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المخروط</a:t>
            </a:r>
            <a:endParaRPr lang="he-IL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2362200"/>
            <a:ext cx="77724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he-IL" u="sng">
                <a:latin typeface="Times New Roman" pitchFamily="18" charset="0"/>
                <a:cs typeface="Times New Roman" pitchFamily="18" charset="0"/>
              </a:rPr>
              <a:t>وصف المخروط:</a:t>
            </a:r>
          </a:p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he-IL">
                <a:latin typeface="Times New Roman" pitchFamily="18" charset="0"/>
                <a:cs typeface="Times New Roman" pitchFamily="18" charset="0"/>
              </a:rPr>
              <a:t>للمخروط توجد قاعدة وهي دائره ،ورأس يقع خارج الدائره ،وغلاف جانبي ”مشدود ”يحوط الرأس والقاعده.</a:t>
            </a:r>
            <a:endParaRPr lang="en-US" altLang="he-IL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0" y="4572000"/>
            <a:ext cx="1600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endParaRPr lang="he-IL" altLang="he-IL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09800" y="4724400"/>
            <a:ext cx="2057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endParaRPr lang="he-IL" altLang="he-IL" sz="2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abaj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52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4724400" y="5257800"/>
            <a:ext cx="1219200" cy="1219200"/>
          </a:xfrm>
          <a:prstGeom prst="ellipse">
            <a:avLst/>
          </a:prstGeom>
          <a:gradFill rotWithShape="0">
            <a:gsLst>
              <a:gs pos="0">
                <a:srgbClr val="FF9966"/>
              </a:gs>
              <a:gs pos="100000">
                <a:srgbClr val="996633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996633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kumimoji="1" lang="he-IL" altLang="he-IL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"/>
          <a:stretch>
            <a:fillRect/>
          </a:stretch>
        </p:blipFill>
        <p:spPr bwMode="auto">
          <a:xfrm>
            <a:off x="1828800" y="4419600"/>
            <a:ext cx="15240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495894"/>
      </p:ext>
    </p:extLst>
  </p:cSld>
  <p:clrMapOvr>
    <a:masterClrMapping/>
  </p:clrMapOvr>
  <p:transition advClick="0" advTm="1489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352800" y="381000"/>
            <a:ext cx="5257800" cy="8382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SA" altLang="he-IL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فرش المخروط</a:t>
            </a:r>
            <a:endParaRPr lang="en-US" altLang="he-IL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00313" y="1928813"/>
            <a:ext cx="6248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ar-SA" altLang="he-IL" sz="2800" b="1">
                <a:latin typeface="Times New Roman" pitchFamily="18" charset="0"/>
                <a:cs typeface="Times New Roman" pitchFamily="18" charset="0"/>
              </a:rPr>
              <a:t>عند فرش المخروط نرى ان الغلاف الجانبي            للمخروط هو قطاع ( قطعه من الدائره ).</a:t>
            </a:r>
            <a:endParaRPr lang="en-US" altLang="he-IL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0" y="3505200"/>
            <a:ext cx="60960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ar-SA" altLang="he-IL" sz="2800" b="1">
                <a:latin typeface="Times New Roman" pitchFamily="18" charset="0"/>
                <a:cs typeface="Times New Roman" pitchFamily="18" charset="0"/>
              </a:rPr>
              <a:t>العلاقه بين زاوية القطاع الذي تكون منه    المخروط وارتفاع المخروط وكبر قاعدته هي:-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ar-SA" altLang="he-IL" sz="2800" b="1">
                <a:latin typeface="Times New Roman" pitchFamily="18" charset="0"/>
                <a:cs typeface="Times New Roman" pitchFamily="18" charset="0"/>
              </a:rPr>
              <a:t> كلما كبرت زاوية القطاع الذي يتكون منها المخروط كلما </a:t>
            </a:r>
            <a:r>
              <a:rPr lang="ar-SA" altLang="he-IL" sz="2800" b="1" u="sng">
                <a:latin typeface="Times New Roman" pitchFamily="18" charset="0"/>
                <a:cs typeface="Times New Roman" pitchFamily="18" charset="0"/>
              </a:rPr>
              <a:t>قل</a:t>
            </a:r>
            <a:r>
              <a:rPr lang="ar-SA" altLang="he-IL" sz="2800" b="1">
                <a:latin typeface="Times New Roman" pitchFamily="18" charset="0"/>
                <a:cs typeface="Times New Roman" pitchFamily="18" charset="0"/>
              </a:rPr>
              <a:t> الارتفاع  والعكس صحيح.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ar-SA" altLang="he-IL" sz="2800" b="1">
                <a:latin typeface="Times New Roman" pitchFamily="18" charset="0"/>
                <a:cs typeface="Times New Roman" pitchFamily="18" charset="0"/>
              </a:rPr>
              <a:t> كلما صغرت قاعدة المخروط كلما </a:t>
            </a:r>
            <a:r>
              <a:rPr lang="ar-SA" altLang="he-IL" sz="2800" b="1" u="sng">
                <a:latin typeface="Times New Roman" pitchFamily="18" charset="0"/>
                <a:cs typeface="Times New Roman" pitchFamily="18" charset="0"/>
              </a:rPr>
              <a:t>زاد</a:t>
            </a:r>
            <a:r>
              <a:rPr lang="ar-SA" altLang="he-IL" sz="2800" b="1">
                <a:latin typeface="Times New Roman" pitchFamily="18" charset="0"/>
                <a:cs typeface="Times New Roman" pitchFamily="18" charset="0"/>
              </a:rPr>
              <a:t> الارتفاع والعكس صحيح.</a:t>
            </a:r>
            <a:endParaRPr lang="en-US" altLang="he-IL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9906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390" name="Oval 6" descr="טיפות מים"/>
          <p:cNvSpPr>
            <a:spLocks noChangeArrowheads="1"/>
          </p:cNvSpPr>
          <p:nvPr/>
        </p:nvSpPr>
        <p:spPr bwMode="auto">
          <a:xfrm>
            <a:off x="914400" y="3200400"/>
            <a:ext cx="914400" cy="838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kumimoji="1" lang="he-IL" altLang="he-IL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33400" y="4038600"/>
            <a:ext cx="1792288" cy="1476375"/>
          </a:xfrm>
          <a:prstGeom prst="ellipse">
            <a:avLst/>
          </a:prstGeom>
          <a:gradFill rotWithShape="0">
            <a:gsLst>
              <a:gs pos="0">
                <a:srgbClr val="66CCFF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kumimoji="1" lang="he-IL" altLang="he-IL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33400" y="4776788"/>
            <a:ext cx="1905000" cy="10144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endParaRPr kumimoji="1" lang="he-IL" altLang="he-IL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533400" y="4800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424996"/>
      </p:ext>
    </p:extLst>
  </p:cSld>
  <p:clrMapOvr>
    <a:masterClrMapping/>
  </p:clrMapOvr>
  <p:transition advClick="0" advTm="14896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071688" y="1000125"/>
            <a:ext cx="6477000" cy="762000"/>
          </a:xfrm>
          <a:prstGeom prst="rect">
            <a:avLst/>
          </a:prstGeom>
          <a:solidFill>
            <a:srgbClr val="FFFFCC"/>
          </a:solidFill>
          <a:ln w="57150" cmpd="thinThick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SA" altLang="he-IL" sz="2800" b="1">
                <a:latin typeface="Times New Roman" pitchFamily="18" charset="0"/>
                <a:cs typeface="Times New Roman" pitchFamily="18" charset="0"/>
              </a:rPr>
              <a:t>مخاريط صحيحة وغير صحيحة</a:t>
            </a:r>
            <a:endParaRPr lang="en-US" altLang="he-IL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743200" y="4114800"/>
            <a:ext cx="4038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endParaRPr lang="he-IL" altLang="he-IL" sz="2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858000" cy="4108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322189"/>
      </p:ext>
    </p:extLst>
  </p:cSld>
  <p:clrMapOvr>
    <a:masterClrMapping/>
  </p:clrMapOvr>
  <p:transition advClick="0" advTm="14896">
    <p:split orient="vert"/>
    <p:sndAc>
      <p:stSnd>
        <p:snd r:embed="rId2" name="yestardy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‫הצגה על המסך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4" baseType="lpstr">
      <vt:lpstr>ערכת נושא Office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Muhammed Zidane</dc:creator>
  <cp:lastModifiedBy>Muhammed Zidane</cp:lastModifiedBy>
  <cp:revision>1</cp:revision>
  <dcterms:created xsi:type="dcterms:W3CDTF">2020-03-16T00:32:39Z</dcterms:created>
  <dcterms:modified xsi:type="dcterms:W3CDTF">2020-03-16T00:33:19Z</dcterms:modified>
</cp:coreProperties>
</file>