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AADA32"/>
    <a:srgbClr val="FF9900"/>
    <a:srgbClr val="DC30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118" autoAdjust="0"/>
    <p:restoredTop sz="94660"/>
  </p:normalViewPr>
  <p:slideViewPr>
    <p:cSldViewPr>
      <p:cViewPr varScale="1">
        <p:scale>
          <a:sx n="66" d="100"/>
          <a:sy n="66" d="100"/>
        </p:scale>
        <p:origin x="-148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גיליון1!$B$1</c:f>
              <c:strCache>
                <c:ptCount val="1"/>
                <c:pt idx="0">
                  <c:v>מכירות</c:v>
                </c:pt>
              </c:strCache>
            </c:strRef>
          </c:tx>
          <c:spPr>
            <a:solidFill>
              <a:schemeClr val="bg1"/>
            </a:solidFill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>
                <a:solidFill>
                  <a:schemeClr val="tx1"/>
                </a:solidFill>
              </a:ln>
            </c:spPr>
          </c:dPt>
          <c:cat>
            <c:strRef>
              <c:f>גיליון1!$A$2:$A$9</c:f>
              <c:strCache>
                <c:ptCount val="4"/>
                <c:pt idx="0">
                  <c:v>רבעון ראשון</c:v>
                </c:pt>
                <c:pt idx="1">
                  <c:v>רבעון שני</c:v>
                </c:pt>
                <c:pt idx="2">
                  <c:v>רבעון שלישי</c:v>
                </c:pt>
                <c:pt idx="3">
                  <c:v>רבעון רביעי</c:v>
                </c:pt>
              </c:strCache>
            </c:strRef>
          </c:cat>
          <c:val>
            <c:numRef>
              <c:f>גיליון1!$B$2:$B$9</c:f>
              <c:numCache>
                <c:formatCode>General</c:formatCode>
                <c:ptCount val="8"/>
                <c:pt idx="0">
                  <c:v>25</c:v>
                </c:pt>
                <c:pt idx="1">
                  <c:v>25</c:v>
                </c:pt>
                <c:pt idx="2">
                  <c:v>25</c:v>
                </c:pt>
                <c:pt idx="3">
                  <c:v>25</c:v>
                </c:pt>
                <c:pt idx="4">
                  <c:v>25</c:v>
                </c:pt>
                <c:pt idx="5">
                  <c:v>25</c:v>
                </c:pt>
                <c:pt idx="6">
                  <c:v>25</c:v>
                </c:pt>
                <c:pt idx="7">
                  <c:v>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he-IL"/>
    </a:p>
  </c:txPr>
  <c:externalData r:id="rId1">
    <c:autoUpdate val="0"/>
  </c:externalData>
</c:chartSpace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F2FFD0-C9C8-457E-8E98-8783C8FE1D52}" type="doc">
      <dgm:prSet loTypeId="urn:microsoft.com/office/officeart/2005/8/layout/chart3" loCatId="cycle" qsTypeId="urn:microsoft.com/office/officeart/2005/8/quickstyle/simple1" qsCatId="simple" csTypeId="urn:microsoft.com/office/officeart/2005/8/colors/accent0_1" csCatId="mainScheme" phldr="1"/>
      <dgm:spPr/>
    </dgm:pt>
    <dgm:pt modelId="{794705F1-E071-426D-AAEB-35CFA002E523}">
      <dgm:prSet phldrT="[טקסט]"/>
      <dgm:spPr/>
      <dgm:t>
        <a:bodyPr/>
        <a:lstStyle/>
        <a:p>
          <a:pPr rtl="1"/>
          <a:r>
            <a:rPr lang="ar-SA" dirty="0" smtClean="0"/>
            <a:t> </a:t>
          </a:r>
          <a:endParaRPr lang="he-IL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2F8C45D7-C1C2-4E1D-A608-861668B16EBA}" type="parTrans" cxnId="{D5D89A22-1ADE-4565-8B7E-01544C9BEAD1}">
      <dgm:prSet/>
      <dgm:spPr/>
      <dgm:t>
        <a:bodyPr/>
        <a:lstStyle/>
        <a:p>
          <a:pPr rtl="1"/>
          <a:endParaRPr lang="he-IL"/>
        </a:p>
      </dgm:t>
    </dgm:pt>
    <dgm:pt modelId="{8B1DC714-22A4-4E09-97EB-8532659E4346}" type="sibTrans" cxnId="{D5D89A22-1ADE-4565-8B7E-01544C9BEAD1}">
      <dgm:prSet/>
      <dgm:spPr/>
      <dgm:t>
        <a:bodyPr/>
        <a:lstStyle/>
        <a:p>
          <a:pPr rtl="1"/>
          <a:endParaRPr lang="he-IL"/>
        </a:p>
      </dgm:t>
    </dgm:pt>
    <dgm:pt modelId="{BC80B92E-3AC3-433C-856D-9657072C5667}">
      <dgm:prSet phldrT="[טקסט]"/>
      <dgm:spPr/>
      <dgm:t>
        <a:bodyPr/>
        <a:lstStyle/>
        <a:p>
          <a:pPr rtl="1"/>
          <a:r>
            <a:rPr lang="ar-SA" dirty="0" smtClean="0"/>
            <a:t> </a:t>
          </a:r>
          <a:endParaRPr lang="he-IL" dirty="0"/>
        </a:p>
      </dgm:t>
    </dgm:pt>
    <dgm:pt modelId="{280B2ADF-890A-4E80-901B-D066A88D1022}" type="parTrans" cxnId="{46C02267-AAA5-4CDD-B15D-24281E6F7483}">
      <dgm:prSet/>
      <dgm:spPr/>
      <dgm:t>
        <a:bodyPr/>
        <a:lstStyle/>
        <a:p>
          <a:pPr rtl="1"/>
          <a:endParaRPr lang="he-IL"/>
        </a:p>
      </dgm:t>
    </dgm:pt>
    <dgm:pt modelId="{50AED20D-411A-48E0-8E03-AC038DFD1ED0}" type="sibTrans" cxnId="{46C02267-AAA5-4CDD-B15D-24281E6F7483}">
      <dgm:prSet/>
      <dgm:spPr/>
      <dgm:t>
        <a:bodyPr/>
        <a:lstStyle/>
        <a:p>
          <a:pPr rtl="1"/>
          <a:endParaRPr lang="he-IL"/>
        </a:p>
      </dgm:t>
    </dgm:pt>
    <dgm:pt modelId="{551EE14D-03C5-43CC-8868-D0620D4C20A3}">
      <dgm:prSet phldrT="[טקסט]"/>
      <dgm:spPr/>
      <dgm:t>
        <a:bodyPr/>
        <a:lstStyle/>
        <a:p>
          <a:pPr rtl="1"/>
          <a:r>
            <a:rPr lang="ar-SA" dirty="0" smtClean="0"/>
            <a:t> </a:t>
          </a:r>
          <a:endParaRPr lang="he-IL" dirty="0"/>
        </a:p>
      </dgm:t>
    </dgm:pt>
    <dgm:pt modelId="{033F22FA-FBE1-4E31-A79D-8BEC64934A01}" type="parTrans" cxnId="{AC7F7CFE-894E-4C51-9161-2691BEA1E1D4}">
      <dgm:prSet/>
      <dgm:spPr/>
      <dgm:t>
        <a:bodyPr/>
        <a:lstStyle/>
        <a:p>
          <a:pPr rtl="1"/>
          <a:endParaRPr lang="he-IL"/>
        </a:p>
      </dgm:t>
    </dgm:pt>
    <dgm:pt modelId="{0C4E3779-E388-4DED-A4CA-B36CB3627F02}" type="sibTrans" cxnId="{AC7F7CFE-894E-4C51-9161-2691BEA1E1D4}">
      <dgm:prSet/>
      <dgm:spPr/>
      <dgm:t>
        <a:bodyPr/>
        <a:lstStyle/>
        <a:p>
          <a:pPr rtl="1"/>
          <a:endParaRPr lang="he-IL"/>
        </a:p>
      </dgm:t>
    </dgm:pt>
    <dgm:pt modelId="{F3DD640F-9664-42BA-B587-3206C0D8007D}" type="pres">
      <dgm:prSet presAssocID="{B8F2FFD0-C9C8-457E-8E98-8783C8FE1D52}" presName="compositeShape" presStyleCnt="0">
        <dgm:presLayoutVars>
          <dgm:chMax val="7"/>
          <dgm:dir/>
          <dgm:resizeHandles val="exact"/>
        </dgm:presLayoutVars>
      </dgm:prSet>
      <dgm:spPr/>
    </dgm:pt>
    <dgm:pt modelId="{A79E1CAD-F894-46DC-A917-F8CF6031B505}" type="pres">
      <dgm:prSet presAssocID="{B8F2FFD0-C9C8-457E-8E98-8783C8FE1D52}" presName="wedge1" presStyleLbl="node1" presStyleIdx="0" presStyleCnt="3" custLinFactNeighborX="-4285" custLinFactNeighborY="2550"/>
      <dgm:spPr/>
      <dgm:t>
        <a:bodyPr/>
        <a:lstStyle/>
        <a:p>
          <a:endParaRPr lang="en-US"/>
        </a:p>
      </dgm:t>
    </dgm:pt>
    <dgm:pt modelId="{B780AA20-87CA-4400-87CF-6A2C52588917}" type="pres">
      <dgm:prSet presAssocID="{B8F2FFD0-C9C8-457E-8E98-8783C8FE1D52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005A97-A08E-451F-BCCB-7D0AC7B8B9EA}" type="pres">
      <dgm:prSet presAssocID="{B8F2FFD0-C9C8-457E-8E98-8783C8FE1D52}" presName="wedge2" presStyleLbl="node1" presStyleIdx="1" presStyleCnt="3"/>
      <dgm:spPr/>
      <dgm:t>
        <a:bodyPr/>
        <a:lstStyle/>
        <a:p>
          <a:endParaRPr lang="en-US"/>
        </a:p>
      </dgm:t>
    </dgm:pt>
    <dgm:pt modelId="{7F1BAA00-C422-4F53-891F-7F859D4208B6}" type="pres">
      <dgm:prSet presAssocID="{B8F2FFD0-C9C8-457E-8E98-8783C8FE1D52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FE6983-AA9A-40EC-92BF-AAB81A0A0F94}" type="pres">
      <dgm:prSet presAssocID="{B8F2FFD0-C9C8-457E-8E98-8783C8FE1D52}" presName="wedge3" presStyleLbl="node1" presStyleIdx="2" presStyleCnt="3"/>
      <dgm:spPr/>
      <dgm:t>
        <a:bodyPr/>
        <a:lstStyle/>
        <a:p>
          <a:endParaRPr lang="en-US"/>
        </a:p>
      </dgm:t>
    </dgm:pt>
    <dgm:pt modelId="{B683EB86-73DC-44A1-8F28-668300460271}" type="pres">
      <dgm:prSet presAssocID="{B8F2FFD0-C9C8-457E-8E98-8783C8FE1D52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3F438B5-59CB-48EE-840D-AE47BDB63CBC}" type="presOf" srcId="{794705F1-E071-426D-AAEB-35CFA002E523}" destId="{A79E1CAD-F894-46DC-A917-F8CF6031B505}" srcOrd="0" destOrd="0" presId="urn:microsoft.com/office/officeart/2005/8/layout/chart3"/>
    <dgm:cxn modelId="{AC7F7CFE-894E-4C51-9161-2691BEA1E1D4}" srcId="{B8F2FFD0-C9C8-457E-8E98-8783C8FE1D52}" destId="{551EE14D-03C5-43CC-8868-D0620D4C20A3}" srcOrd="2" destOrd="0" parTransId="{033F22FA-FBE1-4E31-A79D-8BEC64934A01}" sibTransId="{0C4E3779-E388-4DED-A4CA-B36CB3627F02}"/>
    <dgm:cxn modelId="{6288B383-82F8-4E90-BDE7-A893DD911747}" type="presOf" srcId="{B8F2FFD0-C9C8-457E-8E98-8783C8FE1D52}" destId="{F3DD640F-9664-42BA-B587-3206C0D8007D}" srcOrd="0" destOrd="0" presId="urn:microsoft.com/office/officeart/2005/8/layout/chart3"/>
    <dgm:cxn modelId="{46C02267-AAA5-4CDD-B15D-24281E6F7483}" srcId="{B8F2FFD0-C9C8-457E-8E98-8783C8FE1D52}" destId="{BC80B92E-3AC3-433C-856D-9657072C5667}" srcOrd="1" destOrd="0" parTransId="{280B2ADF-890A-4E80-901B-D066A88D1022}" sibTransId="{50AED20D-411A-48E0-8E03-AC038DFD1ED0}"/>
    <dgm:cxn modelId="{91E1CA0B-2FD0-4405-87A7-9B0C3B247F98}" type="presOf" srcId="{551EE14D-03C5-43CC-8868-D0620D4C20A3}" destId="{B683EB86-73DC-44A1-8F28-668300460271}" srcOrd="1" destOrd="0" presId="urn:microsoft.com/office/officeart/2005/8/layout/chart3"/>
    <dgm:cxn modelId="{D5D89A22-1ADE-4565-8B7E-01544C9BEAD1}" srcId="{B8F2FFD0-C9C8-457E-8E98-8783C8FE1D52}" destId="{794705F1-E071-426D-AAEB-35CFA002E523}" srcOrd="0" destOrd="0" parTransId="{2F8C45D7-C1C2-4E1D-A608-861668B16EBA}" sibTransId="{8B1DC714-22A4-4E09-97EB-8532659E4346}"/>
    <dgm:cxn modelId="{4081E92D-043C-45C3-90D1-B35033EE965C}" type="presOf" srcId="{551EE14D-03C5-43CC-8868-D0620D4C20A3}" destId="{53FE6983-AA9A-40EC-92BF-AAB81A0A0F94}" srcOrd="0" destOrd="0" presId="urn:microsoft.com/office/officeart/2005/8/layout/chart3"/>
    <dgm:cxn modelId="{87E7C78D-0C6B-4EA5-9646-154549AB2D36}" type="presOf" srcId="{794705F1-E071-426D-AAEB-35CFA002E523}" destId="{B780AA20-87CA-4400-87CF-6A2C52588917}" srcOrd="1" destOrd="0" presId="urn:microsoft.com/office/officeart/2005/8/layout/chart3"/>
    <dgm:cxn modelId="{C3FD2BDE-8AFC-408C-8BFC-E36372366D3A}" type="presOf" srcId="{BC80B92E-3AC3-433C-856D-9657072C5667}" destId="{7F1BAA00-C422-4F53-891F-7F859D4208B6}" srcOrd="1" destOrd="0" presId="urn:microsoft.com/office/officeart/2005/8/layout/chart3"/>
    <dgm:cxn modelId="{D7748D1D-5C73-4C89-9B07-21A7341372DB}" type="presOf" srcId="{BC80B92E-3AC3-433C-856D-9657072C5667}" destId="{01005A97-A08E-451F-BCCB-7D0AC7B8B9EA}" srcOrd="0" destOrd="0" presId="urn:microsoft.com/office/officeart/2005/8/layout/chart3"/>
    <dgm:cxn modelId="{D52565C7-4B58-4517-AADE-7625F81C8DE6}" type="presParOf" srcId="{F3DD640F-9664-42BA-B587-3206C0D8007D}" destId="{A79E1CAD-F894-46DC-A917-F8CF6031B505}" srcOrd="0" destOrd="0" presId="urn:microsoft.com/office/officeart/2005/8/layout/chart3"/>
    <dgm:cxn modelId="{14D9E9FE-C3DB-4EE6-9921-1B5BF375765C}" type="presParOf" srcId="{F3DD640F-9664-42BA-B587-3206C0D8007D}" destId="{B780AA20-87CA-4400-87CF-6A2C52588917}" srcOrd="1" destOrd="0" presId="urn:microsoft.com/office/officeart/2005/8/layout/chart3"/>
    <dgm:cxn modelId="{B7E621C1-797D-4AD9-B337-51DC29F28D6F}" type="presParOf" srcId="{F3DD640F-9664-42BA-B587-3206C0D8007D}" destId="{01005A97-A08E-451F-BCCB-7D0AC7B8B9EA}" srcOrd="2" destOrd="0" presId="urn:microsoft.com/office/officeart/2005/8/layout/chart3"/>
    <dgm:cxn modelId="{4DFEADF5-28C0-458C-8986-BA75D055A98C}" type="presParOf" srcId="{F3DD640F-9664-42BA-B587-3206C0D8007D}" destId="{7F1BAA00-C422-4F53-891F-7F859D4208B6}" srcOrd="3" destOrd="0" presId="urn:microsoft.com/office/officeart/2005/8/layout/chart3"/>
    <dgm:cxn modelId="{4B8E979D-0627-464E-A04D-731E2ECDBE85}" type="presParOf" srcId="{F3DD640F-9664-42BA-B587-3206C0D8007D}" destId="{53FE6983-AA9A-40EC-92BF-AAB81A0A0F94}" srcOrd="4" destOrd="0" presId="urn:microsoft.com/office/officeart/2005/8/layout/chart3"/>
    <dgm:cxn modelId="{1D4D57E2-204E-4FB5-B391-CEDDBAFB5A94}" type="presParOf" srcId="{F3DD640F-9664-42BA-B587-3206C0D8007D}" destId="{B683EB86-73DC-44A1-8F28-668300460271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9E1CAD-F894-46DC-A917-F8CF6031B505}">
      <dsp:nvSpPr>
        <dsp:cNvPr id="0" name=""/>
        <dsp:cNvSpPr/>
      </dsp:nvSpPr>
      <dsp:spPr>
        <a:xfrm>
          <a:off x="209364" y="180685"/>
          <a:ext cx="1706880" cy="1706880"/>
        </a:xfrm>
        <a:prstGeom prst="pie">
          <a:avLst>
            <a:gd name="adj1" fmla="val 16200000"/>
            <a:gd name="adj2" fmla="val 18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300" kern="1200" dirty="0" smtClean="0"/>
            <a:t> </a:t>
          </a:r>
          <a:endParaRPr lang="he-IL" sz="3300" kern="1200" dirty="0"/>
        </a:p>
      </dsp:txBody>
      <dsp:txXfrm>
        <a:off x="1137379" y="495645"/>
        <a:ext cx="579120" cy="568960"/>
      </dsp:txXfrm>
    </dsp:sp>
    <dsp:sp modelId="{01005A97-A08E-451F-BCCB-7D0AC7B8B9EA}">
      <dsp:nvSpPr>
        <dsp:cNvPr id="0" name=""/>
        <dsp:cNvSpPr/>
      </dsp:nvSpPr>
      <dsp:spPr>
        <a:xfrm>
          <a:off x="194519" y="187959"/>
          <a:ext cx="1706880" cy="1706880"/>
        </a:xfrm>
        <a:prstGeom prst="pie">
          <a:avLst>
            <a:gd name="adj1" fmla="val 1800000"/>
            <a:gd name="adj2" fmla="val 90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300" kern="1200" dirty="0" smtClean="0"/>
            <a:t> </a:t>
          </a:r>
          <a:endParaRPr lang="he-IL" sz="3300" kern="1200" dirty="0"/>
        </a:p>
      </dsp:txBody>
      <dsp:txXfrm>
        <a:off x="661879" y="1264920"/>
        <a:ext cx="772160" cy="528320"/>
      </dsp:txXfrm>
    </dsp:sp>
    <dsp:sp modelId="{53FE6983-AA9A-40EC-92BF-AAB81A0A0F94}">
      <dsp:nvSpPr>
        <dsp:cNvPr id="0" name=""/>
        <dsp:cNvSpPr/>
      </dsp:nvSpPr>
      <dsp:spPr>
        <a:xfrm>
          <a:off x="194519" y="187959"/>
          <a:ext cx="1706880" cy="1706880"/>
        </a:xfrm>
        <a:prstGeom prst="pie">
          <a:avLst>
            <a:gd name="adj1" fmla="val 9000000"/>
            <a:gd name="adj2" fmla="val 162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300" kern="1200" dirty="0" smtClean="0"/>
            <a:t> </a:t>
          </a:r>
          <a:endParaRPr lang="he-IL" sz="3300" kern="1200" dirty="0"/>
        </a:p>
      </dsp:txBody>
      <dsp:txXfrm>
        <a:off x="377399" y="523240"/>
        <a:ext cx="579120" cy="5689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7B6D-19D5-4D9A-8676-0FB1FD0ABF54}" type="datetimeFigureOut">
              <a:rPr lang="he-IL" smtClean="0"/>
              <a:pPr/>
              <a:t>ט"ז/כסלו/תשע"ה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F588C-DBD6-4B2A-89C2-ED60F203E2E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19858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7B6D-19D5-4D9A-8676-0FB1FD0ABF54}" type="datetimeFigureOut">
              <a:rPr lang="he-IL" smtClean="0"/>
              <a:pPr/>
              <a:t>ט"ז/כסלו/תשע"ה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F588C-DBD6-4B2A-89C2-ED60F203E2E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80639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7B6D-19D5-4D9A-8676-0FB1FD0ABF54}" type="datetimeFigureOut">
              <a:rPr lang="he-IL" smtClean="0"/>
              <a:pPr/>
              <a:t>ט"ז/כסלו/תשע"ה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F588C-DBD6-4B2A-89C2-ED60F203E2E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36686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7B6D-19D5-4D9A-8676-0FB1FD0ABF54}" type="datetimeFigureOut">
              <a:rPr lang="he-IL" smtClean="0"/>
              <a:pPr/>
              <a:t>ט"ז/כסלו/תשע"ה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F588C-DBD6-4B2A-89C2-ED60F203E2E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08491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7B6D-19D5-4D9A-8676-0FB1FD0ABF54}" type="datetimeFigureOut">
              <a:rPr lang="he-IL" smtClean="0"/>
              <a:pPr/>
              <a:t>ט"ז/כסלו/תשע"ה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F588C-DBD6-4B2A-89C2-ED60F203E2E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99142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7B6D-19D5-4D9A-8676-0FB1FD0ABF54}" type="datetimeFigureOut">
              <a:rPr lang="he-IL" smtClean="0"/>
              <a:pPr/>
              <a:t>ט"ז/כסלו/תשע"ה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F588C-DBD6-4B2A-89C2-ED60F203E2E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2542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7B6D-19D5-4D9A-8676-0FB1FD0ABF54}" type="datetimeFigureOut">
              <a:rPr lang="he-IL" smtClean="0"/>
              <a:pPr/>
              <a:t>ט"ז/כסלו/תשע"ה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F588C-DBD6-4B2A-89C2-ED60F203E2E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3365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7B6D-19D5-4D9A-8676-0FB1FD0ABF54}" type="datetimeFigureOut">
              <a:rPr lang="he-IL" smtClean="0"/>
              <a:pPr/>
              <a:t>ט"ז/כסלו/תשע"ה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F588C-DBD6-4B2A-89C2-ED60F203E2E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94221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7B6D-19D5-4D9A-8676-0FB1FD0ABF54}" type="datetimeFigureOut">
              <a:rPr lang="he-IL" smtClean="0"/>
              <a:pPr/>
              <a:t>ט"ז/כסלו/תשע"ה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F588C-DBD6-4B2A-89C2-ED60F203E2E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01674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7B6D-19D5-4D9A-8676-0FB1FD0ABF54}" type="datetimeFigureOut">
              <a:rPr lang="he-IL" smtClean="0"/>
              <a:pPr/>
              <a:t>ט"ז/כסלו/תשע"ה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F588C-DBD6-4B2A-89C2-ED60F203E2E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84326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7B6D-19D5-4D9A-8676-0FB1FD0ABF54}" type="datetimeFigureOut">
              <a:rPr lang="he-IL" smtClean="0"/>
              <a:pPr/>
              <a:t>ט"ז/כסלו/תשע"ה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F588C-DBD6-4B2A-89C2-ED60F203E2E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07435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E7B6D-19D5-4D9A-8676-0FB1FD0ABF54}" type="datetimeFigureOut">
              <a:rPr lang="he-IL" smtClean="0"/>
              <a:pPr/>
              <a:t>ט"ז/כסלו/תשע"ה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8F588C-DBD6-4B2A-89C2-ED60F203E2E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23442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4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oleObject" Target="../embeddings/oleObject1.bin"/><Relationship Id="rId7" Type="http://schemas.openxmlformats.org/officeDocument/2006/relationships/slide" Target="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png"/><Relationship Id="rId11" Type="http://schemas.openxmlformats.org/officeDocument/2006/relationships/image" Target="../media/image13.png"/><Relationship Id="rId5" Type="http://schemas.openxmlformats.org/officeDocument/2006/relationships/slide" Target="slide4.xml"/><Relationship Id="rId10" Type="http://schemas.openxmlformats.org/officeDocument/2006/relationships/image" Target="../media/image12.jpeg"/><Relationship Id="rId4" Type="http://schemas.openxmlformats.org/officeDocument/2006/relationships/image" Target="../media/image5.wmf"/><Relationship Id="rId9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20.wmf"/><Relationship Id="rId3" Type="http://schemas.openxmlformats.org/officeDocument/2006/relationships/image" Target="../media/image21.png"/><Relationship Id="rId7" Type="http://schemas.openxmlformats.org/officeDocument/2006/relationships/slide" Target="slide8.xml"/><Relationship Id="rId12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7.wmf"/><Relationship Id="rId11" Type="http://schemas.openxmlformats.org/officeDocument/2006/relationships/image" Target="../media/image19.wmf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5.bin"/><Relationship Id="rId4" Type="http://schemas.openxmlformats.org/officeDocument/2006/relationships/slide" Target="slide7.xml"/><Relationship Id="rId9" Type="http://schemas.openxmlformats.org/officeDocument/2006/relationships/image" Target="../media/image1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25.png"/><Relationship Id="rId7" Type="http://schemas.openxmlformats.org/officeDocument/2006/relationships/slide" Target="slide1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wmf"/><Relationship Id="rId11" Type="http://schemas.openxmlformats.org/officeDocument/2006/relationships/image" Target="../media/image24.wmf"/><Relationship Id="rId5" Type="http://schemas.openxmlformats.org/officeDocument/2006/relationships/oleObject" Target="../embeddings/oleObject7.bin"/><Relationship Id="rId10" Type="http://schemas.openxmlformats.org/officeDocument/2006/relationships/oleObject" Target="../embeddings/oleObject9.bin"/><Relationship Id="rId4" Type="http://schemas.openxmlformats.org/officeDocument/2006/relationships/slide" Target="slide11.xml"/><Relationship Id="rId9" Type="http://schemas.openxmlformats.org/officeDocument/2006/relationships/image" Target="../media/image2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www.arthursclipart.org/justforkids/winnie/pooh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106" y="934852"/>
            <a:ext cx="4933950" cy="563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מלבן 1"/>
          <p:cNvSpPr/>
          <p:nvPr/>
        </p:nvSpPr>
        <p:spPr>
          <a:xfrm>
            <a:off x="3275856" y="116632"/>
            <a:ext cx="581922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هيّا بنا نتعرّفُ على كسورِ</a:t>
            </a:r>
          </a:p>
          <a:p>
            <a:pPr algn="ctr"/>
            <a:r>
              <a:rPr lang="ar-SA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بِأَشكالٍ مختلفةٍ</a:t>
            </a:r>
            <a:endParaRPr lang="he-IL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564904"/>
            <a:ext cx="1036877" cy="943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165" y="5438090"/>
            <a:ext cx="1245647" cy="1160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5427377"/>
            <a:ext cx="1224136" cy="962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9" name="תרשים 8"/>
          <p:cNvGraphicFramePr/>
          <p:nvPr>
            <p:extLst>
              <p:ext uri="{D42A27DB-BD31-4B8C-83A1-F6EECF244321}">
                <p14:modId xmlns:p14="http://schemas.microsoft.com/office/powerpoint/2010/main" val="2124623206"/>
              </p:ext>
            </p:extLst>
          </p:nvPr>
        </p:nvGraphicFramePr>
        <p:xfrm>
          <a:off x="6012160" y="3718104"/>
          <a:ext cx="1197496" cy="1151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355169" y="2708920"/>
                <a:ext cx="830298" cy="101771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e-IL" sz="32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he-IL" sz="32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he-IL" sz="32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𝟖</m:t>
                          </m:r>
                        </m:den>
                      </m:f>
                    </m:oMath>
                  </m:oMathPara>
                </a14:m>
                <a:endParaRPr lang="he-IL" b="1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5169" y="2708920"/>
                <a:ext cx="830298" cy="1017715"/>
              </a:xfrm>
              <a:prstGeom prst="rect">
                <a:avLst/>
              </a:prstGeom>
              <a:blipFill rotWithShape="1">
                <a:blip r:embed="rId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971855" y="4365104"/>
                <a:ext cx="763591" cy="101431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e-IL" sz="3200" b="1" i="1" smtClean="0">
                              <a:solidFill>
                                <a:schemeClr val="accent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he-IL" sz="3200" b="1" i="1">
                              <a:solidFill>
                                <a:schemeClr val="accent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he-IL" sz="3200" b="1" i="1">
                              <a:solidFill>
                                <a:schemeClr val="accent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he-IL" sz="3200" b="1" i="1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mbria Math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1855" y="4365104"/>
                <a:ext cx="763591" cy="1014317"/>
              </a:xfrm>
              <a:prstGeom prst="rect">
                <a:avLst/>
              </a:prstGeom>
              <a:blipFill rotWithShape="1">
                <a:blip r:embed="rId8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940152" y="5229200"/>
                <a:ext cx="830298" cy="101771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e-IL" sz="3200" b="1" i="1" smtClean="0">
                              <a:solidFill>
                                <a:srgbClr val="AADA3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he-IL" sz="3200" b="1" i="1" smtClean="0">
                              <a:solidFill>
                                <a:srgbClr val="AADA32"/>
                              </a:solidFill>
                              <a:latin typeface="Cambria Math"/>
                            </a:rPr>
                            <m:t>𝟐</m:t>
                          </m:r>
                        </m:num>
                        <m:den>
                          <m:r>
                            <a:rPr lang="he-IL" sz="3200" b="1" i="1" smtClean="0">
                              <a:solidFill>
                                <a:srgbClr val="AADA32"/>
                              </a:solidFill>
                              <a:latin typeface="Cambria Math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he-IL" b="1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0152" y="5229200"/>
                <a:ext cx="830298" cy="1017715"/>
              </a:xfrm>
              <a:prstGeom prst="rect">
                <a:avLst/>
              </a:prstGeom>
              <a:blipFill rotWithShape="1">
                <a:blip r:embed="rId9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355976" y="4122941"/>
                <a:ext cx="830298" cy="101771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e-IL" sz="3200" b="1" i="1" smtClean="0">
                              <a:solidFill>
                                <a:srgbClr val="DC3065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he-IL" sz="3200" b="1" i="1" smtClean="0">
                              <a:solidFill>
                                <a:srgbClr val="DC3065"/>
                              </a:solidFill>
                              <a:latin typeface="Cambria Math"/>
                            </a:rPr>
                            <m:t>𝟑</m:t>
                          </m:r>
                        </m:num>
                        <m:den>
                          <m:r>
                            <a:rPr lang="he-IL" sz="3200" b="1" i="1" smtClean="0">
                              <a:solidFill>
                                <a:srgbClr val="DC3065"/>
                              </a:solidFill>
                              <a:latin typeface="Cambria Math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he-IL" b="1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5976" y="4122941"/>
                <a:ext cx="830298" cy="1017715"/>
              </a:xfrm>
              <a:prstGeom prst="rect">
                <a:avLst/>
              </a:prstGeom>
              <a:blipFill rotWithShape="1">
                <a:blip r:embed="rId10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271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http://3.bp.blogspot.com/_1PKINV7lOf4/StCk-ikm3TI/AAAAAAAAADA/6k9sNp3wtng/s400/imgPoohCharacter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342" y="216064"/>
            <a:ext cx="5002731" cy="6525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מלבן 3"/>
          <p:cNvSpPr/>
          <p:nvPr/>
        </p:nvSpPr>
        <p:spPr>
          <a:xfrm rot="20145682">
            <a:off x="402416" y="1145091"/>
            <a:ext cx="4536819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13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صحيح!</a:t>
            </a:r>
            <a:endParaRPr lang="he-IL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מלבן 4">
            <a:hlinkClick r:id="rId3" action="ppaction://hlinksldjump"/>
          </p:cNvPr>
          <p:cNvSpPr/>
          <p:nvPr/>
        </p:nvSpPr>
        <p:spPr>
          <a:xfrm>
            <a:off x="755576" y="5517232"/>
            <a:ext cx="10470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تابع</a:t>
            </a:r>
            <a:endParaRPr lang="he-IL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1095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www.1papacaio.com.br/modules/Cliparts/gallery/cliparts_cartoons/cliparts_disney/pooh/pooh/pooh_abelhas_grande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05517"/>
            <a:ext cx="6038032" cy="6550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מלבן 2"/>
          <p:cNvSpPr/>
          <p:nvPr/>
        </p:nvSpPr>
        <p:spPr>
          <a:xfrm rot="20145682">
            <a:off x="388616" y="2708920"/>
            <a:ext cx="3042821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13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خطأ!</a:t>
            </a:r>
            <a:endParaRPr lang="he-IL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מלבן 3">
            <a:hlinkClick r:id="rId3" action="ppaction://hlinksldjump"/>
          </p:cNvPr>
          <p:cNvSpPr/>
          <p:nvPr/>
        </p:nvSpPr>
        <p:spPr>
          <a:xfrm>
            <a:off x="67864" y="5805264"/>
            <a:ext cx="38010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ar-SA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حاول مرّةً </a:t>
            </a:r>
            <a:r>
              <a:rPr lang="ar-SA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أُ</a:t>
            </a:r>
            <a:r>
              <a:rPr lang="ar-SA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خرى</a:t>
            </a:r>
            <a:endParaRPr lang="he-IL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07233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952962" y="44624"/>
            <a:ext cx="694132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4800" b="1" cap="none" spc="0" dirty="0" smtClean="0">
                <a:ln w="11430"/>
                <a:solidFill>
                  <a:srgbClr val="FF66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أيُّ الأشكالِ التّاليةِ مقسّمٌ </a:t>
            </a:r>
            <a:r>
              <a:rPr lang="ar-SA" sz="4800" b="1" dirty="0" smtClean="0">
                <a:ln w="11430"/>
                <a:solidFill>
                  <a:srgbClr val="FF66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إ</a:t>
            </a:r>
            <a:r>
              <a:rPr lang="ar-SA" sz="4800" b="1" cap="none" spc="0" dirty="0" smtClean="0">
                <a:ln w="11430"/>
                <a:solidFill>
                  <a:srgbClr val="FF66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لى ثلاثةِ </a:t>
            </a:r>
          </a:p>
          <a:p>
            <a:pPr algn="ctr"/>
            <a:r>
              <a:rPr lang="ar-SA" sz="4800" b="1" dirty="0" smtClean="0">
                <a:ln w="11430"/>
                <a:solidFill>
                  <a:srgbClr val="FF66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أ</a:t>
            </a:r>
            <a:r>
              <a:rPr lang="ar-SA" sz="4800" b="1" cap="none" spc="0" dirty="0" smtClean="0">
                <a:ln w="11430"/>
                <a:solidFill>
                  <a:srgbClr val="FF66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قسامٍ متساويةٍ</a:t>
            </a:r>
            <a:endParaRPr lang="he-IL" sz="4800" b="1" cap="none" spc="0" dirty="0">
              <a:ln w="11430"/>
              <a:solidFill>
                <a:srgbClr val="FF6699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pSp>
        <p:nvGrpSpPr>
          <p:cNvPr id="8" name="קבוצה 7"/>
          <p:cNvGrpSpPr/>
          <p:nvPr/>
        </p:nvGrpSpPr>
        <p:grpSpPr>
          <a:xfrm>
            <a:off x="6660232" y="3068960"/>
            <a:ext cx="1584176" cy="1368152"/>
            <a:chOff x="6084168" y="2852936"/>
            <a:chExt cx="1584176" cy="1368152"/>
          </a:xfrm>
        </p:grpSpPr>
        <p:sp>
          <p:nvSpPr>
            <p:cNvPr id="3" name="משולש שווה שוקיים 2">
              <a:hlinkClick r:id="rId2" action="ppaction://hlinksldjump"/>
            </p:cNvPr>
            <p:cNvSpPr/>
            <p:nvPr/>
          </p:nvSpPr>
          <p:spPr>
            <a:xfrm>
              <a:off x="6084168" y="2852936"/>
              <a:ext cx="1584176" cy="1368152"/>
            </a:xfrm>
            <a:prstGeom prst="triangl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5" name="מחבר ישר 4"/>
            <p:cNvCxnSpPr/>
            <p:nvPr/>
          </p:nvCxnSpPr>
          <p:spPr>
            <a:xfrm flipH="1">
              <a:off x="6480212" y="3501008"/>
              <a:ext cx="792088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מחבר ישר 5"/>
            <p:cNvCxnSpPr/>
            <p:nvPr/>
          </p:nvCxnSpPr>
          <p:spPr>
            <a:xfrm flipH="1">
              <a:off x="6300192" y="3861048"/>
              <a:ext cx="1124508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8" name="קבוצה 17"/>
          <p:cNvGrpSpPr/>
          <p:nvPr/>
        </p:nvGrpSpPr>
        <p:grpSpPr>
          <a:xfrm>
            <a:off x="3923928" y="3069120"/>
            <a:ext cx="1440000" cy="1440000"/>
            <a:chOff x="3814504" y="3753036"/>
            <a:chExt cx="1440000" cy="1440000"/>
          </a:xfrm>
        </p:grpSpPr>
        <p:sp>
          <p:nvSpPr>
            <p:cNvPr id="9" name="מלבן 8">
              <a:hlinkClick r:id="rId2" action="ppaction://hlinksldjump"/>
            </p:cNvPr>
            <p:cNvSpPr/>
            <p:nvPr/>
          </p:nvSpPr>
          <p:spPr>
            <a:xfrm>
              <a:off x="3814504" y="3753036"/>
              <a:ext cx="1440000" cy="144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11" name="מחבר ישר 10"/>
            <p:cNvCxnSpPr>
              <a:endCxn id="9" idx="2"/>
            </p:cNvCxnSpPr>
            <p:nvPr/>
          </p:nvCxnSpPr>
          <p:spPr>
            <a:xfrm>
              <a:off x="3814504" y="3753036"/>
              <a:ext cx="720000" cy="144000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מחבר ישר 11"/>
            <p:cNvCxnSpPr>
              <a:endCxn id="9" idx="2"/>
            </p:cNvCxnSpPr>
            <p:nvPr/>
          </p:nvCxnSpPr>
          <p:spPr>
            <a:xfrm flipH="1">
              <a:off x="4534504" y="3753036"/>
              <a:ext cx="685408" cy="144000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aphicFrame>
        <p:nvGraphicFramePr>
          <p:cNvPr id="19" name="דיאגרמה 18"/>
          <p:cNvGraphicFramePr/>
          <p:nvPr>
            <p:extLst>
              <p:ext uri="{D42A27DB-BD31-4B8C-83A1-F6EECF244321}">
                <p14:modId xmlns:p14="http://schemas.microsoft.com/office/powerpoint/2010/main" val="3924054278"/>
              </p:ext>
            </p:extLst>
          </p:nvPr>
        </p:nvGraphicFramePr>
        <p:xfrm>
          <a:off x="755576" y="2765152"/>
          <a:ext cx="2183904" cy="203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5183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http://3.bp.blogspot.com/_1PKINV7lOf4/StCk-ikm3TI/AAAAAAAAADA/6k9sNp3wtng/s400/imgPoohCharacter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342" y="216064"/>
            <a:ext cx="5002731" cy="6525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מלבן 3"/>
          <p:cNvSpPr/>
          <p:nvPr/>
        </p:nvSpPr>
        <p:spPr>
          <a:xfrm rot="20145682">
            <a:off x="402416" y="1145091"/>
            <a:ext cx="4536819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13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صحيح!</a:t>
            </a:r>
            <a:endParaRPr lang="he-IL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1238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www.1papacaio.com.br/modules/Cliparts/gallery/cliparts_cartoons/cliparts_disney/pooh/pooh/pooh_abelhas_grande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05517"/>
            <a:ext cx="6038032" cy="6550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מלבן 2"/>
          <p:cNvSpPr/>
          <p:nvPr/>
        </p:nvSpPr>
        <p:spPr>
          <a:xfrm rot="20145682">
            <a:off x="388616" y="2708920"/>
            <a:ext cx="3042821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13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خطأ!</a:t>
            </a:r>
            <a:endParaRPr lang="he-IL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מלבן 3">
            <a:hlinkClick r:id="rId3" action="ppaction://hlinksldjump"/>
          </p:cNvPr>
          <p:cNvSpPr/>
          <p:nvPr/>
        </p:nvSpPr>
        <p:spPr>
          <a:xfrm>
            <a:off x="67864" y="5805264"/>
            <a:ext cx="38010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ar-SA" sz="5400" b="1" cap="none" spc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حاول مرّةً </a:t>
            </a:r>
            <a:r>
              <a:rPr lang="ar-SA" sz="5400" b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أُ</a:t>
            </a:r>
            <a:r>
              <a:rPr lang="ar-SA" sz="5400" b="1" cap="none" spc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خرى</a:t>
            </a:r>
            <a:endParaRPr lang="he-IL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1245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קבוצה 3"/>
          <p:cNvGrpSpPr/>
          <p:nvPr/>
        </p:nvGrpSpPr>
        <p:grpSpPr>
          <a:xfrm>
            <a:off x="375253" y="156522"/>
            <a:ext cx="8597225" cy="1313645"/>
            <a:chOff x="375253" y="156522"/>
            <a:chExt cx="8597225" cy="1313645"/>
          </a:xfrm>
        </p:grpSpPr>
        <p:sp>
          <p:nvSpPr>
            <p:cNvPr id="2" name="מלבן 1"/>
            <p:cNvSpPr/>
            <p:nvPr/>
          </p:nvSpPr>
          <p:spPr>
            <a:xfrm>
              <a:off x="375253" y="397847"/>
              <a:ext cx="8597225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ar-SA" sz="4800" b="1" cap="none" spc="0" dirty="0" smtClean="0">
                  <a:ln w="11430"/>
                  <a:solidFill>
                    <a:srgbClr val="FF99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أيُّ الرّسوماتِ التّاليةِ تُعبِّرُ عنِ </a:t>
              </a:r>
              <a:r>
                <a:rPr lang="ar-SA" sz="4800" b="1" cap="none" spc="0" dirty="0" err="1" smtClean="0">
                  <a:ln w="11430"/>
                  <a:solidFill>
                    <a:srgbClr val="FF99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الكسرِ    </a:t>
              </a:r>
              <a:r>
                <a:rPr lang="ar-SA" sz="4800" b="1" cap="none" spc="0" dirty="0" smtClean="0">
                  <a:ln w="11430"/>
                  <a:solidFill>
                    <a:srgbClr val="FF99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؟ </a:t>
              </a:r>
              <a:endParaRPr lang="he-IL" sz="4800" b="1" cap="none" spc="0" dirty="0">
                <a:ln w="11430"/>
                <a:solidFill>
                  <a:srgbClr val="FF99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  <p:graphicFrame>
          <p:nvGraphicFramePr>
            <p:cNvPr id="3" name="אובייקט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66507436"/>
                </p:ext>
              </p:extLst>
            </p:nvPr>
          </p:nvGraphicFramePr>
          <p:xfrm>
            <a:off x="1187624" y="156522"/>
            <a:ext cx="508596" cy="13136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0" name="משוואה" r:id="rId3" imgW="152280" imgH="393480" progId="Equation.3">
                    <p:embed/>
                  </p:oleObj>
                </mc:Choice>
                <mc:Fallback>
                  <p:oleObj name="משוואה" r:id="rId3" imgW="152280" imgH="393480" progId="Equation.3">
                    <p:embed/>
                    <p:pic>
                      <p:nvPicPr>
                        <p:cNvPr id="0" name="Picture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87624" y="156522"/>
                          <a:ext cx="508596" cy="131364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027" name="Picture 3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2416893"/>
            <a:ext cx="2390775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1" y="2307356"/>
            <a:ext cx="1876425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0923" y="4730500"/>
            <a:ext cx="1562100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 descr="https://encrypted-tbn3.gstatic.com/images?q=tbn:ANd9GcR8Wk25ExHdMXqFrjVe-tYy9HWUrVVvGaND3crjLclfoBNuOZpdcA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6602" y="2784758"/>
            <a:ext cx="1914525" cy="2390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662" y="4411413"/>
            <a:ext cx="2228850" cy="202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14247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http://3.bp.blogspot.com/_1PKINV7lOf4/StCk-ikm3TI/AAAAAAAAADA/6k9sNp3wtng/s400/imgPoohCharacter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342" y="216064"/>
            <a:ext cx="5002731" cy="6525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מלבן 3"/>
          <p:cNvSpPr/>
          <p:nvPr/>
        </p:nvSpPr>
        <p:spPr>
          <a:xfrm rot="20145682">
            <a:off x="402416" y="1145091"/>
            <a:ext cx="4536819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13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صحيح!</a:t>
            </a:r>
            <a:endParaRPr lang="he-IL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" name="מלבן 1">
            <a:hlinkClick r:id="rId3" action="ppaction://hlinksldjump"/>
          </p:cNvPr>
          <p:cNvSpPr/>
          <p:nvPr/>
        </p:nvSpPr>
        <p:spPr>
          <a:xfrm>
            <a:off x="755576" y="5517232"/>
            <a:ext cx="10470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تابع</a:t>
            </a:r>
            <a:endParaRPr lang="he-IL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Oval 2">
            <a:hlinkClick r:id="rId4" action="ppaction://hlinksldjump"/>
          </p:cNvPr>
          <p:cNvSpPr/>
          <p:nvPr/>
        </p:nvSpPr>
        <p:spPr>
          <a:xfrm>
            <a:off x="611560" y="311499"/>
            <a:ext cx="792088" cy="5252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85639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www.1papacaio.com.br/modules/Cliparts/gallery/cliparts_cartoons/cliparts_disney/pooh/pooh/pooh_abelhas_grande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05517"/>
            <a:ext cx="6038032" cy="6550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מלבן 1"/>
          <p:cNvSpPr/>
          <p:nvPr/>
        </p:nvSpPr>
        <p:spPr>
          <a:xfrm rot="20145682">
            <a:off x="388616" y="2708920"/>
            <a:ext cx="3042821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13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خطأ!</a:t>
            </a:r>
            <a:endParaRPr lang="he-IL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מלבן 2">
            <a:hlinkClick r:id="rId3" action="ppaction://hlinksldjump"/>
          </p:cNvPr>
          <p:cNvSpPr/>
          <p:nvPr/>
        </p:nvSpPr>
        <p:spPr>
          <a:xfrm>
            <a:off x="30521" y="5847655"/>
            <a:ext cx="380104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SA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حاول </a:t>
            </a:r>
            <a:r>
              <a:rPr lang="ar-SA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مرّةً أُخرى</a:t>
            </a:r>
            <a:endParaRPr lang="he-IL" sz="5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81063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737308" y="692696"/>
            <a:ext cx="72330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مث</a:t>
            </a:r>
            <a:r>
              <a:rPr lang="ar-SA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ِّ</a:t>
            </a:r>
            <a:r>
              <a:rPr lang="ar-SA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لِ الكَسْرَ    بِرسوماتٍ مختلفةٍ</a:t>
            </a:r>
            <a:endParaRPr lang="he-IL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3" name="אובייקט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980058"/>
              </p:ext>
            </p:extLst>
          </p:nvPr>
        </p:nvGraphicFramePr>
        <p:xfrm>
          <a:off x="4953000" y="496888"/>
          <a:ext cx="465138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משוואה" r:id="rId3" imgW="139680" imgH="393480" progId="Equation.3">
                  <p:embed/>
                </p:oleObj>
              </mc:Choice>
              <mc:Fallback>
                <p:oleObj name="משוואה" r:id="rId3" imgW="13968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496888"/>
                        <a:ext cx="465138" cy="1314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80433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956729" y="467975"/>
            <a:ext cx="74494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5400" b="1" cap="none" spc="0" dirty="0" smtClean="0">
                <a:ln w="11430"/>
                <a:solidFill>
                  <a:srgbClr val="FF66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هذا الرّسمُ         </a:t>
            </a:r>
            <a:r>
              <a:rPr lang="ar-SA" sz="5400" b="1" dirty="0" smtClean="0">
                <a:ln w="11430"/>
                <a:solidFill>
                  <a:srgbClr val="FF66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يُ</a:t>
            </a:r>
            <a:r>
              <a:rPr lang="ar-SA" sz="5400" b="1" cap="none" spc="0" dirty="0" smtClean="0">
                <a:ln w="11430"/>
                <a:solidFill>
                  <a:srgbClr val="FF66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عبّرُ عنِ الكسرِ</a:t>
            </a:r>
            <a:endParaRPr lang="he-IL" sz="5400" b="1" cap="none" spc="0" dirty="0">
              <a:ln w="11430"/>
              <a:solidFill>
                <a:srgbClr val="FF6699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0452" y="401216"/>
            <a:ext cx="14097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אובייקט 2">
            <a:hlinkClick r:id="rId4" action="ppaction://hlinksldjump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3129590"/>
              </p:ext>
            </p:extLst>
          </p:nvPr>
        </p:nvGraphicFramePr>
        <p:xfrm>
          <a:off x="1907704" y="4437112"/>
          <a:ext cx="580355" cy="14989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משוואה" r:id="rId5" imgW="152280" imgH="393480" progId="Equation.3">
                  <p:embed/>
                </p:oleObj>
              </mc:Choice>
              <mc:Fallback>
                <p:oleObj name="משוואה" r:id="rId5" imgW="152280" imgH="39348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4437112"/>
                        <a:ext cx="580355" cy="14989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אובייקט 3">
            <a:hlinkClick r:id="rId7" action="ppaction://hlinksldjump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9902260"/>
              </p:ext>
            </p:extLst>
          </p:nvPr>
        </p:nvGraphicFramePr>
        <p:xfrm>
          <a:off x="6012160" y="4581128"/>
          <a:ext cx="581025" cy="150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משוואה" r:id="rId8" imgW="152280" imgH="393480" progId="Equation.3">
                  <p:embed/>
                </p:oleObj>
              </mc:Choice>
              <mc:Fallback>
                <p:oleObj name="משוואה" r:id="rId8" imgW="152280" imgH="393480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60" y="4581128"/>
                        <a:ext cx="581025" cy="1500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אובייקט 4">
            <a:hlinkClick r:id="rId7" action="ppaction://hlinksldjump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2992300"/>
              </p:ext>
            </p:extLst>
          </p:nvPr>
        </p:nvGraphicFramePr>
        <p:xfrm>
          <a:off x="1931988" y="2276475"/>
          <a:ext cx="531812" cy="150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משוואה" r:id="rId10" imgW="139680" imgH="393480" progId="Equation.3">
                  <p:embed/>
                </p:oleObj>
              </mc:Choice>
              <mc:Fallback>
                <p:oleObj name="משוואה" r:id="rId10" imgW="139680" imgH="393480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1988" y="2276475"/>
                        <a:ext cx="531812" cy="1500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אובייקט 5">
            <a:hlinkClick r:id="rId7" action="ppaction://hlinksldjump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6362180"/>
              </p:ext>
            </p:extLst>
          </p:nvPr>
        </p:nvGraphicFramePr>
        <p:xfrm>
          <a:off x="5940152" y="2276872"/>
          <a:ext cx="581025" cy="150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משוואה" r:id="rId12" imgW="152280" imgH="393480" progId="Equation.3">
                  <p:embed/>
                </p:oleObj>
              </mc:Choice>
              <mc:Fallback>
                <p:oleObj name="משוואה" r:id="rId12" imgW="152280" imgH="393480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2276872"/>
                        <a:ext cx="581025" cy="1500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34191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3.bp.blogspot.com/_1PKINV7lOf4/StCk-ikm3TI/AAAAAAAAADA/6k9sNp3wtng/s400/imgPoohCharacter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342" y="216064"/>
            <a:ext cx="5002731" cy="6525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מלבן 2"/>
          <p:cNvSpPr/>
          <p:nvPr/>
        </p:nvSpPr>
        <p:spPr>
          <a:xfrm rot="20145682">
            <a:off x="402416" y="1145091"/>
            <a:ext cx="4536819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13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صحيح!</a:t>
            </a:r>
            <a:endParaRPr lang="he-IL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מלבן 3">
            <a:hlinkClick r:id="rId3" action="ppaction://hlinksldjump"/>
          </p:cNvPr>
          <p:cNvSpPr/>
          <p:nvPr/>
        </p:nvSpPr>
        <p:spPr>
          <a:xfrm>
            <a:off x="755576" y="5517232"/>
            <a:ext cx="10470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تابع</a:t>
            </a:r>
            <a:endParaRPr lang="he-IL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40982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www.1papacaio.com.br/modules/Cliparts/gallery/cliparts_cartoons/cliparts_disney/pooh/pooh/pooh_abelhas_grande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05517"/>
            <a:ext cx="6038032" cy="6550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מלבן 2"/>
          <p:cNvSpPr/>
          <p:nvPr/>
        </p:nvSpPr>
        <p:spPr>
          <a:xfrm rot="20145682">
            <a:off x="388616" y="2708920"/>
            <a:ext cx="3042821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13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خطأ!</a:t>
            </a:r>
            <a:endParaRPr lang="he-IL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מלבן 3">
            <a:hlinkClick r:id="rId3" action="ppaction://hlinksldjump"/>
          </p:cNvPr>
          <p:cNvSpPr/>
          <p:nvPr/>
        </p:nvSpPr>
        <p:spPr>
          <a:xfrm>
            <a:off x="67864" y="5805264"/>
            <a:ext cx="38010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ar-SA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حاول مرّةً </a:t>
            </a:r>
            <a:r>
              <a:rPr lang="ar-SA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أُ</a:t>
            </a:r>
            <a:r>
              <a:rPr lang="ar-SA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خرى</a:t>
            </a:r>
            <a:endParaRPr lang="he-IL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8606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872917" y="404664"/>
            <a:ext cx="73981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5400" b="1" dirty="0" smtClean="0">
                <a:ln w="11430"/>
                <a:solidFill>
                  <a:srgbClr val="AADA3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اخترِ الكسرَ المناسبَ لِهذا الرّسمِ </a:t>
            </a:r>
            <a:endParaRPr lang="he-IL" sz="5400" b="1" cap="none" spc="0" dirty="0">
              <a:ln w="11430"/>
              <a:solidFill>
                <a:srgbClr val="AADA32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8030" y="1966342"/>
            <a:ext cx="1924050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39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graphicFrame>
        <p:nvGraphicFramePr>
          <p:cNvPr id="8" name="אובייקט 7">
            <a:hlinkClick r:id="rId4" action="ppaction://hlinksldjump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6120861"/>
              </p:ext>
            </p:extLst>
          </p:nvPr>
        </p:nvGraphicFramePr>
        <p:xfrm>
          <a:off x="7020272" y="4293096"/>
          <a:ext cx="920750" cy="95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משוואה" r:id="rId5" imgW="380880" imgH="393480" progId="Equation.3">
                  <p:embed/>
                </p:oleObj>
              </mc:Choice>
              <mc:Fallback>
                <p:oleObj name="משוואה" r:id="rId5" imgW="380880" imgH="393480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0272" y="4293096"/>
                        <a:ext cx="920750" cy="950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אובייקט 8">
            <a:hlinkClick r:id="rId7" action="ppaction://hlinksldjump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198143"/>
              </p:ext>
            </p:extLst>
          </p:nvPr>
        </p:nvGraphicFramePr>
        <p:xfrm>
          <a:off x="4212740" y="4293096"/>
          <a:ext cx="952500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משוואה" r:id="rId8" imgW="393529" imgH="393529" progId="Equation.3">
                  <p:embed/>
                </p:oleObj>
              </mc:Choice>
              <mc:Fallback>
                <p:oleObj name="משוואה" r:id="rId8" imgW="393529" imgH="393529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2740" y="4293096"/>
                        <a:ext cx="952500" cy="950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graphicFrame>
        <p:nvGraphicFramePr>
          <p:cNvPr id="11" name="אובייקט 10">
            <a:hlinkClick r:id="rId4" action="ppaction://hlinksldjump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8759534"/>
              </p:ext>
            </p:extLst>
          </p:nvPr>
        </p:nvGraphicFramePr>
        <p:xfrm>
          <a:off x="971600" y="4352128"/>
          <a:ext cx="1436365" cy="877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משוואה" r:id="rId10" imgW="634725" imgH="393529" progId="Equation.3">
                  <p:embed/>
                </p:oleObj>
              </mc:Choice>
              <mc:Fallback>
                <p:oleObj name="משוואה" r:id="rId10" imgW="634725" imgH="393529" progId="Equation.3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352128"/>
                        <a:ext cx="1436365" cy="8770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0" y="6572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96404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91</Words>
  <Application>Microsoft Office PowerPoint</Application>
  <PresentationFormat>On-screen Show (4:3)</PresentationFormat>
  <Paragraphs>30</Paragraphs>
  <Slides>14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ערכת נושא Office</vt:lpstr>
      <vt:lpstr>משוואה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w807104_2</dc:creator>
  <cp:lastModifiedBy>مرام شلبي</cp:lastModifiedBy>
  <cp:revision>14</cp:revision>
  <dcterms:created xsi:type="dcterms:W3CDTF">2013-05-21T12:27:40Z</dcterms:created>
  <dcterms:modified xsi:type="dcterms:W3CDTF">2014-12-08T15:59:34Z</dcterms:modified>
</cp:coreProperties>
</file>