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theme/themeOverride1.xml" ContentType="application/vnd.openxmlformats-officedocument.themeOverr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7" r:id="rId4"/>
  </p:sldMasterIdLst>
  <p:notesMasterIdLst>
    <p:notesMasterId r:id="rId65"/>
  </p:notesMasterIdLst>
  <p:sldIdLst>
    <p:sldId id="298" r:id="rId5"/>
    <p:sldId id="299" r:id="rId6"/>
    <p:sldId id="300" r:id="rId7"/>
    <p:sldId id="302" r:id="rId8"/>
    <p:sldId id="303" r:id="rId9"/>
    <p:sldId id="322" r:id="rId10"/>
    <p:sldId id="367" r:id="rId11"/>
    <p:sldId id="368" r:id="rId12"/>
    <p:sldId id="369" r:id="rId13"/>
    <p:sldId id="370" r:id="rId14"/>
    <p:sldId id="371" r:id="rId15"/>
    <p:sldId id="372" r:id="rId16"/>
    <p:sldId id="373" r:id="rId17"/>
    <p:sldId id="304" r:id="rId18"/>
    <p:sldId id="305" r:id="rId19"/>
    <p:sldId id="330" r:id="rId20"/>
    <p:sldId id="306" r:id="rId21"/>
    <p:sldId id="331" r:id="rId22"/>
    <p:sldId id="381" r:id="rId23"/>
    <p:sldId id="311" r:id="rId24"/>
    <p:sldId id="308" r:id="rId25"/>
    <p:sldId id="309" r:id="rId26"/>
    <p:sldId id="382" r:id="rId27"/>
    <p:sldId id="310" r:id="rId28"/>
    <p:sldId id="383" r:id="rId29"/>
    <p:sldId id="384" r:id="rId30"/>
    <p:sldId id="385" r:id="rId31"/>
    <p:sldId id="386" r:id="rId32"/>
    <p:sldId id="387" r:id="rId33"/>
    <p:sldId id="388" r:id="rId34"/>
    <p:sldId id="389" r:id="rId35"/>
    <p:sldId id="390" r:id="rId36"/>
    <p:sldId id="391" r:id="rId37"/>
    <p:sldId id="392" r:id="rId38"/>
    <p:sldId id="393" r:id="rId39"/>
    <p:sldId id="312" r:id="rId40"/>
    <p:sldId id="332" r:id="rId41"/>
    <p:sldId id="342" r:id="rId42"/>
    <p:sldId id="344" r:id="rId43"/>
    <p:sldId id="346" r:id="rId44"/>
    <p:sldId id="345" r:id="rId45"/>
    <p:sldId id="347" r:id="rId46"/>
    <p:sldId id="348" r:id="rId47"/>
    <p:sldId id="349" r:id="rId48"/>
    <p:sldId id="350" r:id="rId49"/>
    <p:sldId id="351" r:id="rId50"/>
    <p:sldId id="374" r:id="rId51"/>
    <p:sldId id="375" r:id="rId52"/>
    <p:sldId id="376" r:id="rId53"/>
    <p:sldId id="377" r:id="rId54"/>
    <p:sldId id="378" r:id="rId55"/>
    <p:sldId id="379" r:id="rId56"/>
    <p:sldId id="380" r:id="rId57"/>
    <p:sldId id="317" r:id="rId58"/>
    <p:sldId id="318" r:id="rId59"/>
    <p:sldId id="315" r:id="rId60"/>
    <p:sldId id="316" r:id="rId61"/>
    <p:sldId id="321" r:id="rId62"/>
    <p:sldId id="319" r:id="rId63"/>
    <p:sldId id="320" r:id="rId64"/>
  </p:sldIdLst>
  <p:sldSz cx="9144000" cy="5143500" type="screen16x9"/>
  <p:notesSz cx="6858000" cy="9144000"/>
  <p:embeddedFontLst>
    <p:embeddedFont>
      <p:font typeface="Calibri" panose="020F0502020204030204" pitchFamily="34" charset="0"/>
      <p:regular r:id="rId66"/>
      <p:bold r:id="rId67"/>
      <p:italic r:id="rId68"/>
      <p:boldItalic r:id="rId69"/>
    </p:embeddedFont>
    <p:embeddedFont>
      <p:font typeface="Guttman Yad-Brush" panose="02010401010101010101" pitchFamily="2" charset="-79"/>
      <p:regular r:id="rId70"/>
    </p:embeddedFont>
    <p:embeddedFont>
      <p:font typeface="Lateef" panose="020B0604020202020204" charset="-78"/>
      <p:regular r:id="rId71"/>
    </p:embeddedFont>
  </p:embeddedFontLst>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2265"/>
    <a:srgbClr val="424242"/>
    <a:srgbClr val="1152C9"/>
    <a:srgbClr val="FFC000"/>
    <a:srgbClr val="FFFFFF"/>
    <a:srgbClr val="E0BE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סגנון ביניים 2 - הדגשה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68" autoAdjust="0"/>
    <p:restoredTop sz="68513" autoAdjust="0"/>
  </p:normalViewPr>
  <p:slideViewPr>
    <p:cSldViewPr snapToGrid="0">
      <p:cViewPr varScale="1">
        <p:scale>
          <a:sx n="93" d="100"/>
          <a:sy n="93" d="100"/>
        </p:scale>
        <p:origin x="630"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1.fntdata"/><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font" Target="fonts/font4.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font" Target="fonts/font2.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5.fntdata"/><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11794172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x-none"/>
              <a:t>כתבו את המלל בהתאם ואת הציוד הדרוש.</a:t>
            </a:r>
            <a:endParaRPr/>
          </a:p>
          <a:p>
            <a:pPr marL="0" lvl="0" indent="0" algn="r" rtl="1">
              <a:spcBef>
                <a:spcPts val="0"/>
              </a:spcBef>
              <a:spcAft>
                <a:spcPts val="0"/>
              </a:spcAft>
              <a:buNone/>
            </a:pPr>
            <a:endParaRPr/>
          </a:p>
        </p:txBody>
      </p:sp>
      <p:sp>
        <p:nvSpPr>
          <p:cNvPr id="236" name="Google Shape;23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1</a:t>
            </a:fld>
            <a:endParaRPr/>
          </a:p>
        </p:txBody>
      </p:sp>
    </p:spTree>
    <p:extLst>
      <p:ext uri="{BB962C8B-B14F-4D97-AF65-F5344CB8AC3E}">
        <p14:creationId xmlns:p14="http://schemas.microsoft.com/office/powerpoint/2010/main" val="3298039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10</a:t>
            </a:fld>
            <a:endParaRPr/>
          </a:p>
        </p:txBody>
      </p:sp>
    </p:spTree>
    <p:extLst>
      <p:ext uri="{BB962C8B-B14F-4D97-AF65-F5344CB8AC3E}">
        <p14:creationId xmlns:p14="http://schemas.microsoft.com/office/powerpoint/2010/main" val="6884730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11</a:t>
            </a:fld>
            <a:endParaRPr/>
          </a:p>
        </p:txBody>
      </p:sp>
    </p:spTree>
    <p:extLst>
      <p:ext uri="{BB962C8B-B14F-4D97-AF65-F5344CB8AC3E}">
        <p14:creationId xmlns:p14="http://schemas.microsoft.com/office/powerpoint/2010/main" val="688473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12</a:t>
            </a:fld>
            <a:endParaRPr/>
          </a:p>
        </p:txBody>
      </p:sp>
    </p:spTree>
    <p:extLst>
      <p:ext uri="{BB962C8B-B14F-4D97-AF65-F5344CB8AC3E}">
        <p14:creationId xmlns:p14="http://schemas.microsoft.com/office/powerpoint/2010/main" val="688473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13</a:t>
            </a:fld>
            <a:endParaRPr/>
          </a:p>
        </p:txBody>
      </p:sp>
    </p:spTree>
    <p:extLst>
      <p:ext uri="{BB962C8B-B14F-4D97-AF65-F5344CB8AC3E}">
        <p14:creationId xmlns:p14="http://schemas.microsoft.com/office/powerpoint/2010/main" val="6884730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14</a:t>
            </a:fld>
            <a:endParaRPr/>
          </a:p>
        </p:txBody>
      </p:sp>
    </p:spTree>
    <p:extLst>
      <p:ext uri="{BB962C8B-B14F-4D97-AF65-F5344CB8AC3E}">
        <p14:creationId xmlns:p14="http://schemas.microsoft.com/office/powerpoint/2010/main" val="1973004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15</a:t>
            </a:fld>
            <a:endParaRPr/>
          </a:p>
        </p:txBody>
      </p:sp>
    </p:spTree>
    <p:extLst>
      <p:ext uri="{BB962C8B-B14F-4D97-AF65-F5344CB8AC3E}">
        <p14:creationId xmlns:p14="http://schemas.microsoft.com/office/powerpoint/2010/main" val="319520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16</a:t>
            </a:fld>
            <a:endParaRPr/>
          </a:p>
        </p:txBody>
      </p:sp>
    </p:spTree>
    <p:extLst>
      <p:ext uri="{BB962C8B-B14F-4D97-AF65-F5344CB8AC3E}">
        <p14:creationId xmlns:p14="http://schemas.microsoft.com/office/powerpoint/2010/main" val="319520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17</a:t>
            </a:fld>
            <a:endParaRPr/>
          </a:p>
        </p:txBody>
      </p:sp>
    </p:spTree>
    <p:extLst>
      <p:ext uri="{BB962C8B-B14F-4D97-AF65-F5344CB8AC3E}">
        <p14:creationId xmlns:p14="http://schemas.microsoft.com/office/powerpoint/2010/main" val="7064316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18</a:t>
            </a:fld>
            <a:endParaRPr/>
          </a:p>
        </p:txBody>
      </p:sp>
    </p:spTree>
    <p:extLst>
      <p:ext uri="{BB962C8B-B14F-4D97-AF65-F5344CB8AC3E}">
        <p14:creationId xmlns:p14="http://schemas.microsoft.com/office/powerpoint/2010/main" val="13903286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20</a:t>
            </a:fld>
            <a:endParaRPr/>
          </a:p>
        </p:txBody>
      </p:sp>
    </p:spTree>
    <p:extLst>
      <p:ext uri="{BB962C8B-B14F-4D97-AF65-F5344CB8AC3E}">
        <p14:creationId xmlns:p14="http://schemas.microsoft.com/office/powerpoint/2010/main" val="446611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sz="1200" b="1"/>
              <a:t>משך השקף: 2 דקות</a:t>
            </a:r>
            <a:endParaRPr/>
          </a:p>
          <a:p>
            <a:pPr marL="158750" lvl="0" indent="0" algn="r" rtl="1">
              <a:spcBef>
                <a:spcPts val="0"/>
              </a:spcBef>
              <a:spcAft>
                <a:spcPts val="0"/>
              </a:spcAft>
              <a:buClr>
                <a:schemeClr val="dk1"/>
              </a:buClr>
              <a:buSzPts val="1200"/>
              <a:buFont typeface="Calibri"/>
              <a:buNone/>
            </a:pPr>
            <a:endParaRPr sz="1200">
              <a:solidFill>
                <a:schemeClr val="dk1"/>
              </a:solidFill>
            </a:endParaRPr>
          </a:p>
          <a:p>
            <a:pPr marL="158750" lvl="0" indent="0" algn="r" rtl="1">
              <a:spcBef>
                <a:spcPts val="0"/>
              </a:spcBef>
              <a:spcAft>
                <a:spcPts val="0"/>
              </a:spcAft>
              <a:buClr>
                <a:schemeClr val="dk1"/>
              </a:buClr>
              <a:buSzPts val="1200"/>
              <a:buFont typeface="Calibri"/>
              <a:buNone/>
            </a:pPr>
            <a:r>
              <a:rPr lang="x-none" sz="1200">
                <a:solidFill>
                  <a:schemeClr val="dk1"/>
                </a:solidFill>
              </a:rPr>
              <a:t>הציגו את עצמכם ואת מהלך השיעור:</a:t>
            </a:r>
            <a:endParaRPr/>
          </a:p>
          <a:p>
            <a:pPr marL="158750" lvl="0" indent="0" algn="r" rtl="1">
              <a:spcBef>
                <a:spcPts val="0"/>
              </a:spcBef>
              <a:spcAft>
                <a:spcPts val="0"/>
              </a:spcAft>
              <a:buClr>
                <a:schemeClr val="dk1"/>
              </a:buClr>
              <a:buSzPts val="1200"/>
              <a:buFont typeface="Calibri"/>
              <a:buNone/>
            </a:pPr>
            <a:endParaRPr sz="1200">
              <a:solidFill>
                <a:schemeClr val="dk1"/>
              </a:solidFill>
            </a:endParaRPr>
          </a:p>
          <a:p>
            <a:pPr marL="158750" lvl="0" indent="0" algn="r" rtl="1">
              <a:spcBef>
                <a:spcPts val="0"/>
              </a:spcBef>
              <a:spcAft>
                <a:spcPts val="0"/>
              </a:spcAft>
              <a:buClr>
                <a:schemeClr val="dk1"/>
              </a:buClr>
              <a:buSzPts val="1200"/>
              <a:buFont typeface="Calibri"/>
              <a:buNone/>
            </a:pPr>
            <a:r>
              <a:rPr lang="x-none" sz="1200">
                <a:solidFill>
                  <a:schemeClr val="dk1"/>
                </a:solidFill>
              </a:rPr>
              <a:t>מוזמנים לפנות בצורה אישית לתלמידים:</a:t>
            </a:r>
            <a:br>
              <a:rPr lang="x-none" sz="1200"/>
            </a:br>
            <a:r>
              <a:rPr lang="x-none" sz="1200">
                <a:solidFill>
                  <a:srgbClr val="2F5496"/>
                </a:solidFill>
              </a:rPr>
              <a:t>דוגמה לטקסט שייאמר בעל פה: "שלום, שמי___. אני מורה ל____ ממקום בארץ____. מה שלומכם? אני שמח/ה שהצטרפתם אליי", וכו'.</a:t>
            </a:r>
            <a:endParaRPr/>
          </a:p>
          <a:p>
            <a:pPr marL="158750" lvl="0" indent="0" algn="r" rtl="1">
              <a:spcBef>
                <a:spcPts val="0"/>
              </a:spcBef>
              <a:spcAft>
                <a:spcPts val="0"/>
              </a:spcAft>
              <a:buClr>
                <a:schemeClr val="dk1"/>
              </a:buClr>
              <a:buSzPts val="1200"/>
              <a:buFont typeface="Calibri"/>
              <a:buNone/>
            </a:pPr>
            <a:endParaRPr sz="1200">
              <a:solidFill>
                <a:schemeClr val="dk1"/>
              </a:solidFill>
            </a:endParaRPr>
          </a:p>
          <a:p>
            <a:pPr marL="158750" lvl="0" indent="0" algn="r" rtl="1">
              <a:spcBef>
                <a:spcPts val="0"/>
              </a:spcBef>
              <a:spcAft>
                <a:spcPts val="0"/>
              </a:spcAft>
              <a:buClr>
                <a:schemeClr val="dk1"/>
              </a:buClr>
              <a:buSzPts val="1200"/>
              <a:buFont typeface="Calibri"/>
              <a:buNone/>
            </a:pPr>
            <a:r>
              <a:rPr lang="x-none" sz="1200">
                <a:solidFill>
                  <a:schemeClr val="dk1"/>
                </a:solidFill>
              </a:rPr>
              <a:t>נושא השיעור ומה מטרתו:</a:t>
            </a:r>
            <a:br>
              <a:rPr lang="x-none" sz="1200">
                <a:solidFill>
                  <a:schemeClr val="dk1"/>
                </a:solidFill>
              </a:rPr>
            </a:br>
            <a:r>
              <a:rPr lang="x-none" sz="1200">
                <a:solidFill>
                  <a:srgbClr val="2F5496"/>
                </a:solidFill>
              </a:rPr>
              <a:t>דוגמה לטקסט שייאמר בעל פה: "בשיעור הזה נלמד על_________. הצטרפו אליי ויהיה לנו כיף. מוכנים? מתחילים!"</a:t>
            </a:r>
            <a:endParaRPr/>
          </a:p>
          <a:p>
            <a:pPr marL="0" lvl="0" indent="0" algn="r" rtl="1">
              <a:spcBef>
                <a:spcPts val="0"/>
              </a:spcBef>
              <a:spcAft>
                <a:spcPts val="0"/>
              </a:spcAft>
              <a:buClr>
                <a:schemeClr val="dk1"/>
              </a:buClr>
              <a:buSzPts val="1200"/>
              <a:buFont typeface="Calibri"/>
              <a:buNone/>
            </a:pPr>
            <a:endParaRPr sz="1200" b="1"/>
          </a:p>
          <a:p>
            <a:pPr marL="133350" lvl="0" indent="0" algn="r" rtl="1">
              <a:lnSpc>
                <a:spcPct val="115000"/>
              </a:lnSpc>
              <a:spcBef>
                <a:spcPts val="800"/>
              </a:spcBef>
              <a:spcAft>
                <a:spcPts val="0"/>
              </a:spcAft>
              <a:buNone/>
            </a:pPr>
            <a:r>
              <a:rPr lang="x-none" sz="1200" b="1">
                <a:solidFill>
                  <a:schemeClr val="dk1"/>
                </a:solidFill>
                <a:latin typeface="Alef"/>
                <a:ea typeface="Alef"/>
                <a:cs typeface="Alef"/>
                <a:sym typeface="Alef"/>
              </a:rPr>
              <a:t>נתחיל ב…. </a:t>
            </a:r>
            <a:r>
              <a:rPr lang="x-none" sz="1200">
                <a:solidFill>
                  <a:schemeClr val="dk1"/>
                </a:solidFill>
                <a:latin typeface="Alef"/>
                <a:ea typeface="Alef"/>
                <a:cs typeface="Alef"/>
                <a:sym typeface="Alef"/>
              </a:rPr>
              <a:t> (שלב פתיח השיעור)</a:t>
            </a:r>
            <a:endParaRPr/>
          </a:p>
          <a:p>
            <a:pPr marL="133350" lvl="0" indent="0" algn="r" rtl="1">
              <a:lnSpc>
                <a:spcPct val="115000"/>
              </a:lnSpc>
              <a:spcBef>
                <a:spcPts val="0"/>
              </a:spcBef>
              <a:spcAft>
                <a:spcPts val="0"/>
              </a:spcAft>
              <a:buNone/>
            </a:pPr>
            <a:r>
              <a:rPr lang="x-none" sz="1200" b="1">
                <a:solidFill>
                  <a:schemeClr val="dk1"/>
                </a:solidFill>
                <a:latin typeface="Alef"/>
                <a:ea typeface="Alef"/>
                <a:cs typeface="Alef"/>
                <a:sym typeface="Alef"/>
              </a:rPr>
              <a:t>נמשיך בלגלות</a:t>
            </a:r>
            <a:r>
              <a:rPr lang="x-none" sz="1200">
                <a:solidFill>
                  <a:schemeClr val="dk1"/>
                </a:solidFill>
                <a:latin typeface="Alef"/>
                <a:ea typeface="Alef"/>
                <a:cs typeface="Alef"/>
                <a:sym typeface="Alef"/>
              </a:rPr>
              <a:t> (שלב הלימוד / הקניה - כתבו כאן שאלה מסקרנת שתיתן מענה על מטרת השיעור) </a:t>
            </a:r>
            <a:endParaRPr/>
          </a:p>
          <a:p>
            <a:pPr marL="133350" lvl="0" indent="0" algn="r" rtl="1">
              <a:lnSpc>
                <a:spcPct val="115000"/>
              </a:lnSpc>
              <a:spcBef>
                <a:spcPts val="0"/>
              </a:spcBef>
              <a:spcAft>
                <a:spcPts val="0"/>
              </a:spcAft>
              <a:buNone/>
            </a:pPr>
            <a:r>
              <a:rPr lang="x-none" sz="1200" b="1">
                <a:solidFill>
                  <a:schemeClr val="dk1"/>
                </a:solidFill>
                <a:latin typeface="Alef"/>
                <a:ea typeface="Alef"/>
                <a:cs typeface="Alef"/>
                <a:sym typeface="Alef"/>
              </a:rPr>
              <a:t>נתנסה ב… </a:t>
            </a:r>
            <a:r>
              <a:rPr lang="x-none" sz="1200">
                <a:solidFill>
                  <a:schemeClr val="dk1"/>
                </a:solidFill>
                <a:latin typeface="Alef"/>
                <a:ea typeface="Alef"/>
                <a:cs typeface="Alef"/>
                <a:sym typeface="Alef"/>
              </a:rPr>
              <a:t>(שלב התרגול / התנסות)</a:t>
            </a:r>
            <a:r>
              <a:rPr lang="x-none" sz="1200" b="1">
                <a:solidFill>
                  <a:schemeClr val="dk1"/>
                </a:solidFill>
                <a:latin typeface="Alef"/>
                <a:ea typeface="Alef"/>
                <a:cs typeface="Alef"/>
                <a:sym typeface="Alef"/>
              </a:rPr>
              <a:t> </a:t>
            </a:r>
            <a:endParaRPr/>
          </a:p>
          <a:p>
            <a:pPr marL="133350" lvl="0" indent="0" algn="r" rtl="1">
              <a:lnSpc>
                <a:spcPct val="115000"/>
              </a:lnSpc>
              <a:spcBef>
                <a:spcPts val="0"/>
              </a:spcBef>
              <a:spcAft>
                <a:spcPts val="0"/>
              </a:spcAft>
              <a:buNone/>
            </a:pPr>
            <a:r>
              <a:rPr lang="x-none" sz="1200" b="1">
                <a:solidFill>
                  <a:schemeClr val="dk1"/>
                </a:solidFill>
                <a:latin typeface="Alef"/>
                <a:ea typeface="Alef"/>
                <a:cs typeface="Alef"/>
                <a:sym typeface="Alef"/>
              </a:rPr>
              <a:t>נסכם  </a:t>
            </a:r>
            <a:r>
              <a:rPr lang="x-none" sz="1200">
                <a:solidFill>
                  <a:schemeClr val="dk1"/>
                </a:solidFill>
                <a:latin typeface="Alef"/>
                <a:ea typeface="Alef"/>
                <a:cs typeface="Alef"/>
                <a:sym typeface="Alef"/>
              </a:rPr>
              <a:t>(שלב סיכום השיעור)</a:t>
            </a:r>
            <a:endParaRPr/>
          </a:p>
        </p:txBody>
      </p:sp>
      <p:sp>
        <p:nvSpPr>
          <p:cNvPr id="246" name="Google Shape;24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2</a:t>
            </a:fld>
            <a:endParaRPr/>
          </a:p>
        </p:txBody>
      </p:sp>
    </p:spTree>
    <p:extLst>
      <p:ext uri="{BB962C8B-B14F-4D97-AF65-F5344CB8AC3E}">
        <p14:creationId xmlns:p14="http://schemas.microsoft.com/office/powerpoint/2010/main" val="1362351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21</a:t>
            </a:fld>
            <a:endParaRPr/>
          </a:p>
        </p:txBody>
      </p:sp>
    </p:spTree>
    <p:extLst>
      <p:ext uri="{BB962C8B-B14F-4D97-AF65-F5344CB8AC3E}">
        <p14:creationId xmlns:p14="http://schemas.microsoft.com/office/powerpoint/2010/main" val="15224936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22</a:t>
            </a:fld>
            <a:endParaRPr/>
          </a:p>
        </p:txBody>
      </p:sp>
    </p:spTree>
    <p:extLst>
      <p:ext uri="{BB962C8B-B14F-4D97-AF65-F5344CB8AC3E}">
        <p14:creationId xmlns:p14="http://schemas.microsoft.com/office/powerpoint/2010/main" val="3965951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24</a:t>
            </a:fld>
            <a:endParaRPr/>
          </a:p>
        </p:txBody>
      </p:sp>
    </p:spTree>
    <p:extLst>
      <p:ext uri="{BB962C8B-B14F-4D97-AF65-F5344CB8AC3E}">
        <p14:creationId xmlns:p14="http://schemas.microsoft.com/office/powerpoint/2010/main" val="4143468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25</a:t>
            </a:fld>
            <a:endParaRPr/>
          </a:p>
        </p:txBody>
      </p:sp>
    </p:spTree>
    <p:extLst>
      <p:ext uri="{BB962C8B-B14F-4D97-AF65-F5344CB8AC3E}">
        <p14:creationId xmlns:p14="http://schemas.microsoft.com/office/powerpoint/2010/main" val="4143468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26</a:t>
            </a:fld>
            <a:endParaRPr/>
          </a:p>
        </p:txBody>
      </p:sp>
    </p:spTree>
    <p:extLst>
      <p:ext uri="{BB962C8B-B14F-4D97-AF65-F5344CB8AC3E}">
        <p14:creationId xmlns:p14="http://schemas.microsoft.com/office/powerpoint/2010/main" val="4143468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27</a:t>
            </a:fld>
            <a:endParaRPr/>
          </a:p>
        </p:txBody>
      </p:sp>
    </p:spTree>
    <p:extLst>
      <p:ext uri="{BB962C8B-B14F-4D97-AF65-F5344CB8AC3E}">
        <p14:creationId xmlns:p14="http://schemas.microsoft.com/office/powerpoint/2010/main" val="4143468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28</a:t>
            </a:fld>
            <a:endParaRPr/>
          </a:p>
        </p:txBody>
      </p:sp>
    </p:spTree>
    <p:extLst>
      <p:ext uri="{BB962C8B-B14F-4D97-AF65-F5344CB8AC3E}">
        <p14:creationId xmlns:p14="http://schemas.microsoft.com/office/powerpoint/2010/main" val="4143468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29</a:t>
            </a:fld>
            <a:endParaRPr/>
          </a:p>
        </p:txBody>
      </p:sp>
    </p:spTree>
    <p:extLst>
      <p:ext uri="{BB962C8B-B14F-4D97-AF65-F5344CB8AC3E}">
        <p14:creationId xmlns:p14="http://schemas.microsoft.com/office/powerpoint/2010/main" val="4143468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30</a:t>
            </a:fld>
            <a:endParaRPr/>
          </a:p>
        </p:txBody>
      </p:sp>
    </p:spTree>
    <p:extLst>
      <p:ext uri="{BB962C8B-B14F-4D97-AF65-F5344CB8AC3E}">
        <p14:creationId xmlns:p14="http://schemas.microsoft.com/office/powerpoint/2010/main" val="4143468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31</a:t>
            </a:fld>
            <a:endParaRPr/>
          </a:p>
        </p:txBody>
      </p:sp>
    </p:spTree>
    <p:extLst>
      <p:ext uri="{BB962C8B-B14F-4D97-AF65-F5344CB8AC3E}">
        <p14:creationId xmlns:p14="http://schemas.microsoft.com/office/powerpoint/2010/main" val="414346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58750" marR="0" lvl="0" indent="0" algn="r" rtl="1">
              <a:lnSpc>
                <a:spcPct val="100000"/>
              </a:lnSpc>
              <a:spcBef>
                <a:spcPts val="0"/>
              </a:spcBef>
              <a:spcAft>
                <a:spcPts val="0"/>
              </a:spcAft>
              <a:buClr>
                <a:srgbClr val="000000"/>
              </a:buClr>
              <a:buSzPts val="1100"/>
              <a:buFont typeface="Arial"/>
              <a:buNone/>
            </a:pPr>
            <a:r>
              <a:rPr lang="x-none"/>
              <a:t>למחוק שקופית זו אם אין בה צורך.</a:t>
            </a:r>
            <a:endParaRPr/>
          </a:p>
          <a:p>
            <a:pPr marL="158750" marR="0" lvl="0" indent="0" algn="r" rtl="1">
              <a:lnSpc>
                <a:spcPct val="100000"/>
              </a:lnSpc>
              <a:spcBef>
                <a:spcPts val="0"/>
              </a:spcBef>
              <a:spcAft>
                <a:spcPts val="0"/>
              </a:spcAft>
              <a:buClr>
                <a:srgbClr val="000000"/>
              </a:buClr>
              <a:buSzPts val="1100"/>
              <a:buFont typeface="Arial"/>
              <a:buNone/>
            </a:pPr>
            <a:endParaRPr sz="1200" b="1"/>
          </a:p>
          <a:p>
            <a:pPr marL="158750" marR="0" lvl="0" indent="0" algn="r" rtl="1">
              <a:lnSpc>
                <a:spcPct val="100000"/>
              </a:lnSpc>
              <a:spcBef>
                <a:spcPts val="0"/>
              </a:spcBef>
              <a:spcAft>
                <a:spcPts val="0"/>
              </a:spcAft>
              <a:buClr>
                <a:srgbClr val="000000"/>
              </a:buClr>
              <a:buSzPts val="1100"/>
              <a:buFont typeface="Arial"/>
              <a:buNone/>
            </a:pPr>
            <a:r>
              <a:rPr lang="x-none" sz="1200" b="1"/>
              <a:t>משך השקף: דקה</a:t>
            </a:r>
            <a:endParaRPr/>
          </a:p>
          <a:p>
            <a:pPr marL="158750" lvl="0" indent="0" algn="r" rtl="1">
              <a:spcBef>
                <a:spcPts val="0"/>
              </a:spcBef>
              <a:spcAft>
                <a:spcPts val="0"/>
              </a:spcAft>
              <a:buClr>
                <a:schemeClr val="dk1"/>
              </a:buClr>
              <a:buSzPts val="1200"/>
              <a:buFont typeface="Calibri"/>
              <a:buNone/>
            </a:pPr>
            <a:endParaRPr sz="1200"/>
          </a:p>
          <a:p>
            <a:pPr marL="158750" lvl="0" indent="0" algn="r" rtl="1">
              <a:spcBef>
                <a:spcPts val="0"/>
              </a:spcBef>
              <a:spcAft>
                <a:spcPts val="0"/>
              </a:spcAft>
              <a:buClr>
                <a:schemeClr val="dk1"/>
              </a:buClr>
              <a:buSzPts val="1200"/>
              <a:buFont typeface="Calibri"/>
              <a:buNone/>
            </a:pPr>
            <a:r>
              <a:rPr lang="x-none" sz="1200"/>
              <a:t>בשקף זה ודאו שכולם הצטיידו בעזרים הנדרשים (מומלץ שעזרים אלו יהיו גם אצלכם עבור הדגמה).</a:t>
            </a:r>
            <a:endParaRPr/>
          </a:p>
          <a:p>
            <a:pPr marL="158750" lvl="0" indent="0" algn="r" rtl="1">
              <a:spcBef>
                <a:spcPts val="0"/>
              </a:spcBef>
              <a:spcAft>
                <a:spcPts val="0"/>
              </a:spcAft>
              <a:buClr>
                <a:srgbClr val="FF0000"/>
              </a:buClr>
              <a:buSzPts val="1200"/>
              <a:buFont typeface="Calibri"/>
              <a:buNone/>
            </a:pPr>
            <a:r>
              <a:rPr lang="x-none" sz="1200">
                <a:solidFill>
                  <a:srgbClr val="FF0000"/>
                </a:solidFill>
              </a:rPr>
              <a:t>מחקו את המיותר או הוסיפו במידת הצורך (הקפידו על זכויות היוצרים).</a:t>
            </a:r>
            <a:endParaRPr/>
          </a:p>
          <a:p>
            <a:pPr marL="158750" lvl="0" indent="0" algn="r" rtl="1">
              <a:spcBef>
                <a:spcPts val="0"/>
              </a:spcBef>
              <a:spcAft>
                <a:spcPts val="0"/>
              </a:spcAft>
              <a:buClr>
                <a:schemeClr val="dk1"/>
              </a:buClr>
              <a:buSzPts val="1200"/>
              <a:buFont typeface="Calibri"/>
              <a:buNone/>
            </a:pPr>
            <a:endParaRPr sz="1200">
              <a:solidFill>
                <a:srgbClr val="FF0000"/>
              </a:solidFill>
            </a:endParaRPr>
          </a:p>
          <a:p>
            <a:pPr marL="158750" lvl="0" indent="0" algn="r" rtl="1">
              <a:spcBef>
                <a:spcPts val="0"/>
              </a:spcBef>
              <a:spcAft>
                <a:spcPts val="0"/>
              </a:spcAft>
              <a:buClr>
                <a:srgbClr val="FF0000"/>
              </a:buClr>
              <a:buSzPts val="1200"/>
              <a:buFont typeface="Calibri"/>
              <a:buNone/>
            </a:pPr>
            <a:r>
              <a:rPr lang="x-none" sz="1200">
                <a:solidFill>
                  <a:srgbClr val="FF0000"/>
                </a:solidFill>
              </a:rPr>
              <a:t>זה הזמן להציג את </a:t>
            </a:r>
            <a:r>
              <a:rPr lang="x-none" sz="1200" b="0" i="0" u="none" strike="noStrike" cap="none">
                <a:solidFill>
                  <a:srgbClr val="000000"/>
                </a:solidFill>
                <a:latin typeface="Arial"/>
                <a:ea typeface="Arial"/>
                <a:cs typeface="Arial"/>
                <a:sym typeface="Arial"/>
              </a:rPr>
              <a:t>כללי ההתנהגות בשיעור: בקשו מהלומדים לסגור חלונות של יישומים אחרים במחשב, להרחיק אמצעים מסיחים, להתיישב בחדר שקט, להניח כוס מים לידם, ובעיקר להתמקד במפגש.</a:t>
            </a:r>
            <a:endParaRPr/>
          </a:p>
        </p:txBody>
      </p:sp>
      <p:sp>
        <p:nvSpPr>
          <p:cNvPr id="255" name="Google Shape;25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3</a:t>
            </a:fld>
            <a:endParaRPr/>
          </a:p>
        </p:txBody>
      </p:sp>
    </p:spTree>
    <p:extLst>
      <p:ext uri="{BB962C8B-B14F-4D97-AF65-F5344CB8AC3E}">
        <p14:creationId xmlns:p14="http://schemas.microsoft.com/office/powerpoint/2010/main" val="21759494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32</a:t>
            </a:fld>
            <a:endParaRPr/>
          </a:p>
        </p:txBody>
      </p:sp>
    </p:spTree>
    <p:extLst>
      <p:ext uri="{BB962C8B-B14F-4D97-AF65-F5344CB8AC3E}">
        <p14:creationId xmlns:p14="http://schemas.microsoft.com/office/powerpoint/2010/main" val="4143468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33</a:t>
            </a:fld>
            <a:endParaRPr/>
          </a:p>
        </p:txBody>
      </p:sp>
    </p:spTree>
    <p:extLst>
      <p:ext uri="{BB962C8B-B14F-4D97-AF65-F5344CB8AC3E}">
        <p14:creationId xmlns:p14="http://schemas.microsoft.com/office/powerpoint/2010/main" val="4143468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34</a:t>
            </a:fld>
            <a:endParaRPr/>
          </a:p>
        </p:txBody>
      </p:sp>
    </p:spTree>
    <p:extLst>
      <p:ext uri="{BB962C8B-B14F-4D97-AF65-F5344CB8AC3E}">
        <p14:creationId xmlns:p14="http://schemas.microsoft.com/office/powerpoint/2010/main" val="4143468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35</a:t>
            </a:fld>
            <a:endParaRPr/>
          </a:p>
        </p:txBody>
      </p:sp>
    </p:spTree>
    <p:extLst>
      <p:ext uri="{BB962C8B-B14F-4D97-AF65-F5344CB8AC3E}">
        <p14:creationId xmlns:p14="http://schemas.microsoft.com/office/powerpoint/2010/main" val="4143468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36</a:t>
            </a:fld>
            <a:endParaRPr/>
          </a:p>
        </p:txBody>
      </p:sp>
    </p:spTree>
    <p:extLst>
      <p:ext uri="{BB962C8B-B14F-4D97-AF65-F5344CB8AC3E}">
        <p14:creationId xmlns:p14="http://schemas.microsoft.com/office/powerpoint/2010/main" val="1674168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37</a:t>
            </a:fld>
            <a:endParaRPr/>
          </a:p>
        </p:txBody>
      </p:sp>
    </p:spTree>
    <p:extLst>
      <p:ext uri="{BB962C8B-B14F-4D97-AF65-F5344CB8AC3E}">
        <p14:creationId xmlns:p14="http://schemas.microsoft.com/office/powerpoint/2010/main" val="1674168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38</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39</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40</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41</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4</a:t>
            </a:fld>
            <a:endParaRPr/>
          </a:p>
        </p:txBody>
      </p:sp>
    </p:spTree>
    <p:extLst>
      <p:ext uri="{BB962C8B-B14F-4D97-AF65-F5344CB8AC3E}">
        <p14:creationId xmlns:p14="http://schemas.microsoft.com/office/powerpoint/2010/main" val="25163868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42</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43</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44</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45</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46</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47</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48</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49</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50</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51</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5</a:t>
            </a:fld>
            <a:endParaRPr/>
          </a:p>
        </p:txBody>
      </p:sp>
    </p:spTree>
    <p:extLst>
      <p:ext uri="{BB962C8B-B14F-4D97-AF65-F5344CB8AC3E}">
        <p14:creationId xmlns:p14="http://schemas.microsoft.com/office/powerpoint/2010/main" val="6884730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52</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53</a:t>
            </a:fld>
            <a:endParaRPr/>
          </a:p>
        </p:txBody>
      </p:sp>
    </p:spTree>
    <p:extLst>
      <p:ext uri="{BB962C8B-B14F-4D97-AF65-F5344CB8AC3E}">
        <p14:creationId xmlns:p14="http://schemas.microsoft.com/office/powerpoint/2010/main" val="42804855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54</a:t>
            </a:fld>
            <a:endParaRPr/>
          </a:p>
        </p:txBody>
      </p:sp>
    </p:spTree>
    <p:extLst>
      <p:ext uri="{BB962C8B-B14F-4D97-AF65-F5344CB8AC3E}">
        <p14:creationId xmlns:p14="http://schemas.microsoft.com/office/powerpoint/2010/main" val="12367026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55</a:t>
            </a:fld>
            <a:endParaRPr/>
          </a:p>
        </p:txBody>
      </p:sp>
    </p:spTree>
    <p:extLst>
      <p:ext uri="{BB962C8B-B14F-4D97-AF65-F5344CB8AC3E}">
        <p14:creationId xmlns:p14="http://schemas.microsoft.com/office/powerpoint/2010/main" val="393821619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56</a:t>
            </a:fld>
            <a:endParaRPr/>
          </a:p>
        </p:txBody>
      </p:sp>
    </p:spTree>
    <p:extLst>
      <p:ext uri="{BB962C8B-B14F-4D97-AF65-F5344CB8AC3E}">
        <p14:creationId xmlns:p14="http://schemas.microsoft.com/office/powerpoint/2010/main" val="55182673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57</a:t>
            </a:fld>
            <a:endParaRPr/>
          </a:p>
        </p:txBody>
      </p:sp>
    </p:spTree>
    <p:extLst>
      <p:ext uri="{BB962C8B-B14F-4D97-AF65-F5344CB8AC3E}">
        <p14:creationId xmlns:p14="http://schemas.microsoft.com/office/powerpoint/2010/main" val="2309229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6</a:t>
            </a:fld>
            <a:endParaRPr/>
          </a:p>
        </p:txBody>
      </p:sp>
    </p:spTree>
    <p:extLst>
      <p:ext uri="{BB962C8B-B14F-4D97-AF65-F5344CB8AC3E}">
        <p14:creationId xmlns:p14="http://schemas.microsoft.com/office/powerpoint/2010/main" val="688473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7</a:t>
            </a:fld>
            <a:endParaRPr/>
          </a:p>
        </p:txBody>
      </p:sp>
    </p:spTree>
    <p:extLst>
      <p:ext uri="{BB962C8B-B14F-4D97-AF65-F5344CB8AC3E}">
        <p14:creationId xmlns:p14="http://schemas.microsoft.com/office/powerpoint/2010/main" val="688473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8</a:t>
            </a:fld>
            <a:endParaRPr/>
          </a:p>
        </p:txBody>
      </p:sp>
    </p:spTree>
    <p:extLst>
      <p:ext uri="{BB962C8B-B14F-4D97-AF65-F5344CB8AC3E}">
        <p14:creationId xmlns:p14="http://schemas.microsoft.com/office/powerpoint/2010/main" val="688473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Clr>
                <a:schemeClr val="dk1"/>
              </a:buClr>
              <a:buSzPts val="1200"/>
              <a:buFont typeface="Calibri"/>
              <a:buNone/>
            </a:pPr>
            <a:r>
              <a:rPr lang="x-none" b="1"/>
              <a:t>משך השקף: עד 2 דקות</a:t>
            </a:r>
            <a:endParaRPr/>
          </a:p>
          <a:p>
            <a:pPr marL="0" lvl="0" indent="0" algn="r" rtl="1">
              <a:spcBef>
                <a:spcPts val="0"/>
              </a:spcBef>
              <a:spcAft>
                <a:spcPts val="0"/>
              </a:spcAft>
              <a:buClr>
                <a:schemeClr val="dk1"/>
              </a:buClr>
              <a:buSzPts val="1200"/>
              <a:buFont typeface="Calibri"/>
              <a:buNone/>
            </a:pPr>
            <a:endParaRPr b="1"/>
          </a:p>
          <a:p>
            <a:pPr marL="0" lvl="0" indent="0" algn="r" rtl="1">
              <a:spcBef>
                <a:spcPts val="0"/>
              </a:spcBef>
              <a:spcAft>
                <a:spcPts val="0"/>
              </a:spcAft>
              <a:buClr>
                <a:schemeClr val="dk1"/>
              </a:buClr>
              <a:buSzPts val="1200"/>
              <a:buFont typeface="Calibri"/>
              <a:buNone/>
            </a:pPr>
            <a:r>
              <a:rPr lang="x-none">
                <a:solidFill>
                  <a:schemeClr val="dk1"/>
                </a:solidFill>
              </a:rPr>
              <a:t>הצעות: משחק, חידה, הדגמה, סימולציה, דוגמה, טענה, משפט אמת משפט שקר, ועוד.</a:t>
            </a:r>
            <a:endParaRPr/>
          </a:p>
          <a:p>
            <a:pPr marL="0" lvl="0" indent="0" algn="r" rtl="1">
              <a:spcBef>
                <a:spcPts val="0"/>
              </a:spcBef>
              <a:spcAft>
                <a:spcPts val="0"/>
              </a:spcAft>
              <a:buClr>
                <a:schemeClr val="dk1"/>
              </a:buClr>
              <a:buSzPts val="1200"/>
              <a:buFont typeface="Calibri"/>
              <a:buNone/>
            </a:pPr>
            <a:endParaRPr>
              <a:solidFill>
                <a:schemeClr val="dk1"/>
              </a:solidFill>
            </a:endParaRPr>
          </a:p>
          <a:p>
            <a:pPr marL="0" lvl="0" indent="0" algn="r" rtl="1">
              <a:spcBef>
                <a:spcPts val="0"/>
              </a:spcBef>
              <a:spcAft>
                <a:spcPts val="0"/>
              </a:spcAft>
              <a:buClr>
                <a:srgbClr val="FF0000"/>
              </a:buClr>
              <a:buSzPts val="1200"/>
              <a:buFont typeface="Calibri"/>
              <a:buNone/>
            </a:pPr>
            <a:r>
              <a:rPr lang="x-none">
                <a:solidFill>
                  <a:srgbClr val="FF0000"/>
                </a:solidFill>
              </a:rPr>
              <a:t>דוגמה לחידה:</a:t>
            </a:r>
            <a:br>
              <a:rPr lang="x-none">
                <a:solidFill>
                  <a:srgbClr val="FF0000"/>
                </a:solidFill>
              </a:rPr>
            </a:br>
            <a:r>
              <a:rPr lang="x-none">
                <a:solidFill>
                  <a:srgbClr val="FF0000"/>
                </a:solidFill>
              </a:rPr>
              <a:t>תמונה של דמות או חפץ הקשורה לנושא. הקשר לנושא יתגלה במהלך השיעור.</a:t>
            </a:r>
            <a:endParaRPr/>
          </a:p>
          <a:p>
            <a:pPr marL="0" lvl="0" indent="0" algn="r" rtl="1">
              <a:spcBef>
                <a:spcPts val="0"/>
              </a:spcBef>
              <a:spcAft>
                <a:spcPts val="0"/>
              </a:spcAft>
              <a:buClr>
                <a:schemeClr val="dk1"/>
              </a:buClr>
              <a:buSzPts val="1100"/>
              <a:buFont typeface="Arial"/>
              <a:buNone/>
            </a:pPr>
            <a:r>
              <a:rPr lang="x-none">
                <a:solidFill>
                  <a:srgbClr val="FF0000"/>
                </a:solidFill>
              </a:rPr>
              <a:t>מה הקשר בין………….</a:t>
            </a:r>
            <a:endParaRPr/>
          </a:p>
          <a:p>
            <a:pPr marL="0" lvl="0" indent="0" algn="l" rtl="0">
              <a:spcBef>
                <a:spcPts val="0"/>
              </a:spcBef>
              <a:spcAft>
                <a:spcPts val="0"/>
              </a:spcAft>
              <a:buClr>
                <a:schemeClr val="dk1"/>
              </a:buClr>
              <a:buSzPts val="1200"/>
              <a:buFont typeface="Calibri"/>
              <a:buNone/>
            </a:pPr>
            <a:endParaRPr/>
          </a:p>
        </p:txBody>
      </p:sp>
      <p:sp>
        <p:nvSpPr>
          <p:cNvPr id="276" name="Google Shape;27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pPr marL="0" lvl="0" indent="0" algn="r" rtl="0">
                <a:spcBef>
                  <a:spcPts val="0"/>
                </a:spcBef>
                <a:spcAft>
                  <a:spcPts val="0"/>
                </a:spcAft>
                <a:buNone/>
              </a:pPr>
              <a:t>9</a:t>
            </a:fld>
            <a:endParaRPr/>
          </a:p>
        </p:txBody>
      </p:sp>
    </p:spTree>
    <p:extLst>
      <p:ext uri="{BB962C8B-B14F-4D97-AF65-F5344CB8AC3E}">
        <p14:creationId xmlns:p14="http://schemas.microsoft.com/office/powerpoint/2010/main" val="688473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השיעור הבא יתחיל">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C4692FF9-9816-1A41-9F19-64AC89C4FE77}"/>
              </a:ext>
            </a:extLst>
          </p:cNvPr>
          <p:cNvSpPr/>
          <p:nvPr/>
        </p:nvSpPr>
        <p:spPr>
          <a:xfrm>
            <a:off x="2503183" y="484931"/>
            <a:ext cx="4104977" cy="41049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0"/>
          </a:p>
        </p:txBody>
      </p:sp>
      <p:sp>
        <p:nvSpPr>
          <p:cNvPr id="19" name="Rectangle 18">
            <a:extLst>
              <a:ext uri="{FF2B5EF4-FFF2-40B4-BE49-F238E27FC236}">
                <a16:creationId xmlns:a16="http://schemas.microsoft.com/office/drawing/2014/main" id="{B1C76A5A-A9C6-4148-9667-BA78FBEC1DC5}"/>
              </a:ext>
            </a:extLst>
          </p:cNvPr>
          <p:cNvSpPr/>
          <p:nvPr/>
        </p:nvSpPr>
        <p:spPr>
          <a:xfrm>
            <a:off x="2215456" y="3174480"/>
            <a:ext cx="4713089" cy="929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350"/>
          </a:p>
        </p:txBody>
      </p:sp>
      <p:grpSp>
        <p:nvGrpSpPr>
          <p:cNvPr id="2" name="Group 1">
            <a:extLst>
              <a:ext uri="{FF2B5EF4-FFF2-40B4-BE49-F238E27FC236}">
                <a16:creationId xmlns:a16="http://schemas.microsoft.com/office/drawing/2014/main" id="{B5656235-C025-B341-B125-6E522FFD6056}"/>
              </a:ext>
            </a:extLst>
          </p:cNvPr>
          <p:cNvGrpSpPr/>
          <p:nvPr/>
        </p:nvGrpSpPr>
        <p:grpSpPr>
          <a:xfrm>
            <a:off x="269041" y="214122"/>
            <a:ext cx="2934932" cy="379745"/>
            <a:chOff x="358720" y="285496"/>
            <a:chExt cx="3913243" cy="506326"/>
          </a:xfrm>
        </p:grpSpPr>
        <p:cxnSp>
          <p:nvCxnSpPr>
            <p:cNvPr id="18" name="Straight Connector 17">
              <a:extLst>
                <a:ext uri="{FF2B5EF4-FFF2-40B4-BE49-F238E27FC236}">
                  <a16:creationId xmlns:a16="http://schemas.microsoft.com/office/drawing/2014/main" id="{3740DB9B-9ABC-1E4F-9E76-DE21BB134995}"/>
                </a:ext>
              </a:extLst>
            </p:cNvPr>
            <p:cNvCxnSpPr>
              <a:cxnSpLocks/>
            </p:cNvCxnSpPr>
            <p:nvPr/>
          </p:nvCxnSpPr>
          <p:spPr>
            <a:xfrm>
              <a:off x="865046" y="532257"/>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AC0021A-4563-F644-839C-3313EE112D9E}"/>
                </a:ext>
              </a:extLst>
            </p:cNvPr>
            <p:cNvSpPr/>
            <p:nvPr/>
          </p:nvSpPr>
          <p:spPr>
            <a:xfrm rot="16200000">
              <a:off x="358720" y="285496"/>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dirty="0"/>
            </a:p>
          </p:txBody>
        </p:sp>
        <p:sp>
          <p:nvSpPr>
            <p:cNvPr id="16" name="Rectangle 15">
              <a:extLst>
                <a:ext uri="{FF2B5EF4-FFF2-40B4-BE49-F238E27FC236}">
                  <a16:creationId xmlns:a16="http://schemas.microsoft.com/office/drawing/2014/main" id="{3984F002-0837-5347-8BEB-C54BD7228FB1}"/>
                </a:ext>
              </a:extLst>
            </p:cNvPr>
            <p:cNvSpPr/>
            <p:nvPr/>
          </p:nvSpPr>
          <p:spPr>
            <a:xfrm>
              <a:off x="781297" y="454909"/>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grpSp>
      <p:sp>
        <p:nvSpPr>
          <p:cNvPr id="4" name="Text Placeholder 3">
            <a:extLst>
              <a:ext uri="{FF2B5EF4-FFF2-40B4-BE49-F238E27FC236}">
                <a16:creationId xmlns:a16="http://schemas.microsoft.com/office/drawing/2014/main" id="{AA27E2A2-BC31-804E-BB02-2D2086ECA9AB}"/>
              </a:ext>
            </a:extLst>
          </p:cNvPr>
          <p:cNvSpPr>
            <a:spLocks noGrp="1"/>
          </p:cNvSpPr>
          <p:nvPr>
            <p:ph type="body" sz="quarter" idx="11" hasCustomPrompt="1"/>
          </p:nvPr>
        </p:nvSpPr>
        <p:spPr>
          <a:xfrm>
            <a:off x="494706" y="1446626"/>
            <a:ext cx="8154590" cy="1651718"/>
          </a:xfrm>
          <a:prstGeom prst="rect">
            <a:avLst/>
          </a:prstGeom>
        </p:spPr>
        <p:txBody>
          <a:bodyPr/>
          <a:lstStyle>
            <a:lvl1pPr marL="0" indent="0" algn="ctr">
              <a:buNone/>
              <a:defRPr sz="54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he-IL" dirty="0"/>
              <a:t>השיעור הבא</a:t>
            </a:r>
          </a:p>
          <a:p>
            <a:pPr lvl="0"/>
            <a:r>
              <a:rPr lang="he-IL" dirty="0"/>
              <a:t>יתחיל</a:t>
            </a:r>
          </a:p>
        </p:txBody>
      </p:sp>
      <p:cxnSp>
        <p:nvCxnSpPr>
          <p:cNvPr id="15" name="Straight Connector 14">
            <a:extLst>
              <a:ext uri="{FF2B5EF4-FFF2-40B4-BE49-F238E27FC236}">
                <a16:creationId xmlns:a16="http://schemas.microsoft.com/office/drawing/2014/main" id="{40473E13-CEF0-6945-8210-1865616E9834}"/>
              </a:ext>
            </a:extLst>
          </p:cNvPr>
          <p:cNvCxnSpPr>
            <a:cxnSpLocks/>
          </p:cNvCxnSpPr>
          <p:nvPr/>
        </p:nvCxnSpPr>
        <p:spPr>
          <a:xfrm>
            <a:off x="1782790" y="4538052"/>
            <a:ext cx="103941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0204A12-6CF4-3D47-B903-96181A4FAD7A}"/>
              </a:ext>
            </a:extLst>
          </p:cNvPr>
          <p:cNvCxnSpPr>
            <a:cxnSpLocks/>
          </p:cNvCxnSpPr>
          <p:nvPr/>
        </p:nvCxnSpPr>
        <p:spPr>
          <a:xfrm>
            <a:off x="306371" y="4689730"/>
            <a:ext cx="2111604"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22617BD7-5381-4D41-92AE-B0043113B420}"/>
              </a:ext>
            </a:extLst>
          </p:cNvPr>
          <p:cNvGrpSpPr/>
          <p:nvPr/>
        </p:nvGrpSpPr>
        <p:grpSpPr>
          <a:xfrm rot="10800000">
            <a:off x="8611615" y="105186"/>
            <a:ext cx="452027" cy="432995"/>
            <a:chOff x="781297" y="5586292"/>
            <a:chExt cx="602703" cy="577326"/>
          </a:xfrm>
        </p:grpSpPr>
        <p:sp>
          <p:nvSpPr>
            <p:cNvPr id="11" name="Rectangle 10">
              <a:extLst>
                <a:ext uri="{FF2B5EF4-FFF2-40B4-BE49-F238E27FC236}">
                  <a16:creationId xmlns:a16="http://schemas.microsoft.com/office/drawing/2014/main" id="{587FD482-59E1-C04B-9AF0-F8141BE66FDD}"/>
                </a:ext>
              </a:extLst>
            </p:cNvPr>
            <p:cNvSpPr/>
            <p:nvPr/>
          </p:nvSpPr>
          <p:spPr>
            <a:xfrm rot="16200000">
              <a:off x="781297" y="5657292"/>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dirty="0"/>
            </a:p>
          </p:txBody>
        </p:sp>
        <p:sp>
          <p:nvSpPr>
            <p:cNvPr id="13" name="Rectangle 12">
              <a:extLst>
                <a:ext uri="{FF2B5EF4-FFF2-40B4-BE49-F238E27FC236}">
                  <a16:creationId xmlns:a16="http://schemas.microsoft.com/office/drawing/2014/main" id="{1E9A766D-D5BD-3E4B-AE40-5EF4614445A8}"/>
                </a:ext>
              </a:extLst>
            </p:cNvPr>
            <p:cNvSpPr/>
            <p:nvPr/>
          </p:nvSpPr>
          <p:spPr>
            <a:xfrm>
              <a:off x="1216502" y="5586292"/>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grpSp>
      <p:cxnSp>
        <p:nvCxnSpPr>
          <p:cNvPr id="17" name="Straight Connector 16">
            <a:extLst>
              <a:ext uri="{FF2B5EF4-FFF2-40B4-BE49-F238E27FC236}">
                <a16:creationId xmlns:a16="http://schemas.microsoft.com/office/drawing/2014/main" id="{4D5014CE-6431-0D4C-BAFF-39612F414400}"/>
              </a:ext>
            </a:extLst>
          </p:cNvPr>
          <p:cNvCxnSpPr>
            <a:cxnSpLocks/>
          </p:cNvCxnSpPr>
          <p:nvPr/>
        </p:nvCxnSpPr>
        <p:spPr>
          <a:xfrm>
            <a:off x="-509047" y="4842311"/>
            <a:ext cx="259152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4BD310FA-D564-9240-BAF3-B9933A5C616F}"/>
              </a:ext>
            </a:extLst>
          </p:cNvPr>
          <p:cNvSpPr>
            <a:spLocks noGrp="1"/>
          </p:cNvSpPr>
          <p:nvPr>
            <p:ph type="body" sz="quarter" idx="12" hasCustomPrompt="1"/>
          </p:nvPr>
        </p:nvSpPr>
        <p:spPr>
          <a:xfrm>
            <a:off x="2823568" y="3411171"/>
            <a:ext cx="3496865" cy="614638"/>
          </a:xfrm>
          <a:prstGeom prst="rect">
            <a:avLst/>
          </a:prstGeom>
        </p:spPr>
        <p:txBody>
          <a:bodyPr anchor="b"/>
          <a:lstStyle>
            <a:lvl1pPr marL="0" indent="0">
              <a:buNone/>
              <a:defRPr sz="4500">
                <a:solidFill>
                  <a:schemeClr val="bg1"/>
                </a:solidFill>
              </a:defRPr>
            </a:lvl1pPr>
          </a:lstStyle>
          <a:p>
            <a:pPr lvl="0"/>
            <a:r>
              <a:rPr lang="he-IL" dirty="0"/>
              <a:t>בשעה 09:00</a:t>
            </a:r>
            <a:endParaRPr lang="x-none" dirty="0"/>
          </a:p>
        </p:txBody>
      </p:sp>
      <p:sp>
        <p:nvSpPr>
          <p:cNvPr id="20" name="Oval 4">
            <a:extLst>
              <a:ext uri="{FF2B5EF4-FFF2-40B4-BE49-F238E27FC236}">
                <a16:creationId xmlns:a16="http://schemas.microsoft.com/office/drawing/2014/main" id="{F542D1EF-DB0F-4CAD-B4EE-1669EFCE10D1}"/>
              </a:ext>
            </a:extLst>
          </p:cNvPr>
          <p:cNvSpPr/>
          <p:nvPr userDrawn="1"/>
        </p:nvSpPr>
        <p:spPr>
          <a:xfrm>
            <a:off x="2503183" y="484931"/>
            <a:ext cx="4104977" cy="41049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50"/>
          </a:p>
        </p:txBody>
      </p:sp>
      <p:sp>
        <p:nvSpPr>
          <p:cNvPr id="22" name="Rectangle 18">
            <a:extLst>
              <a:ext uri="{FF2B5EF4-FFF2-40B4-BE49-F238E27FC236}">
                <a16:creationId xmlns:a16="http://schemas.microsoft.com/office/drawing/2014/main" id="{87C9B1FE-A9DC-43B4-A03C-A8BB6223CEC0}"/>
              </a:ext>
            </a:extLst>
          </p:cNvPr>
          <p:cNvSpPr/>
          <p:nvPr userDrawn="1"/>
        </p:nvSpPr>
        <p:spPr>
          <a:xfrm>
            <a:off x="2215456" y="3174480"/>
            <a:ext cx="4713089" cy="929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50"/>
          </a:p>
        </p:txBody>
      </p:sp>
      <p:grpSp>
        <p:nvGrpSpPr>
          <p:cNvPr id="23" name="Group 1">
            <a:extLst>
              <a:ext uri="{FF2B5EF4-FFF2-40B4-BE49-F238E27FC236}">
                <a16:creationId xmlns:a16="http://schemas.microsoft.com/office/drawing/2014/main" id="{0AF5033B-E7CC-44A0-9059-7B4781C7660D}"/>
              </a:ext>
            </a:extLst>
          </p:cNvPr>
          <p:cNvGrpSpPr/>
          <p:nvPr userDrawn="1"/>
        </p:nvGrpSpPr>
        <p:grpSpPr>
          <a:xfrm>
            <a:off x="269041" y="214122"/>
            <a:ext cx="2934932" cy="379745"/>
            <a:chOff x="358720" y="285496"/>
            <a:chExt cx="3913243" cy="506326"/>
          </a:xfrm>
        </p:grpSpPr>
        <p:cxnSp>
          <p:nvCxnSpPr>
            <p:cNvPr id="24" name="Straight Connector 17">
              <a:extLst>
                <a:ext uri="{FF2B5EF4-FFF2-40B4-BE49-F238E27FC236}">
                  <a16:creationId xmlns:a16="http://schemas.microsoft.com/office/drawing/2014/main" id="{CD3B7D5A-C546-488F-8EDD-3CA8CBED5B41}"/>
                </a:ext>
              </a:extLst>
            </p:cNvPr>
            <p:cNvCxnSpPr>
              <a:cxnSpLocks/>
            </p:cNvCxnSpPr>
            <p:nvPr userDrawn="1"/>
          </p:nvCxnSpPr>
          <p:spPr>
            <a:xfrm>
              <a:off x="865046" y="532257"/>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25" name="Rectangle 11">
              <a:extLst>
                <a:ext uri="{FF2B5EF4-FFF2-40B4-BE49-F238E27FC236}">
                  <a16:creationId xmlns:a16="http://schemas.microsoft.com/office/drawing/2014/main" id="{29D5656E-78A2-4767-BA7D-2896FD7BAAAE}"/>
                </a:ext>
              </a:extLst>
            </p:cNvPr>
            <p:cNvSpPr/>
            <p:nvPr userDrawn="1"/>
          </p:nvSpPr>
          <p:spPr>
            <a:xfrm rot="16200000">
              <a:off x="358720" y="285496"/>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dirty="0"/>
            </a:p>
          </p:txBody>
        </p:sp>
        <p:sp>
          <p:nvSpPr>
            <p:cNvPr id="26" name="Rectangle 15">
              <a:extLst>
                <a:ext uri="{FF2B5EF4-FFF2-40B4-BE49-F238E27FC236}">
                  <a16:creationId xmlns:a16="http://schemas.microsoft.com/office/drawing/2014/main" id="{76E6F950-6E60-4640-AD6B-0248E65297C1}"/>
                </a:ext>
              </a:extLst>
            </p:cNvPr>
            <p:cNvSpPr/>
            <p:nvPr userDrawn="1"/>
          </p:nvSpPr>
          <p:spPr>
            <a:xfrm>
              <a:off x="781297" y="454909"/>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grpSp>
      <p:cxnSp>
        <p:nvCxnSpPr>
          <p:cNvPr id="27" name="Straight Connector 14">
            <a:extLst>
              <a:ext uri="{FF2B5EF4-FFF2-40B4-BE49-F238E27FC236}">
                <a16:creationId xmlns:a16="http://schemas.microsoft.com/office/drawing/2014/main" id="{CF9A5D2E-239E-4F28-921F-DA873B6E93CE}"/>
              </a:ext>
            </a:extLst>
          </p:cNvPr>
          <p:cNvCxnSpPr>
            <a:cxnSpLocks/>
          </p:cNvCxnSpPr>
          <p:nvPr userDrawn="1"/>
        </p:nvCxnSpPr>
        <p:spPr>
          <a:xfrm>
            <a:off x="1782790" y="4538052"/>
            <a:ext cx="103941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Straight Connector 9">
            <a:extLst>
              <a:ext uri="{FF2B5EF4-FFF2-40B4-BE49-F238E27FC236}">
                <a16:creationId xmlns:a16="http://schemas.microsoft.com/office/drawing/2014/main" id="{214270DF-A4B6-445C-BF3C-5F4E56EA592F}"/>
              </a:ext>
            </a:extLst>
          </p:cNvPr>
          <p:cNvCxnSpPr>
            <a:cxnSpLocks/>
          </p:cNvCxnSpPr>
          <p:nvPr userDrawn="1"/>
        </p:nvCxnSpPr>
        <p:spPr>
          <a:xfrm>
            <a:off x="306371" y="4689730"/>
            <a:ext cx="2111604"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29" name="Group 6">
            <a:extLst>
              <a:ext uri="{FF2B5EF4-FFF2-40B4-BE49-F238E27FC236}">
                <a16:creationId xmlns:a16="http://schemas.microsoft.com/office/drawing/2014/main" id="{79F90364-1817-43C7-8937-82F344BBEDC9}"/>
              </a:ext>
            </a:extLst>
          </p:cNvPr>
          <p:cNvGrpSpPr/>
          <p:nvPr userDrawn="1"/>
        </p:nvGrpSpPr>
        <p:grpSpPr>
          <a:xfrm rot="10800000">
            <a:off x="8611615" y="105186"/>
            <a:ext cx="452027" cy="432995"/>
            <a:chOff x="781297" y="5586292"/>
            <a:chExt cx="602703" cy="577326"/>
          </a:xfrm>
        </p:grpSpPr>
        <p:sp>
          <p:nvSpPr>
            <p:cNvPr id="30" name="Rectangle 10">
              <a:extLst>
                <a:ext uri="{FF2B5EF4-FFF2-40B4-BE49-F238E27FC236}">
                  <a16:creationId xmlns:a16="http://schemas.microsoft.com/office/drawing/2014/main" id="{C131AE2E-6EE8-4A17-B1C3-09325CFC4561}"/>
                </a:ext>
              </a:extLst>
            </p:cNvPr>
            <p:cNvSpPr/>
            <p:nvPr userDrawn="1"/>
          </p:nvSpPr>
          <p:spPr>
            <a:xfrm rot="16200000">
              <a:off x="781297" y="5657292"/>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dirty="0"/>
            </a:p>
          </p:txBody>
        </p:sp>
        <p:sp>
          <p:nvSpPr>
            <p:cNvPr id="31" name="Rectangle 12">
              <a:extLst>
                <a:ext uri="{FF2B5EF4-FFF2-40B4-BE49-F238E27FC236}">
                  <a16:creationId xmlns:a16="http://schemas.microsoft.com/office/drawing/2014/main" id="{52F8C515-519C-4CE4-B214-DA3B056016B2}"/>
                </a:ext>
              </a:extLst>
            </p:cNvPr>
            <p:cNvSpPr/>
            <p:nvPr userDrawn="1"/>
          </p:nvSpPr>
          <p:spPr>
            <a:xfrm>
              <a:off x="1216502" y="5586292"/>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grpSp>
      <p:cxnSp>
        <p:nvCxnSpPr>
          <p:cNvPr id="32" name="Straight Connector 16">
            <a:extLst>
              <a:ext uri="{FF2B5EF4-FFF2-40B4-BE49-F238E27FC236}">
                <a16:creationId xmlns:a16="http://schemas.microsoft.com/office/drawing/2014/main" id="{6521091C-6CE5-471E-B4E7-305803960AB2}"/>
              </a:ext>
            </a:extLst>
          </p:cNvPr>
          <p:cNvCxnSpPr>
            <a:cxnSpLocks/>
          </p:cNvCxnSpPr>
          <p:nvPr userDrawn="1"/>
        </p:nvCxnSpPr>
        <p:spPr>
          <a:xfrm>
            <a:off x="-509047" y="4842311"/>
            <a:ext cx="259152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541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תמונה עם טקסט תחתון">
    <p:spTree>
      <p:nvGrpSpPr>
        <p:cNvPr id="1" name=""/>
        <p:cNvGrpSpPr/>
        <p:nvPr/>
      </p:nvGrpSpPr>
      <p:grpSpPr>
        <a:xfrm>
          <a:off x="0" y="0"/>
          <a:ext cx="0" cy="0"/>
          <a:chOff x="0" y="0"/>
          <a:chExt cx="0" cy="0"/>
        </a:xfrm>
      </p:grpSpPr>
      <p:sp>
        <p:nvSpPr>
          <p:cNvPr id="3" name="מציין מיקום של תמונה 2"/>
          <p:cNvSpPr>
            <a:spLocks noGrp="1"/>
          </p:cNvSpPr>
          <p:nvPr>
            <p:ph type="pic" idx="1" hasCustomPrompt="1"/>
          </p:nvPr>
        </p:nvSpPr>
        <p:spPr>
          <a:xfrm>
            <a:off x="762000" y="579366"/>
            <a:ext cx="7692184" cy="3389650"/>
          </a:xfrm>
          <a:prstGeom prst="rect">
            <a:avLst/>
          </a:prstGeom>
        </p:spPr>
        <p:txBody>
          <a:bodyPr/>
          <a:lstStyle>
            <a:lvl1pPr marL="0" marR="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lang="he-IL" dirty="0"/>
              <a:t>  לחץ כאן להוסיף תמונה</a:t>
            </a:r>
          </a:p>
        </p:txBody>
      </p:sp>
      <p:sp>
        <p:nvSpPr>
          <p:cNvPr id="8" name="כותרת 1"/>
          <p:cNvSpPr>
            <a:spLocks noGrp="1"/>
          </p:cNvSpPr>
          <p:nvPr>
            <p:ph type="ctrTitle" hasCustomPrompt="1"/>
          </p:nvPr>
        </p:nvSpPr>
        <p:spPr>
          <a:xfrm>
            <a:off x="328176" y="4157654"/>
            <a:ext cx="8564078" cy="726389"/>
          </a:xfrm>
          <a:prstGeom prst="rect">
            <a:avLst/>
          </a:prstGeom>
        </p:spPr>
        <p:txBody>
          <a:bodyPr anchor="b">
            <a:noAutofit/>
          </a:bodyPr>
          <a:lstStyle>
            <a:lvl1pPr algn="ctr">
              <a:defRPr sz="3600">
                <a:latin typeface="Arial" panose="020B0604020202020204" pitchFamily="34" charset="0"/>
                <a:cs typeface="Arial" panose="020B0604020202020204" pitchFamily="34" charset="0"/>
              </a:defRPr>
            </a:lvl1pPr>
          </a:lstStyle>
          <a:p>
            <a:r>
              <a:rPr lang="he-IL" dirty="0"/>
              <a:t>לחץ כדי לערוך סגנון כותרת 2 תחתית</a:t>
            </a:r>
          </a:p>
        </p:txBody>
      </p:sp>
      <p:grpSp>
        <p:nvGrpSpPr>
          <p:cNvPr id="13" name="Group 12">
            <a:extLst>
              <a:ext uri="{FF2B5EF4-FFF2-40B4-BE49-F238E27FC236}">
                <a16:creationId xmlns:a16="http://schemas.microsoft.com/office/drawing/2014/main" id="{9A71DC45-F5DE-3647-89D7-00EEC394272E}"/>
              </a:ext>
            </a:extLst>
          </p:cNvPr>
          <p:cNvGrpSpPr/>
          <p:nvPr/>
        </p:nvGrpSpPr>
        <p:grpSpPr>
          <a:xfrm>
            <a:off x="585973" y="267702"/>
            <a:ext cx="8329427" cy="379745"/>
            <a:chOff x="781297" y="356936"/>
            <a:chExt cx="11105903" cy="506326"/>
          </a:xfrm>
        </p:grpSpPr>
        <p:cxnSp>
          <p:nvCxnSpPr>
            <p:cNvPr id="14" name="Straight Connector 13">
              <a:extLst>
                <a:ext uri="{FF2B5EF4-FFF2-40B4-BE49-F238E27FC236}">
                  <a16:creationId xmlns:a16="http://schemas.microsoft.com/office/drawing/2014/main" id="{0251AD8C-F052-0A4D-8544-F35BEF541172}"/>
                </a:ext>
              </a:extLst>
            </p:cNvPr>
            <p:cNvCxnSpPr>
              <a:cxnSpLocks/>
            </p:cNvCxnSpPr>
            <p:nvPr/>
          </p:nvCxnSpPr>
          <p:spPr>
            <a:xfrm>
              <a:off x="865046" y="573247"/>
              <a:ext cx="10244790" cy="3849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FBD9106F-7FCF-814E-B547-22DB88E10AD6}"/>
                </a:ext>
              </a:extLst>
            </p:cNvPr>
            <p:cNvSpPr/>
            <p:nvPr/>
          </p:nvSpPr>
          <p:spPr>
            <a:xfrm rot="16200000">
              <a:off x="11380874" y="356936"/>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dirty="0"/>
            </a:p>
          </p:txBody>
        </p:sp>
        <p:sp>
          <p:nvSpPr>
            <p:cNvPr id="16" name="Rectangle 15">
              <a:extLst>
                <a:ext uri="{FF2B5EF4-FFF2-40B4-BE49-F238E27FC236}">
                  <a16:creationId xmlns:a16="http://schemas.microsoft.com/office/drawing/2014/main" id="{B8E4A6A2-22FD-E640-B0BE-FFDB210AA70A}"/>
                </a:ext>
              </a:extLst>
            </p:cNvPr>
            <p:cNvSpPr/>
            <p:nvPr/>
          </p:nvSpPr>
          <p:spPr>
            <a:xfrm>
              <a:off x="781297" y="489498"/>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grpSp>
      <p:sp>
        <p:nvSpPr>
          <p:cNvPr id="9" name="Rectangle 8">
            <a:extLst>
              <a:ext uri="{FF2B5EF4-FFF2-40B4-BE49-F238E27FC236}">
                <a16:creationId xmlns:a16="http://schemas.microsoft.com/office/drawing/2014/main" id="{1B9B5FED-02E7-474D-B6B7-AF695B5A45B0}"/>
              </a:ext>
            </a:extLst>
          </p:cNvPr>
          <p:cNvSpPr/>
          <p:nvPr/>
        </p:nvSpPr>
        <p:spPr>
          <a:xfrm rot="10800000">
            <a:off x="8836142" y="367123"/>
            <a:ext cx="158516" cy="158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spTree>
    <p:extLst>
      <p:ext uri="{BB962C8B-B14F-4D97-AF65-F5344CB8AC3E}">
        <p14:creationId xmlns:p14="http://schemas.microsoft.com/office/powerpoint/2010/main" val="12693134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תמונה עם טקסט תחתון">
    <p:spTree>
      <p:nvGrpSpPr>
        <p:cNvPr id="1" name=""/>
        <p:cNvGrpSpPr/>
        <p:nvPr/>
      </p:nvGrpSpPr>
      <p:grpSpPr>
        <a:xfrm>
          <a:off x="0" y="0"/>
          <a:ext cx="0" cy="0"/>
          <a:chOff x="0" y="0"/>
          <a:chExt cx="0" cy="0"/>
        </a:xfrm>
      </p:grpSpPr>
      <p:sp>
        <p:nvSpPr>
          <p:cNvPr id="3" name="מציין מיקום של תמונה 2"/>
          <p:cNvSpPr>
            <a:spLocks noGrp="1"/>
          </p:cNvSpPr>
          <p:nvPr>
            <p:ph type="pic" idx="1" hasCustomPrompt="1"/>
          </p:nvPr>
        </p:nvSpPr>
        <p:spPr>
          <a:xfrm>
            <a:off x="743211" y="1156325"/>
            <a:ext cx="7692184" cy="3389650"/>
          </a:xfrm>
          <a:prstGeom prst="rect">
            <a:avLst/>
          </a:prstGeom>
        </p:spPr>
        <p:txBody>
          <a:bodyPr/>
          <a:lstStyle>
            <a:lvl1pPr marL="0" marR="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lang="he-IL" dirty="0"/>
              <a:t>  לחץ כאן להוסיף תמונה</a:t>
            </a:r>
          </a:p>
        </p:txBody>
      </p:sp>
      <p:sp>
        <p:nvSpPr>
          <p:cNvPr id="8" name="כותרת 1"/>
          <p:cNvSpPr>
            <a:spLocks noGrp="1"/>
          </p:cNvSpPr>
          <p:nvPr>
            <p:ph type="ctrTitle" hasCustomPrompt="1"/>
          </p:nvPr>
        </p:nvSpPr>
        <p:spPr>
          <a:xfrm>
            <a:off x="-28422" y="284252"/>
            <a:ext cx="8564078" cy="726389"/>
          </a:xfrm>
          <a:prstGeom prst="rect">
            <a:avLst/>
          </a:prstGeom>
        </p:spPr>
        <p:txBody>
          <a:bodyPr anchor="b">
            <a:noAutofit/>
          </a:bodyPr>
          <a:lstStyle>
            <a:lvl1pPr algn="r">
              <a:defRPr sz="3600">
                <a:latin typeface="Arial" panose="020B0604020202020204" pitchFamily="34" charset="0"/>
                <a:cs typeface="Arial" panose="020B0604020202020204" pitchFamily="34" charset="0"/>
              </a:defRPr>
            </a:lvl1pPr>
          </a:lstStyle>
          <a:p>
            <a:r>
              <a:rPr lang="he-IL" dirty="0"/>
              <a:t>לחץ כדי לערוך סגנון כותרת 2</a:t>
            </a:r>
          </a:p>
        </p:txBody>
      </p:sp>
      <p:grpSp>
        <p:nvGrpSpPr>
          <p:cNvPr id="2" name="Group 1">
            <a:extLst>
              <a:ext uri="{FF2B5EF4-FFF2-40B4-BE49-F238E27FC236}">
                <a16:creationId xmlns:a16="http://schemas.microsoft.com/office/drawing/2014/main" id="{6E2EBC84-43F8-574B-B641-E38F11E343AF}"/>
              </a:ext>
            </a:extLst>
          </p:cNvPr>
          <p:cNvGrpSpPr/>
          <p:nvPr/>
        </p:nvGrpSpPr>
        <p:grpSpPr>
          <a:xfrm>
            <a:off x="-1841363" y="109874"/>
            <a:ext cx="10909092" cy="4905858"/>
            <a:chOff x="-2455150" y="146499"/>
            <a:chExt cx="14545456" cy="6541144"/>
          </a:xfrm>
        </p:grpSpPr>
        <p:sp>
          <p:nvSpPr>
            <p:cNvPr id="10" name="Rectangle 9">
              <a:extLst>
                <a:ext uri="{FF2B5EF4-FFF2-40B4-BE49-F238E27FC236}">
                  <a16:creationId xmlns:a16="http://schemas.microsoft.com/office/drawing/2014/main" id="{B5DB5F7D-0835-C146-BC9D-B30515AA8B6A}"/>
                </a:ext>
              </a:extLst>
            </p:cNvPr>
            <p:cNvSpPr/>
            <p:nvPr/>
          </p:nvSpPr>
          <p:spPr>
            <a:xfrm>
              <a:off x="11517522" y="146499"/>
              <a:ext cx="503306" cy="50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cxnSp>
          <p:nvCxnSpPr>
            <p:cNvPr id="11" name="Straight Connector 10">
              <a:extLst>
                <a:ext uri="{FF2B5EF4-FFF2-40B4-BE49-F238E27FC236}">
                  <a16:creationId xmlns:a16="http://schemas.microsoft.com/office/drawing/2014/main" id="{C0EA71EF-79A8-3646-BBDE-A1B8320FAEFB}"/>
                </a:ext>
              </a:extLst>
            </p:cNvPr>
            <p:cNvCxnSpPr>
              <a:cxnSpLocks/>
            </p:cNvCxnSpPr>
            <p:nvPr/>
          </p:nvCxnSpPr>
          <p:spPr>
            <a:xfrm>
              <a:off x="-2455150"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FFAC583-20CC-AD46-AF43-64CD61DC3D58}"/>
                </a:ext>
              </a:extLst>
            </p:cNvPr>
            <p:cNvGrpSpPr/>
            <p:nvPr/>
          </p:nvGrpSpPr>
          <p:grpSpPr>
            <a:xfrm rot="10800000">
              <a:off x="8177063" y="6181317"/>
              <a:ext cx="3913243" cy="506326"/>
              <a:chOff x="358720" y="6187719"/>
              <a:chExt cx="3913243" cy="506326"/>
            </a:xfrm>
          </p:grpSpPr>
          <p:cxnSp>
            <p:nvCxnSpPr>
              <p:cNvPr id="17" name="Straight Connector 16">
                <a:extLst>
                  <a:ext uri="{FF2B5EF4-FFF2-40B4-BE49-F238E27FC236}">
                    <a16:creationId xmlns:a16="http://schemas.microsoft.com/office/drawing/2014/main" id="{7FFC6B5D-55D1-324B-B8E3-F96F62F3AA18}"/>
                  </a:ext>
                </a:extLst>
              </p:cNvPr>
              <p:cNvCxnSpPr>
                <a:cxnSpLocks/>
              </p:cNvCxnSpPr>
              <p:nvPr/>
            </p:nvCxnSpPr>
            <p:spPr>
              <a:xfrm>
                <a:off x="865046"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F8AA9893-4A9A-FB4F-BC48-9141DC495FE4}"/>
                  </a:ext>
                </a:extLst>
              </p:cNvPr>
              <p:cNvSpPr/>
              <p:nvPr/>
            </p:nvSpPr>
            <p:spPr>
              <a:xfrm rot="16200000">
                <a:off x="358720" y="6187719"/>
                <a:ext cx="506326" cy="5063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dirty="0"/>
              </a:p>
            </p:txBody>
          </p:sp>
          <p:sp>
            <p:nvSpPr>
              <p:cNvPr id="19" name="Rectangle 18">
                <a:extLst>
                  <a:ext uri="{FF2B5EF4-FFF2-40B4-BE49-F238E27FC236}">
                    <a16:creationId xmlns:a16="http://schemas.microsoft.com/office/drawing/2014/main" id="{5BBF761E-B3AD-8C4C-B469-DEC8A7F1D9C4}"/>
                  </a:ext>
                </a:extLst>
              </p:cNvPr>
              <p:cNvSpPr/>
              <p:nvPr/>
            </p:nvSpPr>
            <p:spPr>
              <a:xfrm>
                <a:off x="781297" y="6357132"/>
                <a:ext cx="167498" cy="1674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dirty="0"/>
              </a:p>
            </p:txBody>
          </p:sp>
        </p:grpSp>
        <p:sp>
          <p:nvSpPr>
            <p:cNvPr id="20" name="Rectangle 19">
              <a:extLst>
                <a:ext uri="{FF2B5EF4-FFF2-40B4-BE49-F238E27FC236}">
                  <a16:creationId xmlns:a16="http://schemas.microsoft.com/office/drawing/2014/main" id="{80BB7CC1-E08E-854B-AAC6-1DE02C2A331A}"/>
                </a:ext>
              </a:extLst>
            </p:cNvPr>
            <p:cNvSpPr/>
            <p:nvPr/>
          </p:nvSpPr>
          <p:spPr>
            <a:xfrm>
              <a:off x="11646396" y="507951"/>
              <a:ext cx="245558" cy="2455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sp>
          <p:nvSpPr>
            <p:cNvPr id="21" name="Rectangle 20">
              <a:extLst>
                <a:ext uri="{FF2B5EF4-FFF2-40B4-BE49-F238E27FC236}">
                  <a16:creationId xmlns:a16="http://schemas.microsoft.com/office/drawing/2014/main" id="{BDDB156F-CF22-B549-81C6-C9743EEAD8C4}"/>
                </a:ext>
              </a:extLst>
            </p:cNvPr>
            <p:cNvSpPr/>
            <p:nvPr/>
          </p:nvSpPr>
          <p:spPr>
            <a:xfrm rot="10800000">
              <a:off x="831188" y="6339703"/>
              <a:ext cx="241158" cy="2411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grpSp>
    </p:spTree>
    <p:extLst>
      <p:ext uri="{BB962C8B-B14F-4D97-AF65-F5344CB8AC3E}">
        <p14:creationId xmlns:p14="http://schemas.microsoft.com/office/powerpoint/2010/main" val="34309521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תמונה">
    <p:spTree>
      <p:nvGrpSpPr>
        <p:cNvPr id="1" name=""/>
        <p:cNvGrpSpPr/>
        <p:nvPr/>
      </p:nvGrpSpPr>
      <p:grpSpPr>
        <a:xfrm>
          <a:off x="0" y="0"/>
          <a:ext cx="0" cy="0"/>
          <a:chOff x="0" y="0"/>
          <a:chExt cx="0" cy="0"/>
        </a:xfrm>
      </p:grpSpPr>
      <p:sp>
        <p:nvSpPr>
          <p:cNvPr id="3" name="מציין מיקום של תמונה 2"/>
          <p:cNvSpPr>
            <a:spLocks noGrp="1"/>
          </p:cNvSpPr>
          <p:nvPr>
            <p:ph type="pic" idx="1" hasCustomPrompt="1"/>
          </p:nvPr>
        </p:nvSpPr>
        <p:spPr>
          <a:xfrm>
            <a:off x="540776" y="676319"/>
            <a:ext cx="7939985" cy="4261289"/>
          </a:xfrm>
          <a:prstGeom prst="rect">
            <a:avLst/>
          </a:prstGeom>
        </p:spPr>
        <p:txBody>
          <a:bodyPr/>
          <a:lstStyle>
            <a:lvl1pPr marL="0" marR="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lang="he-IL" dirty="0"/>
              <a:t>  לחץ כאן להוסיף תמונה</a:t>
            </a:r>
          </a:p>
        </p:txBody>
      </p:sp>
      <p:grpSp>
        <p:nvGrpSpPr>
          <p:cNvPr id="6" name="Group 5">
            <a:extLst>
              <a:ext uri="{FF2B5EF4-FFF2-40B4-BE49-F238E27FC236}">
                <a16:creationId xmlns:a16="http://schemas.microsoft.com/office/drawing/2014/main" id="{F11EE242-3A2B-9B46-87B2-AC191ECB6960}"/>
              </a:ext>
            </a:extLst>
          </p:cNvPr>
          <p:cNvGrpSpPr/>
          <p:nvPr/>
        </p:nvGrpSpPr>
        <p:grpSpPr>
          <a:xfrm>
            <a:off x="585973" y="267702"/>
            <a:ext cx="8329427" cy="379745"/>
            <a:chOff x="781297" y="356936"/>
            <a:chExt cx="11105903" cy="506326"/>
          </a:xfrm>
        </p:grpSpPr>
        <p:cxnSp>
          <p:nvCxnSpPr>
            <p:cNvPr id="7" name="Straight Connector 6">
              <a:extLst>
                <a:ext uri="{FF2B5EF4-FFF2-40B4-BE49-F238E27FC236}">
                  <a16:creationId xmlns:a16="http://schemas.microsoft.com/office/drawing/2014/main" id="{C0C7E103-ACCC-DA43-9E9D-6FB906FA4F2D}"/>
                </a:ext>
              </a:extLst>
            </p:cNvPr>
            <p:cNvCxnSpPr>
              <a:cxnSpLocks/>
            </p:cNvCxnSpPr>
            <p:nvPr/>
          </p:nvCxnSpPr>
          <p:spPr>
            <a:xfrm>
              <a:off x="865046" y="573247"/>
              <a:ext cx="10244790" cy="3849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4E9F80F-CF67-664D-B4F4-0CA7DCACB628}"/>
                </a:ext>
              </a:extLst>
            </p:cNvPr>
            <p:cNvSpPr/>
            <p:nvPr/>
          </p:nvSpPr>
          <p:spPr>
            <a:xfrm rot="16200000">
              <a:off x="11380874" y="356936"/>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dirty="0"/>
            </a:p>
          </p:txBody>
        </p:sp>
        <p:sp>
          <p:nvSpPr>
            <p:cNvPr id="11" name="Rectangle 10">
              <a:extLst>
                <a:ext uri="{FF2B5EF4-FFF2-40B4-BE49-F238E27FC236}">
                  <a16:creationId xmlns:a16="http://schemas.microsoft.com/office/drawing/2014/main" id="{B1FEACB6-175B-044B-8C0D-3451E638ABE1}"/>
                </a:ext>
              </a:extLst>
            </p:cNvPr>
            <p:cNvSpPr/>
            <p:nvPr/>
          </p:nvSpPr>
          <p:spPr>
            <a:xfrm>
              <a:off x="781297" y="489498"/>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grpSp>
      <p:grpSp>
        <p:nvGrpSpPr>
          <p:cNvPr id="13" name="Group 12">
            <a:extLst>
              <a:ext uri="{FF2B5EF4-FFF2-40B4-BE49-F238E27FC236}">
                <a16:creationId xmlns:a16="http://schemas.microsoft.com/office/drawing/2014/main" id="{DFC3CB68-EE0C-7E46-A86B-DBBE43BD0866}"/>
              </a:ext>
            </a:extLst>
          </p:cNvPr>
          <p:cNvGrpSpPr/>
          <p:nvPr/>
        </p:nvGrpSpPr>
        <p:grpSpPr>
          <a:xfrm>
            <a:off x="-6117147" y="4531570"/>
            <a:ext cx="7746404" cy="125624"/>
            <a:chOff x="10668248" y="5893696"/>
            <a:chExt cx="10328539" cy="167498"/>
          </a:xfrm>
        </p:grpSpPr>
        <p:cxnSp>
          <p:nvCxnSpPr>
            <p:cNvPr id="14" name="Straight Connector 13">
              <a:extLst>
                <a:ext uri="{FF2B5EF4-FFF2-40B4-BE49-F238E27FC236}">
                  <a16:creationId xmlns:a16="http://schemas.microsoft.com/office/drawing/2014/main" id="{128185FB-96F6-194C-96FC-5664DB14E13D}"/>
                </a:ext>
              </a:extLst>
            </p:cNvPr>
            <p:cNvCxnSpPr>
              <a:cxnSpLocks/>
            </p:cNvCxnSpPr>
            <p:nvPr/>
          </p:nvCxnSpPr>
          <p:spPr>
            <a:xfrm>
              <a:off x="10751997" y="5977445"/>
              <a:ext cx="10244790" cy="3849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81E94E79-9670-0743-916C-74F7BDE1C276}"/>
                </a:ext>
              </a:extLst>
            </p:cNvPr>
            <p:cNvSpPr/>
            <p:nvPr/>
          </p:nvSpPr>
          <p:spPr>
            <a:xfrm>
              <a:off x="10668248" y="5893696"/>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grpSp>
      <p:sp>
        <p:nvSpPr>
          <p:cNvPr id="10" name="Rectangle 9">
            <a:extLst>
              <a:ext uri="{FF2B5EF4-FFF2-40B4-BE49-F238E27FC236}">
                <a16:creationId xmlns:a16="http://schemas.microsoft.com/office/drawing/2014/main" id="{EEAD82FA-6CD0-454D-9BDB-225121E5526F}"/>
              </a:ext>
            </a:extLst>
          </p:cNvPr>
          <p:cNvSpPr/>
          <p:nvPr/>
        </p:nvSpPr>
        <p:spPr>
          <a:xfrm rot="10800000">
            <a:off x="8635094" y="541005"/>
            <a:ext cx="176789" cy="1767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spTree>
    <p:extLst>
      <p:ext uri="{BB962C8B-B14F-4D97-AF65-F5344CB8AC3E}">
        <p14:creationId xmlns:p14="http://schemas.microsoft.com/office/powerpoint/2010/main" val="65017726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השיעור הבא יתחיל">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C4692FF9-9816-1A41-9F19-64AC89C4FE77}"/>
              </a:ext>
            </a:extLst>
          </p:cNvPr>
          <p:cNvSpPr/>
          <p:nvPr userDrawn="1"/>
        </p:nvSpPr>
        <p:spPr>
          <a:xfrm>
            <a:off x="2503183" y="484931"/>
            <a:ext cx="4104977" cy="41049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50"/>
          </a:p>
        </p:txBody>
      </p:sp>
      <p:sp>
        <p:nvSpPr>
          <p:cNvPr id="19" name="Rectangle 18">
            <a:extLst>
              <a:ext uri="{FF2B5EF4-FFF2-40B4-BE49-F238E27FC236}">
                <a16:creationId xmlns:a16="http://schemas.microsoft.com/office/drawing/2014/main" id="{B1C76A5A-A9C6-4148-9667-BA78FBEC1DC5}"/>
              </a:ext>
            </a:extLst>
          </p:cNvPr>
          <p:cNvSpPr/>
          <p:nvPr userDrawn="1"/>
        </p:nvSpPr>
        <p:spPr>
          <a:xfrm>
            <a:off x="2215456" y="3174480"/>
            <a:ext cx="4713089" cy="9299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1050"/>
          </a:p>
        </p:txBody>
      </p:sp>
      <p:grpSp>
        <p:nvGrpSpPr>
          <p:cNvPr id="2" name="Group 1">
            <a:extLst>
              <a:ext uri="{FF2B5EF4-FFF2-40B4-BE49-F238E27FC236}">
                <a16:creationId xmlns:a16="http://schemas.microsoft.com/office/drawing/2014/main" id="{B5656235-C025-B341-B125-6E522FFD6056}"/>
              </a:ext>
            </a:extLst>
          </p:cNvPr>
          <p:cNvGrpSpPr/>
          <p:nvPr userDrawn="1"/>
        </p:nvGrpSpPr>
        <p:grpSpPr>
          <a:xfrm>
            <a:off x="269041" y="214122"/>
            <a:ext cx="2934932" cy="379745"/>
            <a:chOff x="358720" y="285496"/>
            <a:chExt cx="3913243" cy="506326"/>
          </a:xfrm>
        </p:grpSpPr>
        <p:cxnSp>
          <p:nvCxnSpPr>
            <p:cNvPr id="18" name="Straight Connector 17">
              <a:extLst>
                <a:ext uri="{FF2B5EF4-FFF2-40B4-BE49-F238E27FC236}">
                  <a16:creationId xmlns:a16="http://schemas.microsoft.com/office/drawing/2014/main" id="{3740DB9B-9ABC-1E4F-9E76-DE21BB134995}"/>
                </a:ext>
              </a:extLst>
            </p:cNvPr>
            <p:cNvCxnSpPr>
              <a:cxnSpLocks/>
            </p:cNvCxnSpPr>
            <p:nvPr userDrawn="1"/>
          </p:nvCxnSpPr>
          <p:spPr>
            <a:xfrm>
              <a:off x="865046" y="532257"/>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AC0021A-4563-F644-839C-3313EE112D9E}"/>
                </a:ext>
              </a:extLst>
            </p:cNvPr>
            <p:cNvSpPr/>
            <p:nvPr userDrawn="1"/>
          </p:nvSpPr>
          <p:spPr>
            <a:xfrm rot="16200000">
              <a:off x="358720" y="285496"/>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dirty="0"/>
            </a:p>
          </p:txBody>
        </p:sp>
        <p:sp>
          <p:nvSpPr>
            <p:cNvPr id="16" name="Rectangle 15">
              <a:extLst>
                <a:ext uri="{FF2B5EF4-FFF2-40B4-BE49-F238E27FC236}">
                  <a16:creationId xmlns:a16="http://schemas.microsoft.com/office/drawing/2014/main" id="{3984F002-0837-5347-8BEB-C54BD7228FB1}"/>
                </a:ext>
              </a:extLst>
            </p:cNvPr>
            <p:cNvSpPr/>
            <p:nvPr userDrawn="1"/>
          </p:nvSpPr>
          <p:spPr>
            <a:xfrm>
              <a:off x="781297" y="454909"/>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grpSp>
      <p:sp>
        <p:nvSpPr>
          <p:cNvPr id="4" name="Text Placeholder 3">
            <a:extLst>
              <a:ext uri="{FF2B5EF4-FFF2-40B4-BE49-F238E27FC236}">
                <a16:creationId xmlns:a16="http://schemas.microsoft.com/office/drawing/2014/main" id="{AA27E2A2-BC31-804E-BB02-2D2086ECA9AB}"/>
              </a:ext>
            </a:extLst>
          </p:cNvPr>
          <p:cNvSpPr>
            <a:spLocks noGrp="1"/>
          </p:cNvSpPr>
          <p:nvPr>
            <p:ph type="body" sz="quarter" idx="11" hasCustomPrompt="1"/>
          </p:nvPr>
        </p:nvSpPr>
        <p:spPr>
          <a:xfrm>
            <a:off x="494706" y="1446626"/>
            <a:ext cx="8154590" cy="1651718"/>
          </a:xfrm>
          <a:prstGeom prst="rect">
            <a:avLst/>
          </a:prstGeom>
        </p:spPr>
        <p:txBody>
          <a:bodyPr/>
          <a:lstStyle>
            <a:lvl1pPr marL="0" indent="0" algn="ctr">
              <a:buNone/>
              <a:defRPr sz="54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he-IL" dirty="0"/>
              <a:t>השיעור הבא</a:t>
            </a:r>
          </a:p>
          <a:p>
            <a:pPr lvl="0"/>
            <a:r>
              <a:rPr lang="he-IL" dirty="0"/>
              <a:t>יתחיל</a:t>
            </a:r>
          </a:p>
        </p:txBody>
      </p:sp>
      <p:cxnSp>
        <p:nvCxnSpPr>
          <p:cNvPr id="15" name="Straight Connector 14">
            <a:extLst>
              <a:ext uri="{FF2B5EF4-FFF2-40B4-BE49-F238E27FC236}">
                <a16:creationId xmlns:a16="http://schemas.microsoft.com/office/drawing/2014/main" id="{40473E13-CEF0-6945-8210-1865616E9834}"/>
              </a:ext>
            </a:extLst>
          </p:cNvPr>
          <p:cNvCxnSpPr>
            <a:cxnSpLocks/>
          </p:cNvCxnSpPr>
          <p:nvPr userDrawn="1"/>
        </p:nvCxnSpPr>
        <p:spPr>
          <a:xfrm>
            <a:off x="1782790" y="4538052"/>
            <a:ext cx="103941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0204A12-6CF4-3D47-B903-96181A4FAD7A}"/>
              </a:ext>
            </a:extLst>
          </p:cNvPr>
          <p:cNvCxnSpPr>
            <a:cxnSpLocks/>
          </p:cNvCxnSpPr>
          <p:nvPr userDrawn="1"/>
        </p:nvCxnSpPr>
        <p:spPr>
          <a:xfrm>
            <a:off x="306371" y="4689730"/>
            <a:ext cx="2111604"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22617BD7-5381-4D41-92AE-B0043113B420}"/>
              </a:ext>
            </a:extLst>
          </p:cNvPr>
          <p:cNvGrpSpPr/>
          <p:nvPr userDrawn="1"/>
        </p:nvGrpSpPr>
        <p:grpSpPr>
          <a:xfrm rot="10800000">
            <a:off x="8611615" y="105186"/>
            <a:ext cx="452027" cy="432995"/>
            <a:chOff x="781297" y="5586292"/>
            <a:chExt cx="602703" cy="577326"/>
          </a:xfrm>
        </p:grpSpPr>
        <p:sp>
          <p:nvSpPr>
            <p:cNvPr id="11" name="Rectangle 10">
              <a:extLst>
                <a:ext uri="{FF2B5EF4-FFF2-40B4-BE49-F238E27FC236}">
                  <a16:creationId xmlns:a16="http://schemas.microsoft.com/office/drawing/2014/main" id="{587FD482-59E1-C04B-9AF0-F8141BE66FDD}"/>
                </a:ext>
              </a:extLst>
            </p:cNvPr>
            <p:cNvSpPr/>
            <p:nvPr userDrawn="1"/>
          </p:nvSpPr>
          <p:spPr>
            <a:xfrm rot="16200000">
              <a:off x="781297" y="5657292"/>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dirty="0"/>
            </a:p>
          </p:txBody>
        </p:sp>
        <p:sp>
          <p:nvSpPr>
            <p:cNvPr id="13" name="Rectangle 12">
              <a:extLst>
                <a:ext uri="{FF2B5EF4-FFF2-40B4-BE49-F238E27FC236}">
                  <a16:creationId xmlns:a16="http://schemas.microsoft.com/office/drawing/2014/main" id="{1E9A766D-D5BD-3E4B-AE40-5EF4614445A8}"/>
                </a:ext>
              </a:extLst>
            </p:cNvPr>
            <p:cNvSpPr/>
            <p:nvPr userDrawn="1"/>
          </p:nvSpPr>
          <p:spPr>
            <a:xfrm>
              <a:off x="1216502" y="5586292"/>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grpSp>
      <p:cxnSp>
        <p:nvCxnSpPr>
          <p:cNvPr id="17" name="Straight Connector 16">
            <a:extLst>
              <a:ext uri="{FF2B5EF4-FFF2-40B4-BE49-F238E27FC236}">
                <a16:creationId xmlns:a16="http://schemas.microsoft.com/office/drawing/2014/main" id="{4D5014CE-6431-0D4C-BAFF-39612F414400}"/>
              </a:ext>
            </a:extLst>
          </p:cNvPr>
          <p:cNvCxnSpPr>
            <a:cxnSpLocks/>
          </p:cNvCxnSpPr>
          <p:nvPr userDrawn="1"/>
        </p:nvCxnSpPr>
        <p:spPr>
          <a:xfrm>
            <a:off x="-509047" y="4842311"/>
            <a:ext cx="259152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21" name="Text Placeholder 20">
            <a:extLst>
              <a:ext uri="{FF2B5EF4-FFF2-40B4-BE49-F238E27FC236}">
                <a16:creationId xmlns:a16="http://schemas.microsoft.com/office/drawing/2014/main" id="{4BD310FA-D564-9240-BAF3-B9933A5C616F}"/>
              </a:ext>
            </a:extLst>
          </p:cNvPr>
          <p:cNvSpPr>
            <a:spLocks noGrp="1"/>
          </p:cNvSpPr>
          <p:nvPr>
            <p:ph type="body" sz="quarter" idx="12" hasCustomPrompt="1"/>
          </p:nvPr>
        </p:nvSpPr>
        <p:spPr>
          <a:xfrm>
            <a:off x="2823568" y="3411171"/>
            <a:ext cx="3496865" cy="614638"/>
          </a:xfrm>
          <a:prstGeom prst="rect">
            <a:avLst/>
          </a:prstGeom>
        </p:spPr>
        <p:txBody>
          <a:bodyPr anchor="b"/>
          <a:lstStyle>
            <a:lvl1pPr marL="0" indent="0">
              <a:buNone/>
              <a:defRPr sz="4500">
                <a:solidFill>
                  <a:schemeClr val="bg1"/>
                </a:solidFill>
              </a:defRPr>
            </a:lvl1pPr>
          </a:lstStyle>
          <a:p>
            <a:pPr lvl="0"/>
            <a:r>
              <a:rPr lang="he-IL" dirty="0"/>
              <a:t>בשעה 09:00</a:t>
            </a:r>
            <a:endParaRPr lang="x-none" dirty="0"/>
          </a:p>
        </p:txBody>
      </p:sp>
    </p:spTree>
    <p:extLst>
      <p:ext uri="{BB962C8B-B14F-4D97-AF65-F5344CB8AC3E}">
        <p14:creationId xmlns:p14="http://schemas.microsoft.com/office/powerpoint/2010/main" val="6392397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השיעור הבא יתחיל">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7735FA8-E872-6D4B-B736-9D885CF8FF10}"/>
              </a:ext>
            </a:extLst>
          </p:cNvPr>
          <p:cNvSpPr/>
          <p:nvPr userDrawn="1"/>
        </p:nvSpPr>
        <p:spPr>
          <a:xfrm>
            <a:off x="807259" y="1318167"/>
            <a:ext cx="7529483" cy="25379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cxnSp>
        <p:nvCxnSpPr>
          <p:cNvPr id="18" name="Straight Connector 17">
            <a:extLst>
              <a:ext uri="{FF2B5EF4-FFF2-40B4-BE49-F238E27FC236}">
                <a16:creationId xmlns:a16="http://schemas.microsoft.com/office/drawing/2014/main" id="{3740DB9B-9ABC-1E4F-9E76-DE21BB134995}"/>
              </a:ext>
            </a:extLst>
          </p:cNvPr>
          <p:cNvCxnSpPr>
            <a:cxnSpLocks/>
          </p:cNvCxnSpPr>
          <p:nvPr userDrawn="1"/>
        </p:nvCxnSpPr>
        <p:spPr>
          <a:xfrm>
            <a:off x="648785" y="399193"/>
            <a:ext cx="2555188" cy="96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AC0021A-4563-F644-839C-3313EE112D9E}"/>
              </a:ext>
            </a:extLst>
          </p:cNvPr>
          <p:cNvSpPr/>
          <p:nvPr userDrawn="1"/>
        </p:nvSpPr>
        <p:spPr>
          <a:xfrm rot="16200000">
            <a:off x="269040" y="214122"/>
            <a:ext cx="379745" cy="3797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dirty="0"/>
          </a:p>
        </p:txBody>
      </p:sp>
      <p:sp>
        <p:nvSpPr>
          <p:cNvPr id="16" name="Rectangle 15">
            <a:extLst>
              <a:ext uri="{FF2B5EF4-FFF2-40B4-BE49-F238E27FC236}">
                <a16:creationId xmlns:a16="http://schemas.microsoft.com/office/drawing/2014/main" id="{3984F002-0837-5347-8BEB-C54BD7228FB1}"/>
              </a:ext>
            </a:extLst>
          </p:cNvPr>
          <p:cNvSpPr/>
          <p:nvPr userDrawn="1"/>
        </p:nvSpPr>
        <p:spPr>
          <a:xfrm>
            <a:off x="585973" y="341182"/>
            <a:ext cx="125624" cy="125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sp>
        <p:nvSpPr>
          <p:cNvPr id="4" name="Text Placeholder 3">
            <a:extLst>
              <a:ext uri="{FF2B5EF4-FFF2-40B4-BE49-F238E27FC236}">
                <a16:creationId xmlns:a16="http://schemas.microsoft.com/office/drawing/2014/main" id="{AA27E2A2-BC31-804E-BB02-2D2086ECA9AB}"/>
              </a:ext>
            </a:extLst>
          </p:cNvPr>
          <p:cNvSpPr>
            <a:spLocks noGrp="1"/>
          </p:cNvSpPr>
          <p:nvPr>
            <p:ph type="body" sz="quarter" idx="11" hasCustomPrompt="1"/>
          </p:nvPr>
        </p:nvSpPr>
        <p:spPr>
          <a:xfrm>
            <a:off x="1377852" y="1290746"/>
            <a:ext cx="6388298" cy="2607045"/>
          </a:xfrm>
          <a:prstGeom prst="rect">
            <a:avLst/>
          </a:prstGeom>
        </p:spPr>
        <p:txBody>
          <a:bodyPr anchor="ctr"/>
          <a:lstStyle>
            <a:lvl1pPr marL="0" indent="0" algn="r">
              <a:lnSpc>
                <a:spcPts val="6000"/>
              </a:lnSpc>
              <a:buNone/>
              <a:defRPr sz="5625">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he-IL" dirty="0"/>
              <a:t>השיעור הבא יתחיל בשעה 09:00</a:t>
            </a:r>
            <a:endParaRPr lang="x-none" dirty="0"/>
          </a:p>
        </p:txBody>
      </p:sp>
      <p:cxnSp>
        <p:nvCxnSpPr>
          <p:cNvPr id="15" name="Straight Connector 14">
            <a:extLst>
              <a:ext uri="{FF2B5EF4-FFF2-40B4-BE49-F238E27FC236}">
                <a16:creationId xmlns:a16="http://schemas.microsoft.com/office/drawing/2014/main" id="{40473E13-CEF0-6945-8210-1865616E9834}"/>
              </a:ext>
            </a:extLst>
          </p:cNvPr>
          <p:cNvCxnSpPr>
            <a:cxnSpLocks/>
          </p:cNvCxnSpPr>
          <p:nvPr userDrawn="1"/>
        </p:nvCxnSpPr>
        <p:spPr>
          <a:xfrm>
            <a:off x="594746" y="4130045"/>
            <a:ext cx="103941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5893CC5-0B99-AA48-8797-A1AE8B9BB25D}"/>
              </a:ext>
            </a:extLst>
          </p:cNvPr>
          <p:cNvSpPr/>
          <p:nvPr userDrawn="1"/>
        </p:nvSpPr>
        <p:spPr>
          <a:xfrm rot="10800000">
            <a:off x="8179182" y="1714666"/>
            <a:ext cx="315119" cy="3151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a:p>
        </p:txBody>
      </p:sp>
      <p:cxnSp>
        <p:nvCxnSpPr>
          <p:cNvPr id="11" name="Straight Connector 10">
            <a:extLst>
              <a:ext uri="{FF2B5EF4-FFF2-40B4-BE49-F238E27FC236}">
                <a16:creationId xmlns:a16="http://schemas.microsoft.com/office/drawing/2014/main" id="{FFB79051-D1F8-DB4C-8CE2-B840C1367395}"/>
              </a:ext>
            </a:extLst>
          </p:cNvPr>
          <p:cNvCxnSpPr>
            <a:cxnSpLocks/>
          </p:cNvCxnSpPr>
          <p:nvPr userDrawn="1"/>
        </p:nvCxnSpPr>
        <p:spPr>
          <a:xfrm>
            <a:off x="306371" y="4689730"/>
            <a:ext cx="2111604"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E418D07-B679-C54B-9CD1-5F261DF50C67}"/>
              </a:ext>
            </a:extLst>
          </p:cNvPr>
          <p:cNvCxnSpPr>
            <a:cxnSpLocks/>
          </p:cNvCxnSpPr>
          <p:nvPr userDrawn="1"/>
        </p:nvCxnSpPr>
        <p:spPr>
          <a:xfrm>
            <a:off x="-509047" y="4842311"/>
            <a:ext cx="259152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3770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כותרת ראשית">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8E8959C-707A-374D-A37D-F0431F277F95}"/>
              </a:ext>
            </a:extLst>
          </p:cNvPr>
          <p:cNvPicPr>
            <a:picLocks noChangeAspect="1"/>
          </p:cNvPicPr>
          <p:nvPr userDrawn="1"/>
        </p:nvPicPr>
        <p:blipFill>
          <a:blip r:embed="rId2">
            <a:alphaModFix amt="54000"/>
          </a:blip>
          <a:stretch>
            <a:fillRect/>
          </a:stretch>
        </p:blipFill>
        <p:spPr>
          <a:xfrm>
            <a:off x="-23714" y="-2344681"/>
            <a:ext cx="3784257" cy="3771685"/>
          </a:xfrm>
          <a:prstGeom prst="rect">
            <a:avLst/>
          </a:prstGeom>
        </p:spPr>
      </p:pic>
      <p:pic>
        <p:nvPicPr>
          <p:cNvPr id="10" name="Picture 9">
            <a:extLst>
              <a:ext uri="{FF2B5EF4-FFF2-40B4-BE49-F238E27FC236}">
                <a16:creationId xmlns:a16="http://schemas.microsoft.com/office/drawing/2014/main" id="{18B22E21-BB18-2544-AECC-B480F0F96A4E}"/>
              </a:ext>
            </a:extLst>
          </p:cNvPr>
          <p:cNvPicPr>
            <a:picLocks noChangeAspect="1"/>
          </p:cNvPicPr>
          <p:nvPr userDrawn="1"/>
        </p:nvPicPr>
        <p:blipFill>
          <a:blip r:embed="rId2">
            <a:alphaModFix amt="54000"/>
          </a:blip>
          <a:stretch>
            <a:fillRect/>
          </a:stretch>
        </p:blipFill>
        <p:spPr>
          <a:xfrm>
            <a:off x="7032467" y="3240927"/>
            <a:ext cx="3784257" cy="3771685"/>
          </a:xfrm>
          <a:prstGeom prst="rect">
            <a:avLst/>
          </a:prstGeom>
        </p:spPr>
      </p:pic>
      <p:sp>
        <p:nvSpPr>
          <p:cNvPr id="3" name="Rectangle 2">
            <a:extLst>
              <a:ext uri="{FF2B5EF4-FFF2-40B4-BE49-F238E27FC236}">
                <a16:creationId xmlns:a16="http://schemas.microsoft.com/office/drawing/2014/main" id="{1F42AF29-C2E4-5241-B09A-733B3FF46F39}"/>
              </a:ext>
            </a:extLst>
          </p:cNvPr>
          <p:cNvSpPr/>
          <p:nvPr userDrawn="1"/>
        </p:nvSpPr>
        <p:spPr>
          <a:xfrm>
            <a:off x="1567898" y="2176816"/>
            <a:ext cx="6477617" cy="913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sp>
        <p:nvSpPr>
          <p:cNvPr id="2" name="כותרת 1"/>
          <p:cNvSpPr>
            <a:spLocks noGrp="1"/>
          </p:cNvSpPr>
          <p:nvPr>
            <p:ph type="ctrTitle" hasCustomPrompt="1"/>
          </p:nvPr>
        </p:nvSpPr>
        <p:spPr>
          <a:xfrm>
            <a:off x="1729408" y="2247330"/>
            <a:ext cx="5972976" cy="682229"/>
          </a:xfrm>
          <a:prstGeom prst="rect">
            <a:avLst/>
          </a:prstGeom>
        </p:spPr>
        <p:txBody>
          <a:bodyPr anchor="ctr">
            <a:noAutofit/>
          </a:bodyPr>
          <a:lstStyle>
            <a:lvl1pPr algn="r">
              <a:defRPr sz="6000">
                <a:solidFill>
                  <a:schemeClr val="bg1"/>
                </a:solidFill>
                <a:latin typeface="Arial" panose="020B0604020202020204" pitchFamily="34" charset="0"/>
                <a:cs typeface="Arial" panose="020B0604020202020204" pitchFamily="34" charset="0"/>
              </a:defRPr>
            </a:lvl1pPr>
          </a:lstStyle>
          <a:p>
            <a:r>
              <a:rPr lang="he-IL" dirty="0"/>
              <a:t>שיעור חשבון</a:t>
            </a:r>
          </a:p>
        </p:txBody>
      </p:sp>
      <p:sp>
        <p:nvSpPr>
          <p:cNvPr id="12" name="Rectangle 11">
            <a:extLst>
              <a:ext uri="{FF2B5EF4-FFF2-40B4-BE49-F238E27FC236}">
                <a16:creationId xmlns:a16="http://schemas.microsoft.com/office/drawing/2014/main" id="{2F167144-500B-6B43-A0D9-9E945F02D9D4}"/>
              </a:ext>
            </a:extLst>
          </p:cNvPr>
          <p:cNvSpPr/>
          <p:nvPr userDrawn="1"/>
        </p:nvSpPr>
        <p:spPr>
          <a:xfrm>
            <a:off x="4452999" y="1373627"/>
            <a:ext cx="3784256" cy="803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sp>
        <p:nvSpPr>
          <p:cNvPr id="5" name="Text Placeholder 4">
            <a:extLst>
              <a:ext uri="{FF2B5EF4-FFF2-40B4-BE49-F238E27FC236}">
                <a16:creationId xmlns:a16="http://schemas.microsoft.com/office/drawing/2014/main" id="{37A11115-3ABB-BD40-ABED-D5A33218D334}"/>
              </a:ext>
            </a:extLst>
          </p:cNvPr>
          <p:cNvSpPr>
            <a:spLocks noGrp="1"/>
          </p:cNvSpPr>
          <p:nvPr>
            <p:ph type="body" sz="quarter" idx="10" hasCustomPrompt="1"/>
          </p:nvPr>
        </p:nvSpPr>
        <p:spPr>
          <a:xfrm>
            <a:off x="4740964" y="1530871"/>
            <a:ext cx="3324428" cy="511622"/>
          </a:xfrm>
          <a:prstGeom prst="rect">
            <a:avLst/>
          </a:prstGeom>
        </p:spPr>
        <p:txBody>
          <a:bodyPr>
            <a:noAutofit/>
          </a:bodyPr>
          <a:lstStyle>
            <a:lvl1pPr marL="0" indent="0">
              <a:buNone/>
              <a:defRPr sz="3300">
                <a:solidFill>
                  <a:schemeClr val="bg1"/>
                </a:solidFill>
              </a:defRPr>
            </a:lvl1pPr>
          </a:lstStyle>
          <a:p>
            <a:pPr lvl="0"/>
            <a:r>
              <a:rPr lang="he-IL" dirty="0"/>
              <a:t>כיתה באוויר</a:t>
            </a:r>
            <a:endParaRPr lang="x-none" dirty="0"/>
          </a:p>
        </p:txBody>
      </p:sp>
      <p:cxnSp>
        <p:nvCxnSpPr>
          <p:cNvPr id="13" name="Straight Connector 12">
            <a:extLst>
              <a:ext uri="{FF2B5EF4-FFF2-40B4-BE49-F238E27FC236}">
                <a16:creationId xmlns:a16="http://schemas.microsoft.com/office/drawing/2014/main" id="{7BDC1C0A-BE24-6F44-ADAB-0EC767C7CF08}"/>
              </a:ext>
            </a:extLst>
          </p:cNvPr>
          <p:cNvCxnSpPr>
            <a:cxnSpLocks/>
          </p:cNvCxnSpPr>
          <p:nvPr userDrawn="1"/>
        </p:nvCxnSpPr>
        <p:spPr>
          <a:xfrm>
            <a:off x="5367130" y="1229967"/>
            <a:ext cx="300410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D62B7691-554F-C24E-A7EF-FBB6A779C84F}"/>
              </a:ext>
            </a:extLst>
          </p:cNvPr>
          <p:cNvSpPr/>
          <p:nvPr userDrawn="1"/>
        </p:nvSpPr>
        <p:spPr>
          <a:xfrm rot="16200000">
            <a:off x="8160044" y="1562852"/>
            <a:ext cx="154422" cy="1544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cxnSp>
        <p:nvCxnSpPr>
          <p:cNvPr id="16" name="Straight Connector 15">
            <a:extLst>
              <a:ext uri="{FF2B5EF4-FFF2-40B4-BE49-F238E27FC236}">
                <a16:creationId xmlns:a16="http://schemas.microsoft.com/office/drawing/2014/main" id="{9DFC2ED4-6C90-1140-B96A-262D896828AC}"/>
              </a:ext>
            </a:extLst>
          </p:cNvPr>
          <p:cNvCxnSpPr>
            <a:cxnSpLocks/>
          </p:cNvCxnSpPr>
          <p:nvPr userDrawn="1"/>
        </p:nvCxnSpPr>
        <p:spPr>
          <a:xfrm>
            <a:off x="1567899" y="3742238"/>
            <a:ext cx="300410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AA1BCFA8-C968-6447-9D33-CA59F5C36FB9}"/>
              </a:ext>
            </a:extLst>
          </p:cNvPr>
          <p:cNvSpPr>
            <a:spLocks noGrp="1"/>
          </p:cNvSpPr>
          <p:nvPr>
            <p:ph type="body" sz="quarter" idx="11" hasCustomPrompt="1"/>
          </p:nvPr>
        </p:nvSpPr>
        <p:spPr>
          <a:xfrm>
            <a:off x="1567899" y="3300093"/>
            <a:ext cx="2958703" cy="335858"/>
          </a:xfrm>
          <a:prstGeom prst="rect">
            <a:avLst/>
          </a:prstGeom>
        </p:spPr>
        <p:txBody>
          <a:bodyPr/>
          <a:lstStyle>
            <a:lvl1pPr marL="0" indent="0" algn="l">
              <a:buNone/>
              <a:defRPr sz="2400"/>
            </a:lvl1pPr>
          </a:lstStyle>
          <a:p>
            <a:pPr lvl="0"/>
            <a:r>
              <a:rPr lang="he-IL" dirty="0"/>
              <a:t>כיתה א</a:t>
            </a:r>
            <a:endParaRPr lang="x-none" dirty="0"/>
          </a:p>
        </p:txBody>
      </p:sp>
    </p:spTree>
    <p:extLst>
      <p:ext uri="{BB962C8B-B14F-4D97-AF65-F5344CB8AC3E}">
        <p14:creationId xmlns:p14="http://schemas.microsoft.com/office/powerpoint/2010/main" val="9740605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C9F09B1-B123-264A-B4B1-2D4D5FCB7462}"/>
              </a:ext>
            </a:extLst>
          </p:cNvPr>
          <p:cNvGrpSpPr/>
          <p:nvPr userDrawn="1"/>
        </p:nvGrpSpPr>
        <p:grpSpPr>
          <a:xfrm>
            <a:off x="1253729" y="358209"/>
            <a:ext cx="7685305" cy="760810"/>
            <a:chOff x="1671638" y="314325"/>
            <a:chExt cx="10247073" cy="1014413"/>
          </a:xfrm>
        </p:grpSpPr>
        <p:sp>
          <p:nvSpPr>
            <p:cNvPr id="9" name="Rectangle 8">
              <a:extLst>
                <a:ext uri="{FF2B5EF4-FFF2-40B4-BE49-F238E27FC236}">
                  <a16:creationId xmlns:a16="http://schemas.microsoft.com/office/drawing/2014/main" id="{15B54867-73E4-6D4E-8275-68525957959A}"/>
                </a:ext>
              </a:extLst>
            </p:cNvPr>
            <p:cNvSpPr/>
            <p:nvPr userDrawn="1"/>
          </p:nvSpPr>
          <p:spPr>
            <a:xfrm>
              <a:off x="1671638" y="314325"/>
              <a:ext cx="10144125" cy="1014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sp>
          <p:nvSpPr>
            <p:cNvPr id="10" name="Rectangle 9">
              <a:extLst>
                <a:ext uri="{FF2B5EF4-FFF2-40B4-BE49-F238E27FC236}">
                  <a16:creationId xmlns:a16="http://schemas.microsoft.com/office/drawing/2014/main" id="{3CC66965-9479-AB40-A1AD-3AFCE0BDB4B6}"/>
                </a:ext>
              </a:extLst>
            </p:cNvPr>
            <p:cNvSpPr/>
            <p:nvPr userDrawn="1"/>
          </p:nvSpPr>
          <p:spPr>
            <a:xfrm rot="16200000">
              <a:off x="11712815" y="516179"/>
              <a:ext cx="205896" cy="2058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grpSp>
      <p:grpSp>
        <p:nvGrpSpPr>
          <p:cNvPr id="11" name="Group 10">
            <a:extLst>
              <a:ext uri="{FF2B5EF4-FFF2-40B4-BE49-F238E27FC236}">
                <a16:creationId xmlns:a16="http://schemas.microsoft.com/office/drawing/2014/main" id="{BF9495AA-1719-C54F-A2B2-87C6465A7079}"/>
              </a:ext>
            </a:extLst>
          </p:cNvPr>
          <p:cNvGrpSpPr/>
          <p:nvPr userDrawn="1"/>
        </p:nvGrpSpPr>
        <p:grpSpPr>
          <a:xfrm>
            <a:off x="269041" y="4640789"/>
            <a:ext cx="2934932" cy="379745"/>
            <a:chOff x="358720" y="6187719"/>
            <a:chExt cx="3913243" cy="506326"/>
          </a:xfrm>
        </p:grpSpPr>
        <p:cxnSp>
          <p:nvCxnSpPr>
            <p:cNvPr id="12" name="Straight Connector 11">
              <a:extLst>
                <a:ext uri="{FF2B5EF4-FFF2-40B4-BE49-F238E27FC236}">
                  <a16:creationId xmlns:a16="http://schemas.microsoft.com/office/drawing/2014/main" id="{26F870BD-9FE5-E147-B1BA-F94A387BF3A3}"/>
                </a:ext>
              </a:extLst>
            </p:cNvPr>
            <p:cNvCxnSpPr>
              <a:cxnSpLocks/>
            </p:cNvCxnSpPr>
            <p:nvPr userDrawn="1"/>
          </p:nvCxnSpPr>
          <p:spPr>
            <a:xfrm>
              <a:off x="865046"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F6BABF9-7B82-D145-A1D5-BD487BC4353D}"/>
                </a:ext>
              </a:extLst>
            </p:cNvPr>
            <p:cNvSpPr/>
            <p:nvPr userDrawn="1"/>
          </p:nvSpPr>
          <p:spPr>
            <a:xfrm rot="16200000">
              <a:off x="358720" y="6187719"/>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dirty="0"/>
            </a:p>
          </p:txBody>
        </p:sp>
        <p:sp>
          <p:nvSpPr>
            <p:cNvPr id="14" name="Rectangle 13">
              <a:extLst>
                <a:ext uri="{FF2B5EF4-FFF2-40B4-BE49-F238E27FC236}">
                  <a16:creationId xmlns:a16="http://schemas.microsoft.com/office/drawing/2014/main" id="{835F94E0-6697-AF4E-BBFD-30ABCB3C4440}"/>
                </a:ext>
              </a:extLst>
            </p:cNvPr>
            <p:cNvSpPr/>
            <p:nvPr userDrawn="1"/>
          </p:nvSpPr>
          <p:spPr>
            <a:xfrm>
              <a:off x="781297" y="6357132"/>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a:p>
          </p:txBody>
        </p:sp>
      </p:grpSp>
      <p:sp>
        <p:nvSpPr>
          <p:cNvPr id="2" name="Title 1">
            <a:extLst>
              <a:ext uri="{FF2B5EF4-FFF2-40B4-BE49-F238E27FC236}">
                <a16:creationId xmlns:a16="http://schemas.microsoft.com/office/drawing/2014/main" id="{3195C777-214E-CC4E-BBAB-5037EB3579FE}"/>
              </a:ext>
            </a:extLst>
          </p:cNvPr>
          <p:cNvSpPr>
            <a:spLocks noGrp="1"/>
          </p:cNvSpPr>
          <p:nvPr>
            <p:ph type="title" hasCustomPrompt="1"/>
          </p:nvPr>
        </p:nvSpPr>
        <p:spPr/>
        <p:txBody>
          <a:bodyPr/>
          <a:lstStyle>
            <a:lvl1pPr>
              <a:defRPr>
                <a:solidFill>
                  <a:schemeClr val="bg1"/>
                </a:solidFill>
              </a:defRPr>
            </a:lvl1pPr>
          </a:lstStyle>
          <a:p>
            <a:r>
              <a:rPr lang="he-IL" sz="3300" dirty="0"/>
              <a:t>לחץ כדי לערוך סגנון כותרת 2</a:t>
            </a:r>
            <a:endParaRPr lang="x-none" dirty="0"/>
          </a:p>
        </p:txBody>
      </p:sp>
      <p:sp>
        <p:nvSpPr>
          <p:cNvPr id="6" name="Text Placeholder 5">
            <a:extLst>
              <a:ext uri="{FF2B5EF4-FFF2-40B4-BE49-F238E27FC236}">
                <a16:creationId xmlns:a16="http://schemas.microsoft.com/office/drawing/2014/main" id="{35BD9B8B-E13B-EB49-B17F-97A61BE20F46}"/>
              </a:ext>
            </a:extLst>
          </p:cNvPr>
          <p:cNvSpPr>
            <a:spLocks noGrp="1"/>
          </p:cNvSpPr>
          <p:nvPr>
            <p:ph type="body" sz="quarter" idx="10" hasCustomPrompt="1"/>
          </p:nvPr>
        </p:nvSpPr>
        <p:spPr>
          <a:xfrm>
            <a:off x="1253729" y="1446610"/>
            <a:ext cx="7179469" cy="2883694"/>
          </a:xfrm>
        </p:spPr>
        <p:txBody>
          <a:bodyPr>
            <a:normAutofit/>
          </a:bodyPr>
          <a:lstStyle>
            <a:lvl1pPr marL="0" indent="0" algn="ctr">
              <a:buNone/>
              <a:defRPr sz="2700"/>
            </a:lvl1pPr>
            <a:lvl2pPr marL="342900" indent="0" algn="ctr">
              <a:buNone/>
              <a:defRPr/>
            </a:lvl2pPr>
            <a:lvl3pPr marL="685800" indent="0" algn="ctr">
              <a:buNone/>
              <a:defRPr/>
            </a:lvl3pPr>
            <a:lvl4pPr marL="1028700" indent="0" algn="ctr">
              <a:buNone/>
              <a:defRPr/>
            </a:lvl4pPr>
            <a:lvl5pPr marL="1371600" indent="0" algn="ctr">
              <a:buNone/>
              <a:defRPr/>
            </a:lvl5pPr>
          </a:lstStyle>
          <a:p>
            <a:r>
              <a:rPr lang="he-IL" dirty="0"/>
              <a:t>לחץ להוסיף סגנון טקסט גדול של תבנית בסיס</a:t>
            </a:r>
            <a:endParaRPr lang="x-none" dirty="0"/>
          </a:p>
        </p:txBody>
      </p:sp>
    </p:spTree>
    <p:extLst>
      <p:ext uri="{BB962C8B-B14F-4D97-AF65-F5344CB8AC3E}">
        <p14:creationId xmlns:p14="http://schemas.microsoft.com/office/powerpoint/2010/main" val="31453462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B52AA-B68F-5F48-BD97-85E1AACA798F}"/>
              </a:ext>
            </a:extLst>
          </p:cNvPr>
          <p:cNvSpPr>
            <a:spLocks noGrp="1"/>
          </p:cNvSpPr>
          <p:nvPr>
            <p:ph type="title" hasCustomPrompt="1"/>
          </p:nvPr>
        </p:nvSpPr>
        <p:spPr>
          <a:xfrm>
            <a:off x="5484020" y="342900"/>
            <a:ext cx="2949178" cy="1200150"/>
          </a:xfrm>
        </p:spPr>
        <p:txBody>
          <a:bodyPr anchor="b">
            <a:normAutofit/>
          </a:bodyPr>
          <a:lstStyle>
            <a:lvl1pPr>
              <a:defRPr sz="2100" b="1"/>
            </a:lvl1pPr>
          </a:lstStyle>
          <a:p>
            <a:r>
              <a:rPr lang="he-IL" dirty="0"/>
              <a:t>לחץ כדי לערוך סגנון כותרת 3</a:t>
            </a:r>
            <a:endParaRPr lang="x-none" dirty="0"/>
          </a:p>
        </p:txBody>
      </p:sp>
      <p:sp>
        <p:nvSpPr>
          <p:cNvPr id="3" name="Picture Placeholder 2">
            <a:extLst>
              <a:ext uri="{FF2B5EF4-FFF2-40B4-BE49-F238E27FC236}">
                <a16:creationId xmlns:a16="http://schemas.microsoft.com/office/drawing/2014/main" id="{6434C056-24D3-4D4F-B71D-0A6FFF91C429}"/>
              </a:ext>
            </a:extLst>
          </p:cNvPr>
          <p:cNvSpPr>
            <a:spLocks noGrp="1"/>
          </p:cNvSpPr>
          <p:nvPr>
            <p:ph type="pic" idx="1"/>
          </p:nvPr>
        </p:nvSpPr>
        <p:spPr>
          <a:xfrm>
            <a:off x="636887" y="740569"/>
            <a:ext cx="4629150" cy="3655219"/>
          </a:xfrm>
        </p:spPr>
        <p:txBody>
          <a:bodyPr/>
          <a:lstStyle>
            <a:lvl1pPr marL="0" indent="0" algn="l" defTabSz="685800" rtl="0" eaLnBrk="1" latinLnBrk="0" hangingPunct="1">
              <a:lnSpc>
                <a:spcPct val="90000"/>
              </a:lnSpc>
              <a:spcBef>
                <a:spcPts val="750"/>
              </a:spcBef>
              <a:buFont typeface="Arial" panose="020B0604020202020204" pitchFamily="34" charse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indent="0" algn="l" defTabSz="914400" rtl="0" eaLnBrk="1" latinLnBrk="0" hangingPunct="1">
              <a:lnSpc>
                <a:spcPct val="90000"/>
              </a:lnSpc>
              <a:spcBef>
                <a:spcPts val="1000"/>
              </a:spcBef>
              <a:buFont typeface="Arial" panose="020B0604020202020204" pitchFamily="34" charset="0"/>
              <a:buNone/>
            </a:pPr>
            <a:endParaRPr lang="x-none"/>
          </a:p>
        </p:txBody>
      </p:sp>
      <p:grpSp>
        <p:nvGrpSpPr>
          <p:cNvPr id="8" name="Group 7">
            <a:extLst>
              <a:ext uri="{FF2B5EF4-FFF2-40B4-BE49-F238E27FC236}">
                <a16:creationId xmlns:a16="http://schemas.microsoft.com/office/drawing/2014/main" id="{980D92DD-D2C5-574D-9D42-6312801F9656}"/>
              </a:ext>
            </a:extLst>
          </p:cNvPr>
          <p:cNvGrpSpPr/>
          <p:nvPr userDrawn="1"/>
        </p:nvGrpSpPr>
        <p:grpSpPr>
          <a:xfrm>
            <a:off x="8115487" y="4716738"/>
            <a:ext cx="7746404" cy="125624"/>
            <a:chOff x="10668248" y="5893696"/>
            <a:chExt cx="10328539" cy="167498"/>
          </a:xfrm>
        </p:grpSpPr>
        <p:cxnSp>
          <p:nvCxnSpPr>
            <p:cNvPr id="9" name="Straight Connector 8">
              <a:extLst>
                <a:ext uri="{FF2B5EF4-FFF2-40B4-BE49-F238E27FC236}">
                  <a16:creationId xmlns:a16="http://schemas.microsoft.com/office/drawing/2014/main" id="{0EEDDC44-041B-2548-896F-7D3F244033B7}"/>
                </a:ext>
              </a:extLst>
            </p:cNvPr>
            <p:cNvCxnSpPr>
              <a:cxnSpLocks/>
            </p:cNvCxnSpPr>
            <p:nvPr userDrawn="1"/>
          </p:nvCxnSpPr>
          <p:spPr>
            <a:xfrm>
              <a:off x="10751997" y="5977445"/>
              <a:ext cx="10244790" cy="3849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12C7192-3B93-954D-8551-A0AB54EA33AF}"/>
                </a:ext>
              </a:extLst>
            </p:cNvPr>
            <p:cNvSpPr/>
            <p:nvPr userDrawn="1"/>
          </p:nvSpPr>
          <p:spPr>
            <a:xfrm>
              <a:off x="10668248" y="5893696"/>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a:p>
          </p:txBody>
        </p:sp>
      </p:grpSp>
      <p:grpSp>
        <p:nvGrpSpPr>
          <p:cNvPr id="11" name="Group 10">
            <a:extLst>
              <a:ext uri="{FF2B5EF4-FFF2-40B4-BE49-F238E27FC236}">
                <a16:creationId xmlns:a16="http://schemas.microsoft.com/office/drawing/2014/main" id="{7AFCFFBE-CA3C-4545-A48D-BF28B4BE9510}"/>
              </a:ext>
            </a:extLst>
          </p:cNvPr>
          <p:cNvGrpSpPr/>
          <p:nvPr userDrawn="1"/>
        </p:nvGrpSpPr>
        <p:grpSpPr>
          <a:xfrm>
            <a:off x="269041" y="50260"/>
            <a:ext cx="2934932" cy="379745"/>
            <a:chOff x="358720" y="6187719"/>
            <a:chExt cx="3913243" cy="506326"/>
          </a:xfrm>
        </p:grpSpPr>
        <p:cxnSp>
          <p:nvCxnSpPr>
            <p:cNvPr id="12" name="Straight Connector 11">
              <a:extLst>
                <a:ext uri="{FF2B5EF4-FFF2-40B4-BE49-F238E27FC236}">
                  <a16:creationId xmlns:a16="http://schemas.microsoft.com/office/drawing/2014/main" id="{2CCCA527-9EA3-D945-B442-A5A2AE48F039}"/>
                </a:ext>
              </a:extLst>
            </p:cNvPr>
            <p:cNvCxnSpPr>
              <a:cxnSpLocks/>
            </p:cNvCxnSpPr>
            <p:nvPr userDrawn="1"/>
          </p:nvCxnSpPr>
          <p:spPr>
            <a:xfrm>
              <a:off x="865046"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95CCE9C-95DF-E348-9022-889DF2969112}"/>
                </a:ext>
              </a:extLst>
            </p:cNvPr>
            <p:cNvSpPr/>
            <p:nvPr userDrawn="1"/>
          </p:nvSpPr>
          <p:spPr>
            <a:xfrm rot="16200000">
              <a:off x="358720" y="6187719"/>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dirty="0"/>
            </a:p>
          </p:txBody>
        </p:sp>
        <p:sp>
          <p:nvSpPr>
            <p:cNvPr id="14" name="Rectangle 13">
              <a:extLst>
                <a:ext uri="{FF2B5EF4-FFF2-40B4-BE49-F238E27FC236}">
                  <a16:creationId xmlns:a16="http://schemas.microsoft.com/office/drawing/2014/main" id="{1FC30387-F518-A84F-A9D6-7E7AEC6A166E}"/>
                </a:ext>
              </a:extLst>
            </p:cNvPr>
            <p:cNvSpPr/>
            <p:nvPr userDrawn="1"/>
          </p:nvSpPr>
          <p:spPr>
            <a:xfrm>
              <a:off x="781297" y="6357132"/>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a:p>
          </p:txBody>
        </p:sp>
      </p:grpSp>
      <p:sp>
        <p:nvSpPr>
          <p:cNvPr id="15" name="Text Placeholder 5">
            <a:extLst>
              <a:ext uri="{FF2B5EF4-FFF2-40B4-BE49-F238E27FC236}">
                <a16:creationId xmlns:a16="http://schemas.microsoft.com/office/drawing/2014/main" id="{80D7566E-F057-DA40-B83B-F46A0CA495CB}"/>
              </a:ext>
            </a:extLst>
          </p:cNvPr>
          <p:cNvSpPr>
            <a:spLocks noGrp="1"/>
          </p:cNvSpPr>
          <p:nvPr>
            <p:ph type="body" sz="quarter" idx="10" hasCustomPrompt="1"/>
          </p:nvPr>
        </p:nvSpPr>
        <p:spPr>
          <a:xfrm>
            <a:off x="5484020" y="1656642"/>
            <a:ext cx="2949178" cy="2739146"/>
          </a:xfrm>
        </p:spPr>
        <p:txBody>
          <a:bodyPr>
            <a:normAutofit/>
          </a:bodyPr>
          <a:lstStyle>
            <a:lvl1pPr marL="0" indent="0" algn="r">
              <a:buNone/>
              <a:defRPr sz="1800"/>
            </a:lvl1pPr>
            <a:lvl2pPr marL="342900" indent="0" algn="ctr">
              <a:buNone/>
              <a:defRPr/>
            </a:lvl2pPr>
            <a:lvl3pPr marL="685800" indent="0" algn="ctr">
              <a:buNone/>
              <a:defRPr/>
            </a:lvl3pPr>
            <a:lvl4pPr marL="1028700" indent="0" algn="ctr">
              <a:buNone/>
              <a:defRPr/>
            </a:lvl4pPr>
            <a:lvl5pPr marL="1371600" indent="0" algn="ctr">
              <a:buNone/>
              <a:defRPr/>
            </a:lvl5pPr>
          </a:lstStyle>
          <a:p>
            <a:r>
              <a:rPr lang="he-IL" dirty="0"/>
              <a:t>לחץ להוסיף סגנון טקסט של תבנית בסיס</a:t>
            </a:r>
            <a:endParaRPr lang="x-none" dirty="0"/>
          </a:p>
        </p:txBody>
      </p:sp>
    </p:spTree>
    <p:extLst>
      <p:ext uri="{BB962C8B-B14F-4D97-AF65-F5344CB8AC3E}">
        <p14:creationId xmlns:p14="http://schemas.microsoft.com/office/powerpoint/2010/main" val="21327456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תמונה עם טקסט תחתון">
    <p:spTree>
      <p:nvGrpSpPr>
        <p:cNvPr id="1" name=""/>
        <p:cNvGrpSpPr/>
        <p:nvPr/>
      </p:nvGrpSpPr>
      <p:grpSpPr>
        <a:xfrm>
          <a:off x="0" y="0"/>
          <a:ext cx="0" cy="0"/>
          <a:chOff x="0" y="0"/>
          <a:chExt cx="0" cy="0"/>
        </a:xfrm>
      </p:grpSpPr>
      <p:sp>
        <p:nvSpPr>
          <p:cNvPr id="3" name="מציין מיקום של תמונה 2"/>
          <p:cNvSpPr>
            <a:spLocks noGrp="1"/>
          </p:cNvSpPr>
          <p:nvPr>
            <p:ph type="pic" idx="1" hasCustomPrompt="1"/>
          </p:nvPr>
        </p:nvSpPr>
        <p:spPr>
          <a:xfrm>
            <a:off x="762000" y="579366"/>
            <a:ext cx="7692184" cy="3389650"/>
          </a:xfrm>
          <a:prstGeom prst="rect">
            <a:avLst/>
          </a:prstGeom>
        </p:spPr>
        <p:txBody>
          <a:bodyPr/>
          <a:lstStyle>
            <a:lvl1pPr marL="0" marR="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lang="he-IL" dirty="0"/>
              <a:t>  לחץ כאן להוסיף תמונה</a:t>
            </a:r>
          </a:p>
        </p:txBody>
      </p:sp>
      <p:sp>
        <p:nvSpPr>
          <p:cNvPr id="8" name="כותרת 1"/>
          <p:cNvSpPr>
            <a:spLocks noGrp="1"/>
          </p:cNvSpPr>
          <p:nvPr>
            <p:ph type="ctrTitle" hasCustomPrompt="1"/>
          </p:nvPr>
        </p:nvSpPr>
        <p:spPr>
          <a:xfrm>
            <a:off x="328176" y="4157654"/>
            <a:ext cx="8564078" cy="726389"/>
          </a:xfrm>
          <a:prstGeom prst="rect">
            <a:avLst/>
          </a:prstGeom>
        </p:spPr>
        <p:txBody>
          <a:bodyPr anchor="b">
            <a:noAutofit/>
          </a:bodyPr>
          <a:lstStyle>
            <a:lvl1pPr algn="ctr">
              <a:defRPr sz="3600">
                <a:latin typeface="Arial" panose="020B0604020202020204" pitchFamily="34" charset="0"/>
                <a:cs typeface="Arial" panose="020B0604020202020204" pitchFamily="34" charset="0"/>
              </a:defRPr>
            </a:lvl1pPr>
          </a:lstStyle>
          <a:p>
            <a:r>
              <a:rPr lang="he-IL" dirty="0"/>
              <a:t>לחץ כדי לערוך סגנון כותרת 2 תחתית</a:t>
            </a:r>
          </a:p>
        </p:txBody>
      </p:sp>
      <p:grpSp>
        <p:nvGrpSpPr>
          <p:cNvPr id="13" name="Group 12">
            <a:extLst>
              <a:ext uri="{FF2B5EF4-FFF2-40B4-BE49-F238E27FC236}">
                <a16:creationId xmlns:a16="http://schemas.microsoft.com/office/drawing/2014/main" id="{9A71DC45-F5DE-3647-89D7-00EEC394272E}"/>
              </a:ext>
            </a:extLst>
          </p:cNvPr>
          <p:cNvGrpSpPr/>
          <p:nvPr userDrawn="1"/>
        </p:nvGrpSpPr>
        <p:grpSpPr>
          <a:xfrm>
            <a:off x="585973" y="267702"/>
            <a:ext cx="8329427" cy="379745"/>
            <a:chOff x="781297" y="356936"/>
            <a:chExt cx="11105903" cy="506326"/>
          </a:xfrm>
        </p:grpSpPr>
        <p:cxnSp>
          <p:nvCxnSpPr>
            <p:cNvPr id="14" name="Straight Connector 13">
              <a:extLst>
                <a:ext uri="{FF2B5EF4-FFF2-40B4-BE49-F238E27FC236}">
                  <a16:creationId xmlns:a16="http://schemas.microsoft.com/office/drawing/2014/main" id="{0251AD8C-F052-0A4D-8544-F35BEF541172}"/>
                </a:ext>
              </a:extLst>
            </p:cNvPr>
            <p:cNvCxnSpPr>
              <a:cxnSpLocks/>
            </p:cNvCxnSpPr>
            <p:nvPr userDrawn="1"/>
          </p:nvCxnSpPr>
          <p:spPr>
            <a:xfrm>
              <a:off x="865046" y="573247"/>
              <a:ext cx="10244790" cy="3849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FBD9106F-7FCF-814E-B547-22DB88E10AD6}"/>
                </a:ext>
              </a:extLst>
            </p:cNvPr>
            <p:cNvSpPr/>
            <p:nvPr userDrawn="1"/>
          </p:nvSpPr>
          <p:spPr>
            <a:xfrm rot="16200000">
              <a:off x="11380874" y="356936"/>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dirty="0"/>
            </a:p>
          </p:txBody>
        </p:sp>
        <p:sp>
          <p:nvSpPr>
            <p:cNvPr id="16" name="Rectangle 15">
              <a:extLst>
                <a:ext uri="{FF2B5EF4-FFF2-40B4-BE49-F238E27FC236}">
                  <a16:creationId xmlns:a16="http://schemas.microsoft.com/office/drawing/2014/main" id="{B8E4A6A2-22FD-E640-B0BE-FFDB210AA70A}"/>
                </a:ext>
              </a:extLst>
            </p:cNvPr>
            <p:cNvSpPr/>
            <p:nvPr userDrawn="1"/>
          </p:nvSpPr>
          <p:spPr>
            <a:xfrm>
              <a:off x="781297" y="489498"/>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a:p>
          </p:txBody>
        </p:sp>
      </p:grpSp>
      <p:sp>
        <p:nvSpPr>
          <p:cNvPr id="9" name="Rectangle 8">
            <a:extLst>
              <a:ext uri="{FF2B5EF4-FFF2-40B4-BE49-F238E27FC236}">
                <a16:creationId xmlns:a16="http://schemas.microsoft.com/office/drawing/2014/main" id="{1B9B5FED-02E7-474D-B6B7-AF695B5A45B0}"/>
              </a:ext>
            </a:extLst>
          </p:cNvPr>
          <p:cNvSpPr/>
          <p:nvPr userDrawn="1"/>
        </p:nvSpPr>
        <p:spPr>
          <a:xfrm rot="10800000">
            <a:off x="8836142" y="367123"/>
            <a:ext cx="158516" cy="158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a:p>
        </p:txBody>
      </p:sp>
    </p:spTree>
    <p:extLst>
      <p:ext uri="{BB962C8B-B14F-4D97-AF65-F5344CB8AC3E}">
        <p14:creationId xmlns:p14="http://schemas.microsoft.com/office/powerpoint/2010/main" val="19822032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תמונה עם טקסט תחתון">
    <p:spTree>
      <p:nvGrpSpPr>
        <p:cNvPr id="1" name=""/>
        <p:cNvGrpSpPr/>
        <p:nvPr/>
      </p:nvGrpSpPr>
      <p:grpSpPr>
        <a:xfrm>
          <a:off x="0" y="0"/>
          <a:ext cx="0" cy="0"/>
          <a:chOff x="0" y="0"/>
          <a:chExt cx="0" cy="0"/>
        </a:xfrm>
      </p:grpSpPr>
      <p:sp>
        <p:nvSpPr>
          <p:cNvPr id="3" name="מציין מיקום של תמונה 2"/>
          <p:cNvSpPr>
            <a:spLocks noGrp="1"/>
          </p:cNvSpPr>
          <p:nvPr>
            <p:ph type="pic" idx="1" hasCustomPrompt="1"/>
          </p:nvPr>
        </p:nvSpPr>
        <p:spPr>
          <a:xfrm>
            <a:off x="743211" y="1156325"/>
            <a:ext cx="7692184" cy="3389650"/>
          </a:xfrm>
          <a:prstGeom prst="rect">
            <a:avLst/>
          </a:prstGeom>
        </p:spPr>
        <p:txBody>
          <a:bodyPr/>
          <a:lstStyle>
            <a:lvl1pPr marL="0" marR="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lang="he-IL" dirty="0"/>
              <a:t>  לחץ כאן להוסיף תמונה</a:t>
            </a:r>
          </a:p>
        </p:txBody>
      </p:sp>
      <p:sp>
        <p:nvSpPr>
          <p:cNvPr id="8" name="כותרת 1"/>
          <p:cNvSpPr>
            <a:spLocks noGrp="1"/>
          </p:cNvSpPr>
          <p:nvPr>
            <p:ph type="ctrTitle" hasCustomPrompt="1"/>
          </p:nvPr>
        </p:nvSpPr>
        <p:spPr>
          <a:xfrm>
            <a:off x="-28422" y="284252"/>
            <a:ext cx="8564078" cy="726389"/>
          </a:xfrm>
          <a:prstGeom prst="rect">
            <a:avLst/>
          </a:prstGeom>
        </p:spPr>
        <p:txBody>
          <a:bodyPr anchor="b">
            <a:noAutofit/>
          </a:bodyPr>
          <a:lstStyle>
            <a:lvl1pPr algn="r">
              <a:defRPr sz="3600">
                <a:latin typeface="Arial" panose="020B0604020202020204" pitchFamily="34" charset="0"/>
                <a:cs typeface="Arial" panose="020B0604020202020204" pitchFamily="34" charset="0"/>
              </a:defRPr>
            </a:lvl1pPr>
          </a:lstStyle>
          <a:p>
            <a:r>
              <a:rPr lang="he-IL" dirty="0"/>
              <a:t>לחץ כדי לערוך סגנון כותרת 2</a:t>
            </a:r>
          </a:p>
        </p:txBody>
      </p:sp>
      <p:grpSp>
        <p:nvGrpSpPr>
          <p:cNvPr id="2" name="Group 1">
            <a:extLst>
              <a:ext uri="{FF2B5EF4-FFF2-40B4-BE49-F238E27FC236}">
                <a16:creationId xmlns:a16="http://schemas.microsoft.com/office/drawing/2014/main" id="{6E2EBC84-43F8-574B-B641-E38F11E343AF}"/>
              </a:ext>
            </a:extLst>
          </p:cNvPr>
          <p:cNvGrpSpPr/>
          <p:nvPr userDrawn="1"/>
        </p:nvGrpSpPr>
        <p:grpSpPr>
          <a:xfrm>
            <a:off x="-1841363" y="109874"/>
            <a:ext cx="10909092" cy="4905858"/>
            <a:chOff x="-2455150" y="146499"/>
            <a:chExt cx="14545456" cy="6541144"/>
          </a:xfrm>
        </p:grpSpPr>
        <p:sp>
          <p:nvSpPr>
            <p:cNvPr id="10" name="Rectangle 9">
              <a:extLst>
                <a:ext uri="{FF2B5EF4-FFF2-40B4-BE49-F238E27FC236}">
                  <a16:creationId xmlns:a16="http://schemas.microsoft.com/office/drawing/2014/main" id="{B5DB5F7D-0835-C146-BC9D-B30515AA8B6A}"/>
                </a:ext>
              </a:extLst>
            </p:cNvPr>
            <p:cNvSpPr/>
            <p:nvPr userDrawn="1"/>
          </p:nvSpPr>
          <p:spPr>
            <a:xfrm>
              <a:off x="11517522" y="146499"/>
              <a:ext cx="503306" cy="5033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cxnSp>
          <p:nvCxnSpPr>
            <p:cNvPr id="11" name="Straight Connector 10">
              <a:extLst>
                <a:ext uri="{FF2B5EF4-FFF2-40B4-BE49-F238E27FC236}">
                  <a16:creationId xmlns:a16="http://schemas.microsoft.com/office/drawing/2014/main" id="{C0EA71EF-79A8-3646-BBDE-A1B8320FAEFB}"/>
                </a:ext>
              </a:extLst>
            </p:cNvPr>
            <p:cNvCxnSpPr>
              <a:cxnSpLocks/>
            </p:cNvCxnSpPr>
            <p:nvPr userDrawn="1"/>
          </p:nvCxnSpPr>
          <p:spPr>
            <a:xfrm>
              <a:off x="-2455150"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FFAC583-20CC-AD46-AF43-64CD61DC3D58}"/>
                </a:ext>
              </a:extLst>
            </p:cNvPr>
            <p:cNvGrpSpPr/>
            <p:nvPr userDrawn="1"/>
          </p:nvGrpSpPr>
          <p:grpSpPr>
            <a:xfrm rot="10800000">
              <a:off x="8177063" y="6181317"/>
              <a:ext cx="3913243" cy="506326"/>
              <a:chOff x="358720" y="6187719"/>
              <a:chExt cx="3913243" cy="506326"/>
            </a:xfrm>
          </p:grpSpPr>
          <p:cxnSp>
            <p:nvCxnSpPr>
              <p:cNvPr id="17" name="Straight Connector 16">
                <a:extLst>
                  <a:ext uri="{FF2B5EF4-FFF2-40B4-BE49-F238E27FC236}">
                    <a16:creationId xmlns:a16="http://schemas.microsoft.com/office/drawing/2014/main" id="{7FFC6B5D-55D1-324B-B8E3-F96F62F3AA18}"/>
                  </a:ext>
                </a:extLst>
              </p:cNvPr>
              <p:cNvCxnSpPr>
                <a:cxnSpLocks/>
              </p:cNvCxnSpPr>
              <p:nvPr userDrawn="1"/>
            </p:nvCxnSpPr>
            <p:spPr>
              <a:xfrm>
                <a:off x="865046"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F8AA9893-4A9A-FB4F-BC48-9141DC495FE4}"/>
                  </a:ext>
                </a:extLst>
              </p:cNvPr>
              <p:cNvSpPr/>
              <p:nvPr userDrawn="1"/>
            </p:nvSpPr>
            <p:spPr>
              <a:xfrm rot="16200000">
                <a:off x="358720" y="6187719"/>
                <a:ext cx="506326" cy="5063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dirty="0"/>
              </a:p>
            </p:txBody>
          </p:sp>
          <p:sp>
            <p:nvSpPr>
              <p:cNvPr id="19" name="Rectangle 18">
                <a:extLst>
                  <a:ext uri="{FF2B5EF4-FFF2-40B4-BE49-F238E27FC236}">
                    <a16:creationId xmlns:a16="http://schemas.microsoft.com/office/drawing/2014/main" id="{5BBF761E-B3AD-8C4C-B469-DEC8A7F1D9C4}"/>
                  </a:ext>
                </a:extLst>
              </p:cNvPr>
              <p:cNvSpPr/>
              <p:nvPr userDrawn="1"/>
            </p:nvSpPr>
            <p:spPr>
              <a:xfrm>
                <a:off x="781297" y="6357132"/>
                <a:ext cx="167498" cy="1674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dirty="0"/>
              </a:p>
            </p:txBody>
          </p:sp>
        </p:grpSp>
        <p:sp>
          <p:nvSpPr>
            <p:cNvPr id="20" name="Rectangle 19">
              <a:extLst>
                <a:ext uri="{FF2B5EF4-FFF2-40B4-BE49-F238E27FC236}">
                  <a16:creationId xmlns:a16="http://schemas.microsoft.com/office/drawing/2014/main" id="{80BB7CC1-E08E-854B-AAC6-1DE02C2A331A}"/>
                </a:ext>
              </a:extLst>
            </p:cNvPr>
            <p:cNvSpPr/>
            <p:nvPr userDrawn="1"/>
          </p:nvSpPr>
          <p:spPr>
            <a:xfrm>
              <a:off x="11646396" y="507951"/>
              <a:ext cx="245558" cy="2455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sp>
          <p:nvSpPr>
            <p:cNvPr id="21" name="Rectangle 20">
              <a:extLst>
                <a:ext uri="{FF2B5EF4-FFF2-40B4-BE49-F238E27FC236}">
                  <a16:creationId xmlns:a16="http://schemas.microsoft.com/office/drawing/2014/main" id="{BDDB156F-CF22-B549-81C6-C9743EEAD8C4}"/>
                </a:ext>
              </a:extLst>
            </p:cNvPr>
            <p:cNvSpPr/>
            <p:nvPr userDrawn="1"/>
          </p:nvSpPr>
          <p:spPr>
            <a:xfrm rot="10800000">
              <a:off x="831188" y="6339703"/>
              <a:ext cx="241158" cy="2411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a:p>
          </p:txBody>
        </p:sp>
      </p:grpSp>
    </p:spTree>
    <p:extLst>
      <p:ext uri="{BB962C8B-B14F-4D97-AF65-F5344CB8AC3E}">
        <p14:creationId xmlns:p14="http://schemas.microsoft.com/office/powerpoint/2010/main" val="4265267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השיעור הבא יתחיל">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7735FA8-E872-6D4B-B736-9D885CF8FF10}"/>
              </a:ext>
            </a:extLst>
          </p:cNvPr>
          <p:cNvSpPr/>
          <p:nvPr/>
        </p:nvSpPr>
        <p:spPr>
          <a:xfrm>
            <a:off x="807259" y="1318167"/>
            <a:ext cx="7529483" cy="25379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cxnSp>
        <p:nvCxnSpPr>
          <p:cNvPr id="18" name="Straight Connector 17">
            <a:extLst>
              <a:ext uri="{FF2B5EF4-FFF2-40B4-BE49-F238E27FC236}">
                <a16:creationId xmlns:a16="http://schemas.microsoft.com/office/drawing/2014/main" id="{3740DB9B-9ABC-1E4F-9E76-DE21BB134995}"/>
              </a:ext>
            </a:extLst>
          </p:cNvPr>
          <p:cNvCxnSpPr>
            <a:cxnSpLocks/>
          </p:cNvCxnSpPr>
          <p:nvPr/>
        </p:nvCxnSpPr>
        <p:spPr>
          <a:xfrm>
            <a:off x="648785" y="399193"/>
            <a:ext cx="2555188" cy="96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AC0021A-4563-F644-839C-3313EE112D9E}"/>
              </a:ext>
            </a:extLst>
          </p:cNvPr>
          <p:cNvSpPr/>
          <p:nvPr/>
        </p:nvSpPr>
        <p:spPr>
          <a:xfrm rot="16200000">
            <a:off x="269040" y="214122"/>
            <a:ext cx="379745" cy="3797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dirty="0"/>
          </a:p>
        </p:txBody>
      </p:sp>
      <p:sp>
        <p:nvSpPr>
          <p:cNvPr id="16" name="Rectangle 15">
            <a:extLst>
              <a:ext uri="{FF2B5EF4-FFF2-40B4-BE49-F238E27FC236}">
                <a16:creationId xmlns:a16="http://schemas.microsoft.com/office/drawing/2014/main" id="{3984F002-0837-5347-8BEB-C54BD7228FB1}"/>
              </a:ext>
            </a:extLst>
          </p:cNvPr>
          <p:cNvSpPr/>
          <p:nvPr/>
        </p:nvSpPr>
        <p:spPr>
          <a:xfrm>
            <a:off x="585973" y="341182"/>
            <a:ext cx="125624" cy="125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sp>
        <p:nvSpPr>
          <p:cNvPr id="4" name="Text Placeholder 3">
            <a:extLst>
              <a:ext uri="{FF2B5EF4-FFF2-40B4-BE49-F238E27FC236}">
                <a16:creationId xmlns:a16="http://schemas.microsoft.com/office/drawing/2014/main" id="{AA27E2A2-BC31-804E-BB02-2D2086ECA9AB}"/>
              </a:ext>
            </a:extLst>
          </p:cNvPr>
          <p:cNvSpPr>
            <a:spLocks noGrp="1"/>
          </p:cNvSpPr>
          <p:nvPr>
            <p:ph type="body" sz="quarter" idx="11" hasCustomPrompt="1"/>
          </p:nvPr>
        </p:nvSpPr>
        <p:spPr>
          <a:xfrm>
            <a:off x="1377852" y="1290746"/>
            <a:ext cx="6388298" cy="2607045"/>
          </a:xfrm>
          <a:prstGeom prst="rect">
            <a:avLst/>
          </a:prstGeom>
        </p:spPr>
        <p:txBody>
          <a:bodyPr anchor="ctr"/>
          <a:lstStyle>
            <a:lvl1pPr marL="0" indent="0" algn="r">
              <a:lnSpc>
                <a:spcPts val="6000"/>
              </a:lnSpc>
              <a:buNone/>
              <a:defRPr sz="5625">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he-IL" dirty="0"/>
              <a:t>השיעור הבא יתחיל בשעה 09:00</a:t>
            </a:r>
            <a:endParaRPr lang="x-none" dirty="0"/>
          </a:p>
        </p:txBody>
      </p:sp>
      <p:cxnSp>
        <p:nvCxnSpPr>
          <p:cNvPr id="15" name="Straight Connector 14">
            <a:extLst>
              <a:ext uri="{FF2B5EF4-FFF2-40B4-BE49-F238E27FC236}">
                <a16:creationId xmlns:a16="http://schemas.microsoft.com/office/drawing/2014/main" id="{40473E13-CEF0-6945-8210-1865616E9834}"/>
              </a:ext>
            </a:extLst>
          </p:cNvPr>
          <p:cNvCxnSpPr>
            <a:cxnSpLocks/>
          </p:cNvCxnSpPr>
          <p:nvPr/>
        </p:nvCxnSpPr>
        <p:spPr>
          <a:xfrm>
            <a:off x="594746" y="4130045"/>
            <a:ext cx="103941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5893CC5-0B99-AA48-8797-A1AE8B9BB25D}"/>
              </a:ext>
            </a:extLst>
          </p:cNvPr>
          <p:cNvSpPr/>
          <p:nvPr/>
        </p:nvSpPr>
        <p:spPr>
          <a:xfrm rot="10800000">
            <a:off x="8179182" y="1714666"/>
            <a:ext cx="315119" cy="3151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cxnSp>
        <p:nvCxnSpPr>
          <p:cNvPr id="11" name="Straight Connector 10">
            <a:extLst>
              <a:ext uri="{FF2B5EF4-FFF2-40B4-BE49-F238E27FC236}">
                <a16:creationId xmlns:a16="http://schemas.microsoft.com/office/drawing/2014/main" id="{FFB79051-D1F8-DB4C-8CE2-B840C1367395}"/>
              </a:ext>
            </a:extLst>
          </p:cNvPr>
          <p:cNvCxnSpPr>
            <a:cxnSpLocks/>
          </p:cNvCxnSpPr>
          <p:nvPr/>
        </p:nvCxnSpPr>
        <p:spPr>
          <a:xfrm>
            <a:off x="306371" y="4689730"/>
            <a:ext cx="2111604"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E418D07-B679-C54B-9CD1-5F261DF50C67}"/>
              </a:ext>
            </a:extLst>
          </p:cNvPr>
          <p:cNvCxnSpPr>
            <a:cxnSpLocks/>
          </p:cNvCxnSpPr>
          <p:nvPr/>
        </p:nvCxnSpPr>
        <p:spPr>
          <a:xfrm>
            <a:off x="-509047" y="4842311"/>
            <a:ext cx="259152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4" name="Rectangle 16">
            <a:extLst>
              <a:ext uri="{FF2B5EF4-FFF2-40B4-BE49-F238E27FC236}">
                <a16:creationId xmlns:a16="http://schemas.microsoft.com/office/drawing/2014/main" id="{ACF51A43-0D68-4445-AF01-2CC2C88A9010}"/>
              </a:ext>
            </a:extLst>
          </p:cNvPr>
          <p:cNvSpPr/>
          <p:nvPr userDrawn="1"/>
        </p:nvSpPr>
        <p:spPr>
          <a:xfrm>
            <a:off x="807259" y="1318167"/>
            <a:ext cx="7529483" cy="25379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cxnSp>
        <p:nvCxnSpPr>
          <p:cNvPr id="19" name="Straight Connector 17">
            <a:extLst>
              <a:ext uri="{FF2B5EF4-FFF2-40B4-BE49-F238E27FC236}">
                <a16:creationId xmlns:a16="http://schemas.microsoft.com/office/drawing/2014/main" id="{6E0C1B9A-64BD-43C3-A04B-50491053B73B}"/>
              </a:ext>
            </a:extLst>
          </p:cNvPr>
          <p:cNvCxnSpPr>
            <a:cxnSpLocks/>
          </p:cNvCxnSpPr>
          <p:nvPr userDrawn="1"/>
        </p:nvCxnSpPr>
        <p:spPr>
          <a:xfrm>
            <a:off x="648785" y="399193"/>
            <a:ext cx="2555188" cy="96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20" name="Rectangle 11">
            <a:extLst>
              <a:ext uri="{FF2B5EF4-FFF2-40B4-BE49-F238E27FC236}">
                <a16:creationId xmlns:a16="http://schemas.microsoft.com/office/drawing/2014/main" id="{C0C5389E-7968-44D7-A607-156C54B4BEF4}"/>
              </a:ext>
            </a:extLst>
          </p:cNvPr>
          <p:cNvSpPr/>
          <p:nvPr userDrawn="1"/>
        </p:nvSpPr>
        <p:spPr>
          <a:xfrm rot="16200000">
            <a:off x="269040" y="214122"/>
            <a:ext cx="379745" cy="3797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dirty="0"/>
          </a:p>
        </p:txBody>
      </p:sp>
      <p:sp>
        <p:nvSpPr>
          <p:cNvPr id="21" name="Rectangle 15">
            <a:extLst>
              <a:ext uri="{FF2B5EF4-FFF2-40B4-BE49-F238E27FC236}">
                <a16:creationId xmlns:a16="http://schemas.microsoft.com/office/drawing/2014/main" id="{760C02A0-4147-4206-ADEF-20666BB68CB6}"/>
              </a:ext>
            </a:extLst>
          </p:cNvPr>
          <p:cNvSpPr/>
          <p:nvPr userDrawn="1"/>
        </p:nvSpPr>
        <p:spPr>
          <a:xfrm>
            <a:off x="585973" y="341182"/>
            <a:ext cx="125624" cy="125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cxnSp>
        <p:nvCxnSpPr>
          <p:cNvPr id="22" name="Straight Connector 14">
            <a:extLst>
              <a:ext uri="{FF2B5EF4-FFF2-40B4-BE49-F238E27FC236}">
                <a16:creationId xmlns:a16="http://schemas.microsoft.com/office/drawing/2014/main" id="{DB2FADF7-25B7-4AEB-8D6C-9F1DC8FDA285}"/>
              </a:ext>
            </a:extLst>
          </p:cNvPr>
          <p:cNvCxnSpPr>
            <a:cxnSpLocks/>
          </p:cNvCxnSpPr>
          <p:nvPr userDrawn="1"/>
        </p:nvCxnSpPr>
        <p:spPr>
          <a:xfrm>
            <a:off x="594746" y="4130045"/>
            <a:ext cx="103941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23" name="Rectangle 9">
            <a:extLst>
              <a:ext uri="{FF2B5EF4-FFF2-40B4-BE49-F238E27FC236}">
                <a16:creationId xmlns:a16="http://schemas.microsoft.com/office/drawing/2014/main" id="{8413500C-B774-4027-9DCF-ED9DDE1A22EF}"/>
              </a:ext>
            </a:extLst>
          </p:cNvPr>
          <p:cNvSpPr/>
          <p:nvPr userDrawn="1"/>
        </p:nvSpPr>
        <p:spPr>
          <a:xfrm rot="10800000">
            <a:off x="8179182" y="1714666"/>
            <a:ext cx="315119" cy="31511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a:p>
        </p:txBody>
      </p:sp>
      <p:cxnSp>
        <p:nvCxnSpPr>
          <p:cNvPr id="24" name="Straight Connector 10">
            <a:extLst>
              <a:ext uri="{FF2B5EF4-FFF2-40B4-BE49-F238E27FC236}">
                <a16:creationId xmlns:a16="http://schemas.microsoft.com/office/drawing/2014/main" id="{44804F9C-D560-4315-87E4-B10FE1D7E2EF}"/>
              </a:ext>
            </a:extLst>
          </p:cNvPr>
          <p:cNvCxnSpPr>
            <a:cxnSpLocks/>
          </p:cNvCxnSpPr>
          <p:nvPr userDrawn="1"/>
        </p:nvCxnSpPr>
        <p:spPr>
          <a:xfrm>
            <a:off x="306371" y="4689730"/>
            <a:ext cx="2111604"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5" name="Straight Connector 12">
            <a:extLst>
              <a:ext uri="{FF2B5EF4-FFF2-40B4-BE49-F238E27FC236}">
                <a16:creationId xmlns:a16="http://schemas.microsoft.com/office/drawing/2014/main" id="{4E596B58-7854-4D1F-B179-C15C84362DBB}"/>
              </a:ext>
            </a:extLst>
          </p:cNvPr>
          <p:cNvCxnSpPr>
            <a:cxnSpLocks/>
          </p:cNvCxnSpPr>
          <p:nvPr userDrawn="1"/>
        </p:nvCxnSpPr>
        <p:spPr>
          <a:xfrm>
            <a:off x="-509047" y="4842311"/>
            <a:ext cx="2591525"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3682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תמונה">
    <p:spTree>
      <p:nvGrpSpPr>
        <p:cNvPr id="1" name=""/>
        <p:cNvGrpSpPr/>
        <p:nvPr/>
      </p:nvGrpSpPr>
      <p:grpSpPr>
        <a:xfrm>
          <a:off x="0" y="0"/>
          <a:ext cx="0" cy="0"/>
          <a:chOff x="0" y="0"/>
          <a:chExt cx="0" cy="0"/>
        </a:xfrm>
      </p:grpSpPr>
      <p:sp>
        <p:nvSpPr>
          <p:cNvPr id="3" name="מציין מיקום של תמונה 2"/>
          <p:cNvSpPr>
            <a:spLocks noGrp="1"/>
          </p:cNvSpPr>
          <p:nvPr>
            <p:ph type="pic" idx="1" hasCustomPrompt="1"/>
          </p:nvPr>
        </p:nvSpPr>
        <p:spPr>
          <a:xfrm>
            <a:off x="540776" y="676319"/>
            <a:ext cx="7939985" cy="4261289"/>
          </a:xfrm>
          <a:prstGeom prst="rect">
            <a:avLst/>
          </a:prstGeom>
        </p:spPr>
        <p:txBody>
          <a:bodyPr/>
          <a:lstStyle>
            <a:lvl1pPr marL="0" marR="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r" defTabSz="685800" rtl="1" eaLnBrk="1" fontAlgn="auto" latinLnBrk="0" hangingPunct="1">
              <a:lnSpc>
                <a:spcPct val="90000"/>
              </a:lnSpc>
              <a:spcBef>
                <a:spcPts val="750"/>
              </a:spcBef>
              <a:spcAft>
                <a:spcPts val="0"/>
              </a:spcAft>
              <a:buClrTx/>
              <a:buSzTx/>
              <a:buFont typeface="Arial" panose="020B0604020202020204" pitchFamily="34" charset="0"/>
              <a:buNone/>
              <a:tabLst/>
              <a:defRPr/>
            </a:pPr>
            <a:r>
              <a:rPr lang="he-IL" dirty="0"/>
              <a:t>  לחץ כאן להוסיף תמונה</a:t>
            </a:r>
          </a:p>
        </p:txBody>
      </p:sp>
      <p:grpSp>
        <p:nvGrpSpPr>
          <p:cNvPr id="6" name="Group 5">
            <a:extLst>
              <a:ext uri="{FF2B5EF4-FFF2-40B4-BE49-F238E27FC236}">
                <a16:creationId xmlns:a16="http://schemas.microsoft.com/office/drawing/2014/main" id="{F11EE242-3A2B-9B46-87B2-AC191ECB6960}"/>
              </a:ext>
            </a:extLst>
          </p:cNvPr>
          <p:cNvGrpSpPr/>
          <p:nvPr userDrawn="1"/>
        </p:nvGrpSpPr>
        <p:grpSpPr>
          <a:xfrm>
            <a:off x="585973" y="267702"/>
            <a:ext cx="8329427" cy="379745"/>
            <a:chOff x="781297" y="356936"/>
            <a:chExt cx="11105903" cy="506326"/>
          </a:xfrm>
        </p:grpSpPr>
        <p:cxnSp>
          <p:nvCxnSpPr>
            <p:cNvPr id="7" name="Straight Connector 6">
              <a:extLst>
                <a:ext uri="{FF2B5EF4-FFF2-40B4-BE49-F238E27FC236}">
                  <a16:creationId xmlns:a16="http://schemas.microsoft.com/office/drawing/2014/main" id="{C0C7E103-ACCC-DA43-9E9D-6FB906FA4F2D}"/>
                </a:ext>
              </a:extLst>
            </p:cNvPr>
            <p:cNvCxnSpPr>
              <a:cxnSpLocks/>
            </p:cNvCxnSpPr>
            <p:nvPr userDrawn="1"/>
          </p:nvCxnSpPr>
          <p:spPr>
            <a:xfrm>
              <a:off x="865046" y="573247"/>
              <a:ext cx="10244790" cy="3849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54E9F80F-CF67-664D-B4F4-0CA7DCACB628}"/>
                </a:ext>
              </a:extLst>
            </p:cNvPr>
            <p:cNvSpPr/>
            <p:nvPr userDrawn="1"/>
          </p:nvSpPr>
          <p:spPr>
            <a:xfrm rot="16200000">
              <a:off x="11380874" y="356936"/>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dirty="0"/>
            </a:p>
          </p:txBody>
        </p:sp>
        <p:sp>
          <p:nvSpPr>
            <p:cNvPr id="11" name="Rectangle 10">
              <a:extLst>
                <a:ext uri="{FF2B5EF4-FFF2-40B4-BE49-F238E27FC236}">
                  <a16:creationId xmlns:a16="http://schemas.microsoft.com/office/drawing/2014/main" id="{B1FEACB6-175B-044B-8C0D-3451E638ABE1}"/>
                </a:ext>
              </a:extLst>
            </p:cNvPr>
            <p:cNvSpPr/>
            <p:nvPr userDrawn="1"/>
          </p:nvSpPr>
          <p:spPr>
            <a:xfrm>
              <a:off x="781297" y="489498"/>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a:p>
          </p:txBody>
        </p:sp>
      </p:grpSp>
      <p:grpSp>
        <p:nvGrpSpPr>
          <p:cNvPr id="13" name="Group 12">
            <a:extLst>
              <a:ext uri="{FF2B5EF4-FFF2-40B4-BE49-F238E27FC236}">
                <a16:creationId xmlns:a16="http://schemas.microsoft.com/office/drawing/2014/main" id="{DFC3CB68-EE0C-7E46-A86B-DBBE43BD0866}"/>
              </a:ext>
            </a:extLst>
          </p:cNvPr>
          <p:cNvGrpSpPr/>
          <p:nvPr userDrawn="1"/>
        </p:nvGrpSpPr>
        <p:grpSpPr>
          <a:xfrm>
            <a:off x="-6117147" y="4531570"/>
            <a:ext cx="7746404" cy="125624"/>
            <a:chOff x="10668248" y="5893696"/>
            <a:chExt cx="10328539" cy="167498"/>
          </a:xfrm>
        </p:grpSpPr>
        <p:cxnSp>
          <p:nvCxnSpPr>
            <p:cNvPr id="14" name="Straight Connector 13">
              <a:extLst>
                <a:ext uri="{FF2B5EF4-FFF2-40B4-BE49-F238E27FC236}">
                  <a16:creationId xmlns:a16="http://schemas.microsoft.com/office/drawing/2014/main" id="{128185FB-96F6-194C-96FC-5664DB14E13D}"/>
                </a:ext>
              </a:extLst>
            </p:cNvPr>
            <p:cNvCxnSpPr>
              <a:cxnSpLocks/>
            </p:cNvCxnSpPr>
            <p:nvPr userDrawn="1"/>
          </p:nvCxnSpPr>
          <p:spPr>
            <a:xfrm>
              <a:off x="10751997" y="5977445"/>
              <a:ext cx="10244790" cy="3849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81E94E79-9670-0743-916C-74F7BDE1C276}"/>
                </a:ext>
              </a:extLst>
            </p:cNvPr>
            <p:cNvSpPr/>
            <p:nvPr userDrawn="1"/>
          </p:nvSpPr>
          <p:spPr>
            <a:xfrm>
              <a:off x="10668248" y="5893696"/>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a:p>
          </p:txBody>
        </p:sp>
      </p:grpSp>
      <p:sp>
        <p:nvSpPr>
          <p:cNvPr id="10" name="Rectangle 9">
            <a:extLst>
              <a:ext uri="{FF2B5EF4-FFF2-40B4-BE49-F238E27FC236}">
                <a16:creationId xmlns:a16="http://schemas.microsoft.com/office/drawing/2014/main" id="{EEAD82FA-6CD0-454D-9BDB-225121E5526F}"/>
              </a:ext>
            </a:extLst>
          </p:cNvPr>
          <p:cNvSpPr/>
          <p:nvPr userDrawn="1"/>
        </p:nvSpPr>
        <p:spPr>
          <a:xfrm rot="10800000">
            <a:off x="8635094" y="541005"/>
            <a:ext cx="176789" cy="1767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spTree>
    <p:extLst>
      <p:ext uri="{BB962C8B-B14F-4D97-AF65-F5344CB8AC3E}">
        <p14:creationId xmlns:p14="http://schemas.microsoft.com/office/powerpoint/2010/main" val="2689088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כותרת ראשית">
  <p:cSld name="2_כותרת ראשית">
    <p:spTree>
      <p:nvGrpSpPr>
        <p:cNvPr id="1" name="Shape 15"/>
        <p:cNvGrpSpPr/>
        <p:nvPr/>
      </p:nvGrpSpPr>
      <p:grpSpPr>
        <a:xfrm>
          <a:off x="0" y="0"/>
          <a:ext cx="0" cy="0"/>
          <a:chOff x="0" y="0"/>
          <a:chExt cx="0" cy="0"/>
        </a:xfrm>
      </p:grpSpPr>
      <p:pic>
        <p:nvPicPr>
          <p:cNvPr id="16" name="Google Shape;16;p26"/>
          <p:cNvPicPr preferRelativeResize="0"/>
          <p:nvPr/>
        </p:nvPicPr>
        <p:blipFill rotWithShape="1">
          <a:blip r:embed="rId2">
            <a:alphaModFix amt="54000"/>
          </a:blip>
          <a:srcRect/>
          <a:stretch/>
        </p:blipFill>
        <p:spPr>
          <a:xfrm>
            <a:off x="-5515925" y="1519881"/>
            <a:ext cx="3784257" cy="3771685"/>
          </a:xfrm>
          <a:prstGeom prst="rect">
            <a:avLst/>
          </a:prstGeom>
          <a:noFill/>
          <a:ln>
            <a:noFill/>
          </a:ln>
        </p:spPr>
      </p:pic>
      <p:pic>
        <p:nvPicPr>
          <p:cNvPr id="17" name="Google Shape;17;p26"/>
          <p:cNvPicPr preferRelativeResize="0"/>
          <p:nvPr/>
        </p:nvPicPr>
        <p:blipFill rotWithShape="1">
          <a:blip r:embed="rId2">
            <a:alphaModFix amt="54000"/>
          </a:blip>
          <a:srcRect/>
          <a:stretch/>
        </p:blipFill>
        <p:spPr>
          <a:xfrm>
            <a:off x="9710436" y="-2976955"/>
            <a:ext cx="3784257" cy="3771685"/>
          </a:xfrm>
          <a:prstGeom prst="rect">
            <a:avLst/>
          </a:prstGeom>
          <a:noFill/>
          <a:ln>
            <a:noFill/>
          </a:ln>
        </p:spPr>
      </p:pic>
      <p:pic>
        <p:nvPicPr>
          <p:cNvPr id="18" name="Google Shape;18;p26"/>
          <p:cNvPicPr preferRelativeResize="0"/>
          <p:nvPr/>
        </p:nvPicPr>
        <p:blipFill rotWithShape="1">
          <a:blip r:embed="rId3">
            <a:alphaModFix/>
          </a:blip>
          <a:srcRect/>
          <a:stretch/>
        </p:blipFill>
        <p:spPr>
          <a:xfrm>
            <a:off x="0" y="-9525"/>
            <a:ext cx="9144000" cy="5143500"/>
          </a:xfrm>
          <a:prstGeom prst="rect">
            <a:avLst/>
          </a:prstGeom>
          <a:noFill/>
          <a:ln>
            <a:noFill/>
          </a:ln>
        </p:spPr>
      </p:pic>
      <p:sp>
        <p:nvSpPr>
          <p:cNvPr id="19" name="Google Shape;19;p26"/>
          <p:cNvSpPr/>
          <p:nvPr/>
        </p:nvSpPr>
        <p:spPr>
          <a:xfrm>
            <a:off x="1567898" y="2176816"/>
            <a:ext cx="6477617" cy="913460"/>
          </a:xfrm>
          <a:prstGeom prst="rect">
            <a:avLst/>
          </a:prstGeom>
          <a:solidFill>
            <a:schemeClr val="accent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sp>
        <p:nvSpPr>
          <p:cNvPr id="20" name="Google Shape;20;p26"/>
          <p:cNvSpPr/>
          <p:nvPr/>
        </p:nvSpPr>
        <p:spPr>
          <a:xfrm>
            <a:off x="3823854" y="1373627"/>
            <a:ext cx="4413400" cy="803189"/>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cxnSp>
        <p:nvCxnSpPr>
          <p:cNvPr id="21" name="Google Shape;21;p26"/>
          <p:cNvCxnSpPr/>
          <p:nvPr/>
        </p:nvCxnSpPr>
        <p:spPr>
          <a:xfrm>
            <a:off x="5367130" y="1229967"/>
            <a:ext cx="3004102" cy="0"/>
          </a:xfrm>
          <a:prstGeom prst="straightConnector1">
            <a:avLst/>
          </a:prstGeom>
          <a:noFill/>
          <a:ln w="38100" cap="flat" cmpd="sng">
            <a:solidFill>
              <a:srgbClr val="FFC000"/>
            </a:solidFill>
            <a:prstDash val="solid"/>
            <a:miter lim="800000"/>
            <a:headEnd type="none" w="sm" len="sm"/>
            <a:tailEnd type="none" w="sm" len="sm"/>
          </a:ln>
        </p:spPr>
      </p:cxnSp>
      <p:sp>
        <p:nvSpPr>
          <p:cNvPr id="22" name="Google Shape;22;p26"/>
          <p:cNvSpPr/>
          <p:nvPr/>
        </p:nvSpPr>
        <p:spPr>
          <a:xfrm rot="-5400000">
            <a:off x="8160044" y="1562852"/>
            <a:ext cx="154422" cy="154422"/>
          </a:xfrm>
          <a:prstGeom prst="rect">
            <a:avLst/>
          </a:prstGeom>
          <a:solidFill>
            <a:schemeClr val="accent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cxnSp>
        <p:nvCxnSpPr>
          <p:cNvPr id="23" name="Google Shape;23;p26"/>
          <p:cNvCxnSpPr/>
          <p:nvPr/>
        </p:nvCxnSpPr>
        <p:spPr>
          <a:xfrm>
            <a:off x="1567898" y="3742238"/>
            <a:ext cx="3799232" cy="0"/>
          </a:xfrm>
          <a:prstGeom prst="straightConnector1">
            <a:avLst/>
          </a:prstGeom>
          <a:noFill/>
          <a:ln w="38100" cap="flat" cmpd="sng">
            <a:solidFill>
              <a:srgbClr val="FFC000"/>
            </a:solidFill>
            <a:prstDash val="solid"/>
            <a:miter lim="800000"/>
            <a:headEnd type="none" w="sm" len="sm"/>
            <a:tailEnd type="none" w="sm" len="sm"/>
          </a:ln>
        </p:spPr>
      </p:cxnSp>
      <p:sp>
        <p:nvSpPr>
          <p:cNvPr id="24" name="Google Shape;24;p26"/>
          <p:cNvSpPr txBox="1">
            <a:spLocks noGrp="1"/>
          </p:cNvSpPr>
          <p:nvPr>
            <p:ph type="body" idx="1"/>
          </p:nvPr>
        </p:nvSpPr>
        <p:spPr>
          <a:xfrm>
            <a:off x="1923899" y="2268944"/>
            <a:ext cx="5862638" cy="800601"/>
          </a:xfrm>
          <a:prstGeom prst="rect">
            <a:avLst/>
          </a:prstGeom>
          <a:noFill/>
          <a:ln>
            <a:noFill/>
          </a:ln>
        </p:spPr>
        <p:txBody>
          <a:bodyPr spcFirstLastPara="1" wrap="square" lIns="91425" tIns="45700" rIns="91425" bIns="45700" anchor="t" anchorCtr="0">
            <a:normAutofit/>
          </a:bodyPr>
          <a:lstStyle>
            <a:lvl1pPr marL="342900" lvl="0" indent="-171450" algn="r" rtl="1">
              <a:lnSpc>
                <a:spcPct val="90000"/>
              </a:lnSpc>
              <a:spcBef>
                <a:spcPts val="600"/>
              </a:spcBef>
              <a:spcAft>
                <a:spcPts val="0"/>
              </a:spcAft>
              <a:buClr>
                <a:schemeClr val="lt1"/>
              </a:buClr>
              <a:buSzPts val="6000"/>
              <a:buNone/>
              <a:defRPr sz="4500">
                <a:solidFill>
                  <a:schemeClr val="lt1"/>
                </a:solidFill>
                <a:latin typeface="Calibri"/>
                <a:ea typeface="Calibri"/>
                <a:cs typeface="Calibri"/>
                <a:sym typeface="Calibri"/>
              </a:defRPr>
            </a:lvl1pPr>
            <a:lvl2pPr marL="685800" lvl="1" indent="-257175" algn="r" rtl="1">
              <a:lnSpc>
                <a:spcPct val="90000"/>
              </a:lnSpc>
              <a:spcBef>
                <a:spcPts val="600"/>
              </a:spcBef>
              <a:spcAft>
                <a:spcPts val="0"/>
              </a:spcAft>
              <a:buClr>
                <a:schemeClr val="dk1"/>
              </a:buClr>
              <a:buSzPts val="1800"/>
              <a:buChar char="•"/>
              <a:defRPr/>
            </a:lvl2pPr>
            <a:lvl3pPr marL="1028700" lvl="2" indent="-257175" algn="r" rtl="1">
              <a:lnSpc>
                <a:spcPct val="90000"/>
              </a:lnSpc>
              <a:spcBef>
                <a:spcPts val="375"/>
              </a:spcBef>
              <a:spcAft>
                <a:spcPts val="0"/>
              </a:spcAft>
              <a:buClr>
                <a:schemeClr val="dk1"/>
              </a:buClr>
              <a:buSzPts val="1800"/>
              <a:buChar char="•"/>
              <a:defRPr/>
            </a:lvl3pPr>
            <a:lvl4pPr marL="1371600" lvl="3" indent="-257175" algn="r" rtl="1">
              <a:lnSpc>
                <a:spcPct val="90000"/>
              </a:lnSpc>
              <a:spcBef>
                <a:spcPts val="375"/>
              </a:spcBef>
              <a:spcAft>
                <a:spcPts val="0"/>
              </a:spcAft>
              <a:buClr>
                <a:schemeClr val="dk1"/>
              </a:buClr>
              <a:buSzPts val="1800"/>
              <a:buChar char="•"/>
              <a:defRPr/>
            </a:lvl4pPr>
            <a:lvl5pPr marL="1714500" lvl="4" indent="-257175" algn="r" rtl="1">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grpSp>
        <p:nvGrpSpPr>
          <p:cNvPr id="25" name="Google Shape;25;p26"/>
          <p:cNvGrpSpPr/>
          <p:nvPr/>
        </p:nvGrpSpPr>
        <p:grpSpPr>
          <a:xfrm>
            <a:off x="-83130" y="83128"/>
            <a:ext cx="1147573" cy="1167490"/>
            <a:chOff x="8374611" y="4283110"/>
            <a:chExt cx="2300578" cy="2340509"/>
          </a:xfrm>
        </p:grpSpPr>
        <p:pic>
          <p:nvPicPr>
            <p:cNvPr id="26" name="Google Shape;26;p26"/>
            <p:cNvPicPr preferRelativeResize="0"/>
            <p:nvPr/>
          </p:nvPicPr>
          <p:blipFill rotWithShape="1">
            <a:blip r:embed="rId4">
              <a:alphaModFix/>
            </a:blip>
            <a:srcRect l="62938"/>
            <a:stretch/>
          </p:blipFill>
          <p:spPr>
            <a:xfrm>
              <a:off x="8873684" y="4283110"/>
              <a:ext cx="1227785" cy="1519621"/>
            </a:xfrm>
            <a:prstGeom prst="rect">
              <a:avLst/>
            </a:prstGeom>
            <a:noFill/>
            <a:ln>
              <a:noFill/>
            </a:ln>
          </p:spPr>
        </p:pic>
        <p:sp>
          <p:nvSpPr>
            <p:cNvPr id="27" name="Google Shape;27;p26"/>
            <p:cNvSpPr/>
            <p:nvPr/>
          </p:nvSpPr>
          <p:spPr>
            <a:xfrm>
              <a:off x="8374611" y="5883288"/>
              <a:ext cx="2300578" cy="740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x-none" sz="900" b="0" i="0" u="none" strike="noStrike" cap="none">
                  <a:solidFill>
                    <a:schemeClr val="lt1"/>
                  </a:solidFill>
                  <a:latin typeface="Arial"/>
                  <a:ea typeface="Arial"/>
                  <a:cs typeface="Arial"/>
                  <a:sym typeface="Arial"/>
                </a:rPr>
                <a:t>מדינת ישראל</a:t>
              </a:r>
              <a:endParaRPr sz="1350"/>
            </a:p>
            <a:p>
              <a:pPr marL="0" marR="0" lvl="0" indent="0" algn="ctr" rtl="0">
                <a:spcBef>
                  <a:spcPts val="0"/>
                </a:spcBef>
                <a:spcAft>
                  <a:spcPts val="0"/>
                </a:spcAft>
                <a:buNone/>
              </a:pPr>
              <a:r>
                <a:rPr lang="x-none" sz="900" b="0" i="0" u="none" strike="noStrike" cap="none">
                  <a:solidFill>
                    <a:schemeClr val="lt1"/>
                  </a:solidFill>
                  <a:latin typeface="Arial"/>
                  <a:ea typeface="Arial"/>
                  <a:cs typeface="Arial"/>
                  <a:sym typeface="Arial"/>
                </a:rPr>
                <a:t>משרד החינוך</a:t>
              </a:r>
              <a:endParaRPr sz="1350"/>
            </a:p>
          </p:txBody>
        </p:sp>
      </p:grpSp>
      <p:pic>
        <p:nvPicPr>
          <p:cNvPr id="28" name="Google Shape;28;p26"/>
          <p:cNvPicPr preferRelativeResize="0"/>
          <p:nvPr/>
        </p:nvPicPr>
        <p:blipFill rotWithShape="1">
          <a:blip r:embed="rId5">
            <a:alphaModFix/>
          </a:blip>
          <a:srcRect/>
          <a:stretch/>
        </p:blipFill>
        <p:spPr>
          <a:xfrm>
            <a:off x="2499140" y="664666"/>
            <a:ext cx="6862634" cy="2093768"/>
          </a:xfrm>
          <a:prstGeom prst="rect">
            <a:avLst/>
          </a:prstGeom>
          <a:noFill/>
          <a:ln>
            <a:noFill/>
          </a:ln>
        </p:spPr>
      </p:pic>
      <p:sp>
        <p:nvSpPr>
          <p:cNvPr id="29" name="Google Shape;29;p26"/>
          <p:cNvSpPr txBox="1">
            <a:spLocks noGrp="1"/>
          </p:cNvSpPr>
          <p:nvPr>
            <p:ph type="body" idx="2"/>
          </p:nvPr>
        </p:nvSpPr>
        <p:spPr>
          <a:xfrm>
            <a:off x="1523125" y="3314829"/>
            <a:ext cx="4808451" cy="487018"/>
          </a:xfrm>
          <a:prstGeom prst="rect">
            <a:avLst/>
          </a:prstGeom>
          <a:noFill/>
          <a:ln>
            <a:noFill/>
          </a:ln>
        </p:spPr>
        <p:txBody>
          <a:bodyPr spcFirstLastPara="1" wrap="square" lIns="91425" tIns="45700" rIns="91425" bIns="45700" anchor="t" anchorCtr="0">
            <a:normAutofit/>
          </a:bodyPr>
          <a:lstStyle>
            <a:lvl1pPr marL="342900" lvl="0" indent="-171450" algn="l" rtl="1">
              <a:lnSpc>
                <a:spcPct val="90000"/>
              </a:lnSpc>
              <a:spcBef>
                <a:spcPts val="600"/>
              </a:spcBef>
              <a:spcAft>
                <a:spcPts val="0"/>
              </a:spcAft>
              <a:buClr>
                <a:schemeClr val="lt1"/>
              </a:buClr>
              <a:buSzPts val="3200"/>
              <a:buNone/>
              <a:defRPr sz="2400" b="0" i="0">
                <a:solidFill>
                  <a:schemeClr val="lt1"/>
                </a:solidFill>
                <a:latin typeface="Calibri"/>
                <a:ea typeface="Calibri"/>
                <a:cs typeface="Calibri"/>
                <a:sym typeface="Calibri"/>
              </a:defRPr>
            </a:lvl1pPr>
            <a:lvl2pPr marL="685800" lvl="1" indent="-257175" algn="r" rtl="1">
              <a:lnSpc>
                <a:spcPct val="90000"/>
              </a:lnSpc>
              <a:spcBef>
                <a:spcPts val="600"/>
              </a:spcBef>
              <a:spcAft>
                <a:spcPts val="0"/>
              </a:spcAft>
              <a:buClr>
                <a:schemeClr val="dk1"/>
              </a:buClr>
              <a:buSzPts val="1800"/>
              <a:buChar char="•"/>
              <a:defRPr/>
            </a:lvl2pPr>
            <a:lvl3pPr marL="1028700" lvl="2" indent="-257175" algn="r" rtl="1">
              <a:lnSpc>
                <a:spcPct val="90000"/>
              </a:lnSpc>
              <a:spcBef>
                <a:spcPts val="375"/>
              </a:spcBef>
              <a:spcAft>
                <a:spcPts val="0"/>
              </a:spcAft>
              <a:buClr>
                <a:schemeClr val="dk1"/>
              </a:buClr>
              <a:buSzPts val="1800"/>
              <a:buChar char="•"/>
              <a:defRPr/>
            </a:lvl3pPr>
            <a:lvl4pPr marL="1371600" lvl="3" indent="-257175" algn="r" rtl="1">
              <a:lnSpc>
                <a:spcPct val="90000"/>
              </a:lnSpc>
              <a:spcBef>
                <a:spcPts val="375"/>
              </a:spcBef>
              <a:spcAft>
                <a:spcPts val="0"/>
              </a:spcAft>
              <a:buClr>
                <a:schemeClr val="dk1"/>
              </a:buClr>
              <a:buSzPts val="1800"/>
              <a:buChar char="•"/>
              <a:defRPr/>
            </a:lvl4pPr>
            <a:lvl5pPr marL="1714500" lvl="4" indent="-257175" algn="r" rtl="1">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30" name="Google Shape;30;p26"/>
          <p:cNvSpPr txBox="1">
            <a:spLocks noGrp="1"/>
          </p:cNvSpPr>
          <p:nvPr>
            <p:ph type="body" idx="3"/>
          </p:nvPr>
        </p:nvSpPr>
        <p:spPr>
          <a:xfrm>
            <a:off x="312668" y="4611423"/>
            <a:ext cx="3824288" cy="420400"/>
          </a:xfrm>
          <a:prstGeom prst="rect">
            <a:avLst/>
          </a:prstGeom>
          <a:noFill/>
          <a:ln>
            <a:noFill/>
          </a:ln>
        </p:spPr>
        <p:txBody>
          <a:bodyPr spcFirstLastPara="1" wrap="square" lIns="91425" tIns="45700" rIns="91425" bIns="45700" anchor="t" anchorCtr="0">
            <a:normAutofit/>
          </a:bodyPr>
          <a:lstStyle>
            <a:lvl1pPr marL="342900" lvl="0" indent="-171450" algn="l" rtl="1">
              <a:lnSpc>
                <a:spcPct val="90000"/>
              </a:lnSpc>
              <a:spcBef>
                <a:spcPts val="600"/>
              </a:spcBef>
              <a:spcAft>
                <a:spcPts val="0"/>
              </a:spcAft>
              <a:buClr>
                <a:schemeClr val="lt1"/>
              </a:buClr>
              <a:buSzPts val="2800"/>
              <a:buNone/>
              <a:defRPr>
                <a:solidFill>
                  <a:schemeClr val="lt1"/>
                </a:solidFill>
                <a:latin typeface="Calibri"/>
                <a:ea typeface="Calibri"/>
                <a:cs typeface="Calibri"/>
                <a:sym typeface="Calibri"/>
              </a:defRPr>
            </a:lvl1pPr>
            <a:lvl2pPr marL="685800" lvl="1" indent="-171450" algn="r" rtl="1">
              <a:lnSpc>
                <a:spcPct val="90000"/>
              </a:lnSpc>
              <a:spcBef>
                <a:spcPts val="600"/>
              </a:spcBef>
              <a:spcAft>
                <a:spcPts val="0"/>
              </a:spcAft>
              <a:buClr>
                <a:schemeClr val="dk1"/>
              </a:buClr>
              <a:buSzPts val="2400"/>
              <a:buNone/>
              <a:defRPr/>
            </a:lvl2pPr>
            <a:lvl3pPr marL="1028700" lvl="2" indent="-171450" algn="r" rtl="1">
              <a:lnSpc>
                <a:spcPct val="90000"/>
              </a:lnSpc>
              <a:spcBef>
                <a:spcPts val="375"/>
              </a:spcBef>
              <a:spcAft>
                <a:spcPts val="0"/>
              </a:spcAft>
              <a:buClr>
                <a:schemeClr val="dk1"/>
              </a:buClr>
              <a:buSzPts val="2000"/>
              <a:buNone/>
              <a:defRPr/>
            </a:lvl3pPr>
            <a:lvl4pPr marL="1371600" lvl="3" indent="-171450" algn="r" rtl="1">
              <a:lnSpc>
                <a:spcPct val="90000"/>
              </a:lnSpc>
              <a:spcBef>
                <a:spcPts val="375"/>
              </a:spcBef>
              <a:spcAft>
                <a:spcPts val="0"/>
              </a:spcAft>
              <a:buClr>
                <a:schemeClr val="dk1"/>
              </a:buClr>
              <a:buSzPts val="1800"/>
              <a:buNone/>
              <a:defRPr/>
            </a:lvl4pPr>
            <a:lvl5pPr marL="1714500" lvl="4" indent="-171450" algn="r" rtl="1">
              <a:lnSpc>
                <a:spcPct val="90000"/>
              </a:lnSpc>
              <a:spcBef>
                <a:spcPts val="375"/>
              </a:spcBef>
              <a:spcAft>
                <a:spcPts val="0"/>
              </a:spcAft>
              <a:buClr>
                <a:schemeClr val="dk1"/>
              </a:buClr>
              <a:buSzPts val="1800"/>
              <a:buNone/>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63926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מה להביא לשיעור?">
  <p:cSld name="מה להביא לשיעור?">
    <p:spTree>
      <p:nvGrpSpPr>
        <p:cNvPr id="1" name="Shape 42"/>
        <p:cNvGrpSpPr/>
        <p:nvPr/>
      </p:nvGrpSpPr>
      <p:grpSpPr>
        <a:xfrm>
          <a:off x="0" y="0"/>
          <a:ext cx="0" cy="0"/>
          <a:chOff x="0" y="0"/>
          <a:chExt cx="0" cy="0"/>
        </a:xfrm>
      </p:grpSpPr>
      <p:sp>
        <p:nvSpPr>
          <p:cNvPr id="43" name="Google Shape;43;p28"/>
          <p:cNvSpPr txBox="1">
            <a:spLocks noGrp="1"/>
          </p:cNvSpPr>
          <p:nvPr>
            <p:ph type="title"/>
          </p:nvPr>
        </p:nvSpPr>
        <p:spPr>
          <a:xfrm>
            <a:off x="629841" y="273844"/>
            <a:ext cx="7886700" cy="994172"/>
          </a:xfrm>
          <a:prstGeom prst="rect">
            <a:avLst/>
          </a:prstGeom>
          <a:noFill/>
          <a:ln>
            <a:noFill/>
          </a:ln>
        </p:spPr>
        <p:txBody>
          <a:bodyPr spcFirstLastPara="1" wrap="square" lIns="91425" tIns="45700" rIns="91425" bIns="45700" anchor="ctr" anchorCtr="0">
            <a:normAutofit/>
          </a:bodyPr>
          <a:lstStyle>
            <a:lvl1pPr lvl="0" algn="r" rtl="1">
              <a:lnSpc>
                <a:spcPct val="90000"/>
              </a:lnSpc>
              <a:spcBef>
                <a:spcPts val="600"/>
              </a:spcBef>
              <a:spcAft>
                <a:spcPts val="0"/>
              </a:spcAft>
              <a:buClr>
                <a:schemeClr val="dk1"/>
              </a:buClr>
              <a:buSzPts val="4400"/>
              <a:buFont typeface="Calibri"/>
              <a:buNone/>
              <a:defRPr>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28"/>
          <p:cNvSpPr txBox="1">
            <a:spLocks noGrp="1"/>
          </p:cNvSpPr>
          <p:nvPr>
            <p:ph type="body" idx="1"/>
          </p:nvPr>
        </p:nvSpPr>
        <p:spPr>
          <a:xfrm>
            <a:off x="629842" y="1306259"/>
            <a:ext cx="3868340" cy="2763441"/>
          </a:xfrm>
          <a:prstGeom prst="rect">
            <a:avLst/>
          </a:prstGeom>
          <a:noFill/>
          <a:ln>
            <a:noFill/>
          </a:ln>
        </p:spPr>
        <p:txBody>
          <a:bodyPr spcFirstLastPara="1" wrap="square" lIns="91425" tIns="45700" rIns="91425" bIns="45700" anchor="t" anchorCtr="0">
            <a:normAutofit/>
          </a:bodyPr>
          <a:lstStyle>
            <a:lvl1pPr marL="342900" lvl="0" indent="-171450" algn="r" rtl="1">
              <a:lnSpc>
                <a:spcPct val="90000"/>
              </a:lnSpc>
              <a:spcBef>
                <a:spcPts val="600"/>
              </a:spcBef>
              <a:spcAft>
                <a:spcPts val="0"/>
              </a:spcAft>
              <a:buClr>
                <a:schemeClr val="accent2"/>
              </a:buClr>
              <a:buSzPts val="2600"/>
              <a:buNone/>
              <a:defRPr sz="1950">
                <a:latin typeface="Calibri"/>
                <a:ea typeface="Calibri"/>
                <a:cs typeface="Calibri"/>
                <a:sym typeface="Calibri"/>
              </a:defRPr>
            </a:lvl1pPr>
            <a:lvl2pPr marL="685800" lvl="1" indent="-257175" algn="r" rtl="1">
              <a:lnSpc>
                <a:spcPct val="90000"/>
              </a:lnSpc>
              <a:spcBef>
                <a:spcPts val="600"/>
              </a:spcBef>
              <a:spcAft>
                <a:spcPts val="0"/>
              </a:spcAft>
              <a:buClr>
                <a:schemeClr val="dk1"/>
              </a:buClr>
              <a:buSzPts val="1800"/>
              <a:buChar char="•"/>
              <a:defRPr/>
            </a:lvl2pPr>
            <a:lvl3pPr marL="1028700" lvl="2" indent="-257175" algn="r" rtl="1">
              <a:lnSpc>
                <a:spcPct val="90000"/>
              </a:lnSpc>
              <a:spcBef>
                <a:spcPts val="375"/>
              </a:spcBef>
              <a:spcAft>
                <a:spcPts val="0"/>
              </a:spcAft>
              <a:buClr>
                <a:schemeClr val="dk1"/>
              </a:buClr>
              <a:buSzPts val="1800"/>
              <a:buChar char="•"/>
              <a:defRPr/>
            </a:lvl3pPr>
            <a:lvl4pPr marL="1371600" lvl="3" indent="-257175" algn="r" rtl="1">
              <a:lnSpc>
                <a:spcPct val="90000"/>
              </a:lnSpc>
              <a:spcBef>
                <a:spcPts val="375"/>
              </a:spcBef>
              <a:spcAft>
                <a:spcPts val="0"/>
              </a:spcAft>
              <a:buClr>
                <a:schemeClr val="dk1"/>
              </a:buClr>
              <a:buSzPts val="1800"/>
              <a:buChar char="•"/>
              <a:defRPr/>
            </a:lvl4pPr>
            <a:lvl5pPr marL="1714500" lvl="4" indent="-257175" algn="r" rtl="1">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5" name="Google Shape;45;p28"/>
          <p:cNvSpPr txBox="1">
            <a:spLocks noGrp="1"/>
          </p:cNvSpPr>
          <p:nvPr>
            <p:ph type="body" idx="2"/>
          </p:nvPr>
        </p:nvSpPr>
        <p:spPr>
          <a:xfrm>
            <a:off x="4629150" y="1306259"/>
            <a:ext cx="3887391" cy="2763441"/>
          </a:xfrm>
          <a:prstGeom prst="rect">
            <a:avLst/>
          </a:prstGeom>
          <a:noFill/>
          <a:ln>
            <a:noFill/>
          </a:ln>
        </p:spPr>
        <p:txBody>
          <a:bodyPr spcFirstLastPara="1" wrap="square" lIns="91425" tIns="45700" rIns="91425" bIns="45700" anchor="t" anchorCtr="0">
            <a:normAutofit/>
          </a:bodyPr>
          <a:lstStyle>
            <a:lvl1pPr marL="342900" lvl="0" indent="-171450" algn="r" rtl="1">
              <a:lnSpc>
                <a:spcPct val="90000"/>
              </a:lnSpc>
              <a:spcBef>
                <a:spcPts val="600"/>
              </a:spcBef>
              <a:spcAft>
                <a:spcPts val="0"/>
              </a:spcAft>
              <a:buClr>
                <a:schemeClr val="accent2"/>
              </a:buClr>
              <a:buSzPts val="2600"/>
              <a:buNone/>
              <a:defRPr sz="1950">
                <a:latin typeface="Calibri"/>
                <a:ea typeface="Calibri"/>
                <a:cs typeface="Calibri"/>
                <a:sym typeface="Calibri"/>
              </a:defRPr>
            </a:lvl1pPr>
            <a:lvl2pPr marL="685800" lvl="1" indent="-257175" algn="r" rtl="1">
              <a:lnSpc>
                <a:spcPct val="90000"/>
              </a:lnSpc>
              <a:spcBef>
                <a:spcPts val="600"/>
              </a:spcBef>
              <a:spcAft>
                <a:spcPts val="0"/>
              </a:spcAft>
              <a:buClr>
                <a:schemeClr val="dk1"/>
              </a:buClr>
              <a:buSzPts val="1800"/>
              <a:buChar char="•"/>
              <a:defRPr/>
            </a:lvl2pPr>
            <a:lvl3pPr marL="1028700" lvl="2" indent="-257175" algn="r" rtl="1">
              <a:lnSpc>
                <a:spcPct val="90000"/>
              </a:lnSpc>
              <a:spcBef>
                <a:spcPts val="375"/>
              </a:spcBef>
              <a:spcAft>
                <a:spcPts val="0"/>
              </a:spcAft>
              <a:buClr>
                <a:schemeClr val="dk1"/>
              </a:buClr>
              <a:buSzPts val="1800"/>
              <a:buChar char="•"/>
              <a:defRPr/>
            </a:lvl3pPr>
            <a:lvl4pPr marL="1371600" lvl="3" indent="-257175" algn="r" rtl="1">
              <a:lnSpc>
                <a:spcPct val="90000"/>
              </a:lnSpc>
              <a:spcBef>
                <a:spcPts val="375"/>
              </a:spcBef>
              <a:spcAft>
                <a:spcPts val="0"/>
              </a:spcAft>
              <a:buClr>
                <a:schemeClr val="dk1"/>
              </a:buClr>
              <a:buSzPts val="1800"/>
              <a:buChar char="•"/>
              <a:defRPr/>
            </a:lvl4pPr>
            <a:lvl5pPr marL="1714500" lvl="4" indent="-257175" algn="r" rtl="1">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grpSp>
        <p:nvGrpSpPr>
          <p:cNvPr id="46" name="Google Shape;46;p28"/>
          <p:cNvGrpSpPr/>
          <p:nvPr/>
        </p:nvGrpSpPr>
        <p:grpSpPr>
          <a:xfrm>
            <a:off x="676968" y="136179"/>
            <a:ext cx="8266616" cy="379745"/>
            <a:chOff x="865046" y="356936"/>
            <a:chExt cx="11022154" cy="506326"/>
          </a:xfrm>
        </p:grpSpPr>
        <p:cxnSp>
          <p:nvCxnSpPr>
            <p:cNvPr id="47" name="Google Shape;47;p28"/>
            <p:cNvCxnSpPr/>
            <p:nvPr/>
          </p:nvCxnSpPr>
          <p:spPr>
            <a:xfrm>
              <a:off x="865046" y="573247"/>
              <a:ext cx="10244790" cy="38497"/>
            </a:xfrm>
            <a:prstGeom prst="straightConnector1">
              <a:avLst/>
            </a:prstGeom>
            <a:noFill/>
            <a:ln w="38100" cap="flat" cmpd="sng">
              <a:solidFill>
                <a:srgbClr val="FFC000"/>
              </a:solidFill>
              <a:prstDash val="solid"/>
              <a:miter lim="800000"/>
              <a:headEnd type="none" w="sm" len="sm"/>
              <a:tailEnd type="none" w="sm" len="sm"/>
            </a:ln>
          </p:spPr>
        </p:cxnSp>
        <p:sp>
          <p:nvSpPr>
            <p:cNvPr id="48" name="Google Shape;48;p28"/>
            <p:cNvSpPr/>
            <p:nvPr/>
          </p:nvSpPr>
          <p:spPr>
            <a:xfrm rot="-5400000">
              <a:off x="11380874" y="356936"/>
              <a:ext cx="506326" cy="50632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grpSp>
      <p:sp>
        <p:nvSpPr>
          <p:cNvPr id="49" name="Google Shape;49;p28"/>
          <p:cNvSpPr/>
          <p:nvPr/>
        </p:nvSpPr>
        <p:spPr>
          <a:xfrm rot="10800000">
            <a:off x="8864326" y="235600"/>
            <a:ext cx="158516" cy="158516"/>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5678830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הקניית ידע">
  <p:cSld name="הקניית ידע">
    <p:spTree>
      <p:nvGrpSpPr>
        <p:cNvPr id="1" name="Shape 50"/>
        <p:cNvGrpSpPr/>
        <p:nvPr/>
      </p:nvGrpSpPr>
      <p:grpSpPr>
        <a:xfrm>
          <a:off x="0" y="0"/>
          <a:ext cx="0" cy="0"/>
          <a:chOff x="0" y="0"/>
          <a:chExt cx="0" cy="0"/>
        </a:xfrm>
      </p:grpSpPr>
      <p:pic>
        <p:nvPicPr>
          <p:cNvPr id="51" name="Google Shape;51;p29"/>
          <p:cNvPicPr preferRelativeResize="0"/>
          <p:nvPr/>
        </p:nvPicPr>
        <p:blipFill rotWithShape="1">
          <a:blip r:embed="rId2">
            <a:alphaModFix/>
          </a:blip>
          <a:srcRect t="12244" b="63870"/>
          <a:stretch/>
        </p:blipFill>
        <p:spPr>
          <a:xfrm>
            <a:off x="0" y="0"/>
            <a:ext cx="9144000" cy="1228572"/>
          </a:xfrm>
          <a:prstGeom prst="rect">
            <a:avLst/>
          </a:prstGeom>
          <a:noFill/>
          <a:ln>
            <a:noFill/>
          </a:ln>
        </p:spPr>
      </p:pic>
      <p:grpSp>
        <p:nvGrpSpPr>
          <p:cNvPr id="52" name="Google Shape;52;p29"/>
          <p:cNvGrpSpPr/>
          <p:nvPr/>
        </p:nvGrpSpPr>
        <p:grpSpPr>
          <a:xfrm>
            <a:off x="269041" y="4640789"/>
            <a:ext cx="2934932" cy="379745"/>
            <a:chOff x="358720" y="6187719"/>
            <a:chExt cx="3913243" cy="506326"/>
          </a:xfrm>
        </p:grpSpPr>
        <p:cxnSp>
          <p:nvCxnSpPr>
            <p:cNvPr id="53" name="Google Shape;53;p29"/>
            <p:cNvCxnSpPr/>
            <p:nvPr/>
          </p:nvCxnSpPr>
          <p:spPr>
            <a:xfrm>
              <a:off x="865046" y="6434480"/>
              <a:ext cx="3406917" cy="12802"/>
            </a:xfrm>
            <a:prstGeom prst="straightConnector1">
              <a:avLst/>
            </a:prstGeom>
            <a:noFill/>
            <a:ln w="38100" cap="flat" cmpd="sng">
              <a:solidFill>
                <a:srgbClr val="FFC000"/>
              </a:solidFill>
              <a:prstDash val="solid"/>
              <a:miter lim="800000"/>
              <a:headEnd type="none" w="sm" len="sm"/>
              <a:tailEnd type="none" w="sm" len="sm"/>
            </a:ln>
          </p:spPr>
        </p:cxnSp>
        <p:sp>
          <p:nvSpPr>
            <p:cNvPr id="54" name="Google Shape;54;p29"/>
            <p:cNvSpPr/>
            <p:nvPr/>
          </p:nvSpPr>
          <p:spPr>
            <a:xfrm rot="-5400000">
              <a:off x="358720" y="6187719"/>
              <a:ext cx="506326" cy="50632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sp>
          <p:nvSpPr>
            <p:cNvPr id="55" name="Google Shape;55;p29"/>
            <p:cNvSpPr/>
            <p:nvPr/>
          </p:nvSpPr>
          <p:spPr>
            <a:xfrm>
              <a:off x="781297" y="6357132"/>
              <a:ext cx="167498" cy="16749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grpSp>
      <p:sp>
        <p:nvSpPr>
          <p:cNvPr id="56" name="Google Shape;56;p29"/>
          <p:cNvSpPr txBox="1">
            <a:spLocks noGrp="1"/>
          </p:cNvSpPr>
          <p:nvPr>
            <p:ph type="title"/>
          </p:nvPr>
        </p:nvSpPr>
        <p:spPr>
          <a:xfrm>
            <a:off x="2311193" y="497345"/>
            <a:ext cx="6210000" cy="540000"/>
          </a:xfrm>
          <a:prstGeom prst="rect">
            <a:avLst/>
          </a:prstGeom>
          <a:solidFill>
            <a:schemeClr val="accent1"/>
          </a:solidFill>
          <a:ln>
            <a:noFill/>
          </a:ln>
        </p:spPr>
        <p:txBody>
          <a:bodyPr spcFirstLastPara="1" wrap="square" lIns="91425" tIns="45700" rIns="91425" bIns="45700" anchor="b" anchorCtr="0">
            <a:normAutofit/>
          </a:bodyPr>
          <a:lstStyle>
            <a:lvl1pPr lvl="0" algn="r" rtl="1">
              <a:lnSpc>
                <a:spcPct val="90000"/>
              </a:lnSpc>
              <a:spcBef>
                <a:spcPts val="600"/>
              </a:spcBef>
              <a:spcAft>
                <a:spcPts val="0"/>
              </a:spcAft>
              <a:buClr>
                <a:schemeClr val="lt1"/>
              </a:buClr>
              <a:buSzPts val="4400"/>
              <a:buFont typeface="Calibri"/>
              <a:buNone/>
              <a:defRPr>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29"/>
          <p:cNvSpPr txBox="1">
            <a:spLocks noGrp="1"/>
          </p:cNvSpPr>
          <p:nvPr>
            <p:ph type="body" idx="1"/>
          </p:nvPr>
        </p:nvSpPr>
        <p:spPr>
          <a:xfrm>
            <a:off x="1253729" y="1446610"/>
            <a:ext cx="7179469" cy="2883694"/>
          </a:xfrm>
          <a:prstGeom prst="rect">
            <a:avLst/>
          </a:prstGeom>
          <a:noFill/>
          <a:ln>
            <a:noFill/>
          </a:ln>
        </p:spPr>
        <p:txBody>
          <a:bodyPr spcFirstLastPara="1" wrap="square" lIns="91425" tIns="45700" rIns="91425" bIns="45700" anchor="t" anchorCtr="0">
            <a:normAutofit/>
          </a:bodyPr>
          <a:lstStyle>
            <a:lvl1pPr marL="342900" lvl="0" indent="-171450" algn="ctr" rtl="1">
              <a:lnSpc>
                <a:spcPct val="90000"/>
              </a:lnSpc>
              <a:spcBef>
                <a:spcPts val="600"/>
              </a:spcBef>
              <a:spcAft>
                <a:spcPts val="0"/>
              </a:spcAft>
              <a:buClr>
                <a:schemeClr val="dk1"/>
              </a:buClr>
              <a:buSzPts val="3600"/>
              <a:buNone/>
              <a:defRPr sz="2700">
                <a:latin typeface="Calibri"/>
                <a:ea typeface="Calibri"/>
                <a:cs typeface="Calibri"/>
                <a:sym typeface="Calibri"/>
              </a:defRPr>
            </a:lvl1pPr>
            <a:lvl2pPr marL="685800" lvl="1" indent="-171450" algn="ctr" rtl="1">
              <a:lnSpc>
                <a:spcPct val="90000"/>
              </a:lnSpc>
              <a:spcBef>
                <a:spcPts val="600"/>
              </a:spcBef>
              <a:spcAft>
                <a:spcPts val="0"/>
              </a:spcAft>
              <a:buClr>
                <a:schemeClr val="dk1"/>
              </a:buClr>
              <a:buSzPts val="2400"/>
              <a:buNone/>
              <a:defRPr/>
            </a:lvl2pPr>
            <a:lvl3pPr marL="1028700" lvl="2" indent="-171450" algn="ctr" rtl="1">
              <a:lnSpc>
                <a:spcPct val="90000"/>
              </a:lnSpc>
              <a:spcBef>
                <a:spcPts val="375"/>
              </a:spcBef>
              <a:spcAft>
                <a:spcPts val="0"/>
              </a:spcAft>
              <a:buClr>
                <a:schemeClr val="dk1"/>
              </a:buClr>
              <a:buSzPts val="2000"/>
              <a:buNone/>
              <a:defRPr/>
            </a:lvl3pPr>
            <a:lvl4pPr marL="1371600" lvl="3" indent="-171450" algn="ctr" rtl="1">
              <a:lnSpc>
                <a:spcPct val="90000"/>
              </a:lnSpc>
              <a:spcBef>
                <a:spcPts val="375"/>
              </a:spcBef>
              <a:spcAft>
                <a:spcPts val="0"/>
              </a:spcAft>
              <a:buClr>
                <a:schemeClr val="dk1"/>
              </a:buClr>
              <a:buSzPts val="1800"/>
              <a:buNone/>
              <a:defRPr/>
            </a:lvl4pPr>
            <a:lvl5pPr marL="1714500" lvl="4" indent="-171450" algn="ctr" rtl="1">
              <a:lnSpc>
                <a:spcPct val="90000"/>
              </a:lnSpc>
              <a:spcBef>
                <a:spcPts val="375"/>
              </a:spcBef>
              <a:spcAft>
                <a:spcPts val="0"/>
              </a:spcAft>
              <a:buClr>
                <a:schemeClr val="dk1"/>
              </a:buClr>
              <a:buSzPts val="1800"/>
              <a:buNone/>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58" name="Google Shape;58;p29"/>
          <p:cNvSpPr/>
          <p:nvPr/>
        </p:nvSpPr>
        <p:spPr>
          <a:xfrm rot="-5400000">
            <a:off x="8499585" y="626400"/>
            <a:ext cx="132436" cy="132436"/>
          </a:xfrm>
          <a:prstGeom prst="rect">
            <a:avLst/>
          </a:prstGeom>
          <a:solidFill>
            <a:schemeClr val="accent2"/>
          </a:solidFill>
          <a:ln>
            <a:noFill/>
          </a:ln>
        </p:spPr>
        <p:txBody>
          <a:bodyPr spcFirstLastPara="1" wrap="square" lIns="68569" tIns="34275" rIns="68569" bIns="34275"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00476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כותרת ראשית">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8E8959C-707A-374D-A37D-F0431F277F95}"/>
              </a:ext>
            </a:extLst>
          </p:cNvPr>
          <p:cNvPicPr>
            <a:picLocks noChangeAspect="1"/>
          </p:cNvPicPr>
          <p:nvPr/>
        </p:nvPicPr>
        <p:blipFill>
          <a:blip r:embed="rId2">
            <a:alphaModFix amt="54000"/>
          </a:blip>
          <a:stretch>
            <a:fillRect/>
          </a:stretch>
        </p:blipFill>
        <p:spPr>
          <a:xfrm>
            <a:off x="-23714" y="-2344681"/>
            <a:ext cx="3784257" cy="3771685"/>
          </a:xfrm>
          <a:prstGeom prst="rect">
            <a:avLst/>
          </a:prstGeom>
        </p:spPr>
      </p:pic>
      <p:pic>
        <p:nvPicPr>
          <p:cNvPr id="10" name="Picture 9">
            <a:extLst>
              <a:ext uri="{FF2B5EF4-FFF2-40B4-BE49-F238E27FC236}">
                <a16:creationId xmlns:a16="http://schemas.microsoft.com/office/drawing/2014/main" id="{18B22E21-BB18-2544-AECC-B480F0F96A4E}"/>
              </a:ext>
            </a:extLst>
          </p:cNvPr>
          <p:cNvPicPr>
            <a:picLocks noChangeAspect="1"/>
          </p:cNvPicPr>
          <p:nvPr/>
        </p:nvPicPr>
        <p:blipFill>
          <a:blip r:embed="rId2">
            <a:alphaModFix amt="54000"/>
          </a:blip>
          <a:stretch>
            <a:fillRect/>
          </a:stretch>
        </p:blipFill>
        <p:spPr>
          <a:xfrm>
            <a:off x="7032467" y="3240927"/>
            <a:ext cx="3784257" cy="3771685"/>
          </a:xfrm>
          <a:prstGeom prst="rect">
            <a:avLst/>
          </a:prstGeom>
        </p:spPr>
      </p:pic>
      <p:sp>
        <p:nvSpPr>
          <p:cNvPr id="3" name="Rectangle 2">
            <a:extLst>
              <a:ext uri="{FF2B5EF4-FFF2-40B4-BE49-F238E27FC236}">
                <a16:creationId xmlns:a16="http://schemas.microsoft.com/office/drawing/2014/main" id="{1F42AF29-C2E4-5241-B09A-733B3FF46F39}"/>
              </a:ext>
            </a:extLst>
          </p:cNvPr>
          <p:cNvSpPr/>
          <p:nvPr/>
        </p:nvSpPr>
        <p:spPr>
          <a:xfrm>
            <a:off x="1567898" y="2176816"/>
            <a:ext cx="6477617" cy="913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sp>
        <p:nvSpPr>
          <p:cNvPr id="2" name="כותרת 1"/>
          <p:cNvSpPr>
            <a:spLocks noGrp="1"/>
          </p:cNvSpPr>
          <p:nvPr>
            <p:ph type="ctrTitle" hasCustomPrompt="1"/>
          </p:nvPr>
        </p:nvSpPr>
        <p:spPr>
          <a:xfrm>
            <a:off x="1729408" y="2247330"/>
            <a:ext cx="5972976" cy="682229"/>
          </a:xfrm>
          <a:prstGeom prst="rect">
            <a:avLst/>
          </a:prstGeom>
        </p:spPr>
        <p:txBody>
          <a:bodyPr anchor="ctr">
            <a:noAutofit/>
          </a:bodyPr>
          <a:lstStyle>
            <a:lvl1pPr algn="r">
              <a:defRPr sz="6000">
                <a:solidFill>
                  <a:schemeClr val="bg1"/>
                </a:solidFill>
                <a:latin typeface="Arial" panose="020B0604020202020204" pitchFamily="34" charset="0"/>
                <a:cs typeface="Arial" panose="020B0604020202020204" pitchFamily="34" charset="0"/>
              </a:defRPr>
            </a:lvl1pPr>
          </a:lstStyle>
          <a:p>
            <a:r>
              <a:rPr lang="he-IL" dirty="0"/>
              <a:t>שיעור חשבון</a:t>
            </a:r>
          </a:p>
        </p:txBody>
      </p:sp>
      <p:sp>
        <p:nvSpPr>
          <p:cNvPr id="12" name="Rectangle 11">
            <a:extLst>
              <a:ext uri="{FF2B5EF4-FFF2-40B4-BE49-F238E27FC236}">
                <a16:creationId xmlns:a16="http://schemas.microsoft.com/office/drawing/2014/main" id="{2F167144-500B-6B43-A0D9-9E945F02D9D4}"/>
              </a:ext>
            </a:extLst>
          </p:cNvPr>
          <p:cNvSpPr/>
          <p:nvPr/>
        </p:nvSpPr>
        <p:spPr>
          <a:xfrm>
            <a:off x="4452999" y="1373627"/>
            <a:ext cx="3784256" cy="803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sp>
        <p:nvSpPr>
          <p:cNvPr id="5" name="Text Placeholder 4">
            <a:extLst>
              <a:ext uri="{FF2B5EF4-FFF2-40B4-BE49-F238E27FC236}">
                <a16:creationId xmlns:a16="http://schemas.microsoft.com/office/drawing/2014/main" id="{37A11115-3ABB-BD40-ABED-D5A33218D334}"/>
              </a:ext>
            </a:extLst>
          </p:cNvPr>
          <p:cNvSpPr>
            <a:spLocks noGrp="1"/>
          </p:cNvSpPr>
          <p:nvPr>
            <p:ph type="body" sz="quarter" idx="10" hasCustomPrompt="1"/>
          </p:nvPr>
        </p:nvSpPr>
        <p:spPr>
          <a:xfrm>
            <a:off x="4740964" y="1530871"/>
            <a:ext cx="3324428" cy="511622"/>
          </a:xfrm>
          <a:prstGeom prst="rect">
            <a:avLst/>
          </a:prstGeom>
        </p:spPr>
        <p:txBody>
          <a:bodyPr>
            <a:noAutofit/>
          </a:bodyPr>
          <a:lstStyle>
            <a:lvl1pPr marL="0" indent="0">
              <a:buNone/>
              <a:defRPr sz="3300">
                <a:solidFill>
                  <a:schemeClr val="bg1"/>
                </a:solidFill>
              </a:defRPr>
            </a:lvl1pPr>
          </a:lstStyle>
          <a:p>
            <a:pPr lvl="0"/>
            <a:r>
              <a:rPr lang="he-IL" dirty="0"/>
              <a:t>כיתה באוויר</a:t>
            </a:r>
            <a:endParaRPr lang="x-none" dirty="0"/>
          </a:p>
        </p:txBody>
      </p:sp>
      <p:cxnSp>
        <p:nvCxnSpPr>
          <p:cNvPr id="13" name="Straight Connector 12">
            <a:extLst>
              <a:ext uri="{FF2B5EF4-FFF2-40B4-BE49-F238E27FC236}">
                <a16:creationId xmlns:a16="http://schemas.microsoft.com/office/drawing/2014/main" id="{7BDC1C0A-BE24-6F44-ADAB-0EC767C7CF08}"/>
              </a:ext>
            </a:extLst>
          </p:cNvPr>
          <p:cNvCxnSpPr>
            <a:cxnSpLocks/>
          </p:cNvCxnSpPr>
          <p:nvPr/>
        </p:nvCxnSpPr>
        <p:spPr>
          <a:xfrm>
            <a:off x="5367130" y="1229967"/>
            <a:ext cx="300410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D62B7691-554F-C24E-A7EF-FBB6A779C84F}"/>
              </a:ext>
            </a:extLst>
          </p:cNvPr>
          <p:cNvSpPr/>
          <p:nvPr/>
        </p:nvSpPr>
        <p:spPr>
          <a:xfrm rot="16200000">
            <a:off x="8160044" y="1562852"/>
            <a:ext cx="154422" cy="1544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cxnSp>
        <p:nvCxnSpPr>
          <p:cNvPr id="16" name="Straight Connector 15">
            <a:extLst>
              <a:ext uri="{FF2B5EF4-FFF2-40B4-BE49-F238E27FC236}">
                <a16:creationId xmlns:a16="http://schemas.microsoft.com/office/drawing/2014/main" id="{9DFC2ED4-6C90-1140-B96A-262D896828AC}"/>
              </a:ext>
            </a:extLst>
          </p:cNvPr>
          <p:cNvCxnSpPr>
            <a:cxnSpLocks/>
          </p:cNvCxnSpPr>
          <p:nvPr/>
        </p:nvCxnSpPr>
        <p:spPr>
          <a:xfrm>
            <a:off x="1567899" y="3742238"/>
            <a:ext cx="300410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AA1BCFA8-C968-6447-9D33-CA59F5C36FB9}"/>
              </a:ext>
            </a:extLst>
          </p:cNvPr>
          <p:cNvSpPr>
            <a:spLocks noGrp="1"/>
          </p:cNvSpPr>
          <p:nvPr>
            <p:ph type="body" sz="quarter" idx="11" hasCustomPrompt="1"/>
          </p:nvPr>
        </p:nvSpPr>
        <p:spPr>
          <a:xfrm>
            <a:off x="1567899" y="3300093"/>
            <a:ext cx="2958703" cy="335858"/>
          </a:xfrm>
          <a:prstGeom prst="rect">
            <a:avLst/>
          </a:prstGeom>
        </p:spPr>
        <p:txBody>
          <a:bodyPr/>
          <a:lstStyle>
            <a:lvl1pPr marL="0" indent="0" algn="l">
              <a:buNone/>
              <a:defRPr sz="2400"/>
            </a:lvl1pPr>
          </a:lstStyle>
          <a:p>
            <a:pPr lvl="0"/>
            <a:r>
              <a:rPr lang="he-IL" dirty="0"/>
              <a:t>כיתה א</a:t>
            </a:r>
            <a:endParaRPr lang="x-none" dirty="0"/>
          </a:p>
        </p:txBody>
      </p:sp>
      <p:pic>
        <p:nvPicPr>
          <p:cNvPr id="17" name="Picture 13">
            <a:extLst>
              <a:ext uri="{FF2B5EF4-FFF2-40B4-BE49-F238E27FC236}">
                <a16:creationId xmlns:a16="http://schemas.microsoft.com/office/drawing/2014/main" id="{3C080396-6E28-49B2-A64F-F3364FAD5CDB}"/>
              </a:ext>
            </a:extLst>
          </p:cNvPr>
          <p:cNvPicPr>
            <a:picLocks noChangeAspect="1"/>
          </p:cNvPicPr>
          <p:nvPr userDrawn="1"/>
        </p:nvPicPr>
        <p:blipFill>
          <a:blip r:embed="rId2">
            <a:alphaModFix amt="54000"/>
          </a:blip>
          <a:stretch>
            <a:fillRect/>
          </a:stretch>
        </p:blipFill>
        <p:spPr>
          <a:xfrm>
            <a:off x="-23714" y="-2344681"/>
            <a:ext cx="3784257" cy="3771685"/>
          </a:xfrm>
          <a:prstGeom prst="rect">
            <a:avLst/>
          </a:prstGeom>
        </p:spPr>
      </p:pic>
      <p:pic>
        <p:nvPicPr>
          <p:cNvPr id="19" name="Picture 9">
            <a:extLst>
              <a:ext uri="{FF2B5EF4-FFF2-40B4-BE49-F238E27FC236}">
                <a16:creationId xmlns:a16="http://schemas.microsoft.com/office/drawing/2014/main" id="{03C3FE68-26F0-422D-9CCC-B387E6CF5F7B}"/>
              </a:ext>
            </a:extLst>
          </p:cNvPr>
          <p:cNvPicPr>
            <a:picLocks noChangeAspect="1"/>
          </p:cNvPicPr>
          <p:nvPr userDrawn="1"/>
        </p:nvPicPr>
        <p:blipFill>
          <a:blip r:embed="rId2">
            <a:alphaModFix amt="54000"/>
          </a:blip>
          <a:stretch>
            <a:fillRect/>
          </a:stretch>
        </p:blipFill>
        <p:spPr>
          <a:xfrm>
            <a:off x="7032467" y="3240927"/>
            <a:ext cx="3784257" cy="3771685"/>
          </a:xfrm>
          <a:prstGeom prst="rect">
            <a:avLst/>
          </a:prstGeom>
        </p:spPr>
      </p:pic>
      <p:sp>
        <p:nvSpPr>
          <p:cNvPr id="20" name="Rectangle 2">
            <a:extLst>
              <a:ext uri="{FF2B5EF4-FFF2-40B4-BE49-F238E27FC236}">
                <a16:creationId xmlns:a16="http://schemas.microsoft.com/office/drawing/2014/main" id="{E5838C49-EAF6-4583-8FF9-9BEA6E5D8831}"/>
              </a:ext>
            </a:extLst>
          </p:cNvPr>
          <p:cNvSpPr/>
          <p:nvPr userDrawn="1"/>
        </p:nvSpPr>
        <p:spPr>
          <a:xfrm>
            <a:off x="1567898" y="2176816"/>
            <a:ext cx="6477617" cy="9134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sp>
        <p:nvSpPr>
          <p:cNvPr id="21" name="Rectangle 11">
            <a:extLst>
              <a:ext uri="{FF2B5EF4-FFF2-40B4-BE49-F238E27FC236}">
                <a16:creationId xmlns:a16="http://schemas.microsoft.com/office/drawing/2014/main" id="{950E84AA-A09F-4066-B7E5-7D1B286130CF}"/>
              </a:ext>
            </a:extLst>
          </p:cNvPr>
          <p:cNvSpPr/>
          <p:nvPr userDrawn="1"/>
        </p:nvSpPr>
        <p:spPr>
          <a:xfrm>
            <a:off x="4452999" y="1373627"/>
            <a:ext cx="3784256" cy="803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cxnSp>
        <p:nvCxnSpPr>
          <p:cNvPr id="22" name="Straight Connector 12">
            <a:extLst>
              <a:ext uri="{FF2B5EF4-FFF2-40B4-BE49-F238E27FC236}">
                <a16:creationId xmlns:a16="http://schemas.microsoft.com/office/drawing/2014/main" id="{C316B8ED-242A-4FC1-9E1F-CABD7A278226}"/>
              </a:ext>
            </a:extLst>
          </p:cNvPr>
          <p:cNvCxnSpPr>
            <a:cxnSpLocks/>
          </p:cNvCxnSpPr>
          <p:nvPr userDrawn="1"/>
        </p:nvCxnSpPr>
        <p:spPr>
          <a:xfrm>
            <a:off x="5367130" y="1229967"/>
            <a:ext cx="300410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23" name="Rectangle 14">
            <a:extLst>
              <a:ext uri="{FF2B5EF4-FFF2-40B4-BE49-F238E27FC236}">
                <a16:creationId xmlns:a16="http://schemas.microsoft.com/office/drawing/2014/main" id="{B53E5FD2-85CC-4C32-97C5-4953ED357CB6}"/>
              </a:ext>
            </a:extLst>
          </p:cNvPr>
          <p:cNvSpPr/>
          <p:nvPr userDrawn="1"/>
        </p:nvSpPr>
        <p:spPr>
          <a:xfrm rot="16200000">
            <a:off x="8160044" y="1562852"/>
            <a:ext cx="154422" cy="1544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cxnSp>
        <p:nvCxnSpPr>
          <p:cNvPr id="24" name="Straight Connector 15">
            <a:extLst>
              <a:ext uri="{FF2B5EF4-FFF2-40B4-BE49-F238E27FC236}">
                <a16:creationId xmlns:a16="http://schemas.microsoft.com/office/drawing/2014/main" id="{E349CB71-234D-488F-9BE0-5E2F56C5C5E9}"/>
              </a:ext>
            </a:extLst>
          </p:cNvPr>
          <p:cNvCxnSpPr>
            <a:cxnSpLocks/>
          </p:cNvCxnSpPr>
          <p:nvPr userDrawn="1"/>
        </p:nvCxnSpPr>
        <p:spPr>
          <a:xfrm>
            <a:off x="1567899" y="3742238"/>
            <a:ext cx="300410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5426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9FF2F-AD99-8940-B3DB-80EE856E3206}"/>
              </a:ext>
            </a:extLst>
          </p:cNvPr>
          <p:cNvSpPr>
            <a:spLocks noGrp="1"/>
          </p:cNvSpPr>
          <p:nvPr>
            <p:ph type="ctrTitle" hasCustomPrompt="1"/>
          </p:nvPr>
        </p:nvSpPr>
        <p:spPr>
          <a:xfrm>
            <a:off x="1143000" y="841772"/>
            <a:ext cx="6858000" cy="1790700"/>
          </a:xfrm>
        </p:spPr>
        <p:txBody>
          <a:bodyPr anchor="b">
            <a:normAutofit/>
          </a:bodyPr>
          <a:lstStyle>
            <a:lvl1pPr algn="r">
              <a:defRPr sz="4875">
                <a:solidFill>
                  <a:schemeClr val="accent1"/>
                </a:solidFill>
              </a:defRPr>
            </a:lvl1pPr>
          </a:lstStyle>
          <a:p>
            <a:r>
              <a:rPr lang="he-IL" dirty="0"/>
              <a:t>לחץ כדי לערוך סגנון כותרת 1 של תבנית בסיס</a:t>
            </a:r>
            <a:endParaRPr lang="x-none" dirty="0"/>
          </a:p>
        </p:txBody>
      </p:sp>
      <p:sp>
        <p:nvSpPr>
          <p:cNvPr id="3" name="Subtitle 2">
            <a:extLst>
              <a:ext uri="{FF2B5EF4-FFF2-40B4-BE49-F238E27FC236}">
                <a16:creationId xmlns:a16="http://schemas.microsoft.com/office/drawing/2014/main" id="{9119D81D-1706-9941-B45F-F0F533FFFF1C}"/>
              </a:ext>
            </a:extLst>
          </p:cNvPr>
          <p:cNvSpPr>
            <a:spLocks noGrp="1"/>
          </p:cNvSpPr>
          <p:nvPr>
            <p:ph type="subTitle" idx="1" hasCustomPrompt="1"/>
          </p:nvPr>
        </p:nvSpPr>
        <p:spPr>
          <a:xfrm>
            <a:off x="1143000" y="2701528"/>
            <a:ext cx="6858000" cy="1241822"/>
          </a:xfrm>
        </p:spPr>
        <p:txBody>
          <a:bodyPr>
            <a:normAutofit/>
          </a:bodyPr>
          <a:lstStyle>
            <a:lvl1pPr marL="0" indent="0" algn="ctr">
              <a:buNone/>
              <a:defRPr sz="21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he-IL" dirty="0"/>
              <a:t>לחץ להוסיף סגנון טקסט של תבנית בסיס</a:t>
            </a:r>
            <a:endParaRPr lang="x-none" dirty="0"/>
          </a:p>
        </p:txBody>
      </p:sp>
      <p:cxnSp>
        <p:nvCxnSpPr>
          <p:cNvPr id="7" name="Straight Connector 6">
            <a:extLst>
              <a:ext uri="{FF2B5EF4-FFF2-40B4-BE49-F238E27FC236}">
                <a16:creationId xmlns:a16="http://schemas.microsoft.com/office/drawing/2014/main" id="{FDB58097-F302-3649-B2E1-029008F6561C}"/>
              </a:ext>
            </a:extLst>
          </p:cNvPr>
          <p:cNvCxnSpPr>
            <a:cxnSpLocks/>
          </p:cNvCxnSpPr>
          <p:nvPr/>
        </p:nvCxnSpPr>
        <p:spPr>
          <a:xfrm>
            <a:off x="-656248" y="4822181"/>
            <a:ext cx="300410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B999AA46-1CB5-874E-9A29-A46F83C4265B}"/>
              </a:ext>
            </a:extLst>
          </p:cNvPr>
          <p:cNvGrpSpPr/>
          <p:nvPr/>
        </p:nvGrpSpPr>
        <p:grpSpPr>
          <a:xfrm>
            <a:off x="585973" y="267702"/>
            <a:ext cx="8329427" cy="379745"/>
            <a:chOff x="781297" y="356936"/>
            <a:chExt cx="11105903" cy="506326"/>
          </a:xfrm>
        </p:grpSpPr>
        <p:cxnSp>
          <p:nvCxnSpPr>
            <p:cNvPr id="9" name="Straight Connector 8">
              <a:extLst>
                <a:ext uri="{FF2B5EF4-FFF2-40B4-BE49-F238E27FC236}">
                  <a16:creationId xmlns:a16="http://schemas.microsoft.com/office/drawing/2014/main" id="{53E848D2-E902-8E48-8E39-E234837A5A9A}"/>
                </a:ext>
              </a:extLst>
            </p:cNvPr>
            <p:cNvCxnSpPr>
              <a:cxnSpLocks/>
            </p:cNvCxnSpPr>
            <p:nvPr/>
          </p:nvCxnSpPr>
          <p:spPr>
            <a:xfrm>
              <a:off x="865046" y="573247"/>
              <a:ext cx="10244790" cy="3849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CECEF66-2D66-5B47-8C7C-C84EB3E17317}"/>
                </a:ext>
              </a:extLst>
            </p:cNvPr>
            <p:cNvSpPr/>
            <p:nvPr/>
          </p:nvSpPr>
          <p:spPr>
            <a:xfrm rot="16200000">
              <a:off x="11380874" y="356936"/>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dirty="0"/>
            </a:p>
          </p:txBody>
        </p:sp>
        <p:sp>
          <p:nvSpPr>
            <p:cNvPr id="11" name="Rectangle 10">
              <a:extLst>
                <a:ext uri="{FF2B5EF4-FFF2-40B4-BE49-F238E27FC236}">
                  <a16:creationId xmlns:a16="http://schemas.microsoft.com/office/drawing/2014/main" id="{C83E5EA1-0D3D-AF48-B7D6-9CBBB2978A34}"/>
                </a:ext>
              </a:extLst>
            </p:cNvPr>
            <p:cNvSpPr/>
            <p:nvPr/>
          </p:nvSpPr>
          <p:spPr>
            <a:xfrm>
              <a:off x="781297" y="489498"/>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grpSp>
      <p:grpSp>
        <p:nvGrpSpPr>
          <p:cNvPr id="12" name="Group 11">
            <a:extLst>
              <a:ext uri="{FF2B5EF4-FFF2-40B4-BE49-F238E27FC236}">
                <a16:creationId xmlns:a16="http://schemas.microsoft.com/office/drawing/2014/main" id="{D1C499B5-5ABC-AD4E-8DEE-B3E41AD11667}"/>
              </a:ext>
            </a:extLst>
          </p:cNvPr>
          <p:cNvGrpSpPr/>
          <p:nvPr/>
        </p:nvGrpSpPr>
        <p:grpSpPr>
          <a:xfrm>
            <a:off x="5764489" y="4808041"/>
            <a:ext cx="3379511" cy="361003"/>
            <a:chOff x="5231876" y="2677211"/>
            <a:chExt cx="4506014" cy="481337"/>
          </a:xfrm>
        </p:grpSpPr>
        <p:sp>
          <p:nvSpPr>
            <p:cNvPr id="13" name="Rectangle 12">
              <a:extLst>
                <a:ext uri="{FF2B5EF4-FFF2-40B4-BE49-F238E27FC236}">
                  <a16:creationId xmlns:a16="http://schemas.microsoft.com/office/drawing/2014/main" id="{8F7E6D63-6B3C-C547-8E28-4EDC165F5AD7}"/>
                </a:ext>
              </a:extLst>
            </p:cNvPr>
            <p:cNvSpPr/>
            <p:nvPr/>
          </p:nvSpPr>
          <p:spPr>
            <a:xfrm>
              <a:off x="5231876" y="2902420"/>
              <a:ext cx="4116884" cy="25612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sp>
          <p:nvSpPr>
            <p:cNvPr id="14" name="Rectangle 13">
              <a:extLst>
                <a:ext uri="{FF2B5EF4-FFF2-40B4-BE49-F238E27FC236}">
                  <a16:creationId xmlns:a16="http://schemas.microsoft.com/office/drawing/2014/main" id="{EB5C1F07-896D-A04A-BB42-4C33B5448FED}"/>
                </a:ext>
              </a:extLst>
            </p:cNvPr>
            <p:cNvSpPr/>
            <p:nvPr/>
          </p:nvSpPr>
          <p:spPr>
            <a:xfrm>
              <a:off x="5937332" y="2677211"/>
              <a:ext cx="3800558" cy="2252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grpSp>
    </p:spTree>
    <p:extLst>
      <p:ext uri="{BB962C8B-B14F-4D97-AF65-F5344CB8AC3E}">
        <p14:creationId xmlns:p14="http://schemas.microsoft.com/office/powerpoint/2010/main" val="59081327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FAD2F-8484-6F41-A7DB-68F52EBF051B}"/>
              </a:ext>
            </a:extLst>
          </p:cNvPr>
          <p:cNvSpPr>
            <a:spLocks noGrp="1"/>
          </p:cNvSpPr>
          <p:nvPr>
            <p:ph type="title" hasCustomPrompt="1"/>
          </p:nvPr>
        </p:nvSpPr>
        <p:spPr/>
        <p:txBody>
          <a:bodyPr/>
          <a:lstStyle/>
          <a:p>
            <a:r>
              <a:rPr lang="he-IL" sz="3300" dirty="0"/>
              <a:t>לחץ כדי לערוך סגנון כותרת 2</a:t>
            </a:r>
          </a:p>
        </p:txBody>
      </p:sp>
      <p:sp>
        <p:nvSpPr>
          <p:cNvPr id="3" name="Content Placeholder 2">
            <a:extLst>
              <a:ext uri="{FF2B5EF4-FFF2-40B4-BE49-F238E27FC236}">
                <a16:creationId xmlns:a16="http://schemas.microsoft.com/office/drawing/2014/main" id="{B740BC21-AC41-C940-AECD-AA7CACFED78F}"/>
              </a:ext>
            </a:extLst>
          </p:cNvPr>
          <p:cNvSpPr>
            <a:spLocks noGrp="1"/>
          </p:cNvSpPr>
          <p:nvPr>
            <p:ph idx="1" hasCustomPrompt="1"/>
          </p:nvPr>
        </p:nvSpPr>
        <p:spPr/>
        <p:txBody>
          <a:bodyPr/>
          <a:lstStyle/>
          <a:p>
            <a:pPr lvl="0"/>
            <a:r>
              <a:rPr lang="he-IL" dirty="0"/>
              <a:t>לחץ כדי לערוך סגנון טקסט עם בולט</a:t>
            </a:r>
            <a:endParaRPr lang="en-US" dirty="0"/>
          </a:p>
        </p:txBody>
      </p:sp>
      <p:grpSp>
        <p:nvGrpSpPr>
          <p:cNvPr id="7" name="Group 6">
            <a:extLst>
              <a:ext uri="{FF2B5EF4-FFF2-40B4-BE49-F238E27FC236}">
                <a16:creationId xmlns:a16="http://schemas.microsoft.com/office/drawing/2014/main" id="{BF17BF2D-5C56-2347-98A3-34A4F9603254}"/>
              </a:ext>
            </a:extLst>
          </p:cNvPr>
          <p:cNvGrpSpPr/>
          <p:nvPr/>
        </p:nvGrpSpPr>
        <p:grpSpPr>
          <a:xfrm>
            <a:off x="269041" y="4640789"/>
            <a:ext cx="2934932" cy="379745"/>
            <a:chOff x="358720" y="6187719"/>
            <a:chExt cx="3913243" cy="506326"/>
          </a:xfrm>
        </p:grpSpPr>
        <p:cxnSp>
          <p:nvCxnSpPr>
            <p:cNvPr id="8" name="Straight Connector 7">
              <a:extLst>
                <a:ext uri="{FF2B5EF4-FFF2-40B4-BE49-F238E27FC236}">
                  <a16:creationId xmlns:a16="http://schemas.microsoft.com/office/drawing/2014/main" id="{9AEDD64D-1669-CC4D-A40D-F4C1654A152C}"/>
                </a:ext>
              </a:extLst>
            </p:cNvPr>
            <p:cNvCxnSpPr>
              <a:cxnSpLocks/>
            </p:cNvCxnSpPr>
            <p:nvPr/>
          </p:nvCxnSpPr>
          <p:spPr>
            <a:xfrm>
              <a:off x="865046"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1EEFE9A-A5D8-E143-B1EA-0A48F46D9FBA}"/>
                </a:ext>
              </a:extLst>
            </p:cNvPr>
            <p:cNvSpPr/>
            <p:nvPr/>
          </p:nvSpPr>
          <p:spPr>
            <a:xfrm rot="16200000">
              <a:off x="358720" y="6187719"/>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dirty="0"/>
            </a:p>
          </p:txBody>
        </p:sp>
        <p:sp>
          <p:nvSpPr>
            <p:cNvPr id="10" name="Rectangle 9">
              <a:extLst>
                <a:ext uri="{FF2B5EF4-FFF2-40B4-BE49-F238E27FC236}">
                  <a16:creationId xmlns:a16="http://schemas.microsoft.com/office/drawing/2014/main" id="{28E9E340-F138-444F-A3A8-C621C8A24CE1}"/>
                </a:ext>
              </a:extLst>
            </p:cNvPr>
            <p:cNvSpPr/>
            <p:nvPr/>
          </p:nvSpPr>
          <p:spPr>
            <a:xfrm>
              <a:off x="781297" y="6357132"/>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grpSp>
      <p:grpSp>
        <p:nvGrpSpPr>
          <p:cNvPr id="11" name="Group 10">
            <a:extLst>
              <a:ext uri="{FF2B5EF4-FFF2-40B4-BE49-F238E27FC236}">
                <a16:creationId xmlns:a16="http://schemas.microsoft.com/office/drawing/2014/main" id="{BD763B7A-9108-A148-9406-56F54986D02B}"/>
              </a:ext>
            </a:extLst>
          </p:cNvPr>
          <p:cNvGrpSpPr/>
          <p:nvPr/>
        </p:nvGrpSpPr>
        <p:grpSpPr>
          <a:xfrm rot="10800000">
            <a:off x="6132798" y="79679"/>
            <a:ext cx="2934932" cy="379745"/>
            <a:chOff x="358720" y="6187719"/>
            <a:chExt cx="3913243" cy="506326"/>
          </a:xfrm>
        </p:grpSpPr>
        <p:cxnSp>
          <p:nvCxnSpPr>
            <p:cNvPr id="12" name="Straight Connector 11">
              <a:extLst>
                <a:ext uri="{FF2B5EF4-FFF2-40B4-BE49-F238E27FC236}">
                  <a16:creationId xmlns:a16="http://schemas.microsoft.com/office/drawing/2014/main" id="{CF173E8D-1DC7-EA46-A2CF-77F707D4A43D}"/>
                </a:ext>
              </a:extLst>
            </p:cNvPr>
            <p:cNvCxnSpPr>
              <a:cxnSpLocks/>
            </p:cNvCxnSpPr>
            <p:nvPr/>
          </p:nvCxnSpPr>
          <p:spPr>
            <a:xfrm>
              <a:off x="865046"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61244C7-240F-A94A-B142-2E9C0513EF6E}"/>
                </a:ext>
              </a:extLst>
            </p:cNvPr>
            <p:cNvSpPr/>
            <p:nvPr/>
          </p:nvSpPr>
          <p:spPr>
            <a:xfrm rot="16200000">
              <a:off x="358720" y="6187719"/>
              <a:ext cx="506326" cy="5063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dirty="0"/>
            </a:p>
          </p:txBody>
        </p:sp>
        <p:sp>
          <p:nvSpPr>
            <p:cNvPr id="14" name="Rectangle 13">
              <a:extLst>
                <a:ext uri="{FF2B5EF4-FFF2-40B4-BE49-F238E27FC236}">
                  <a16:creationId xmlns:a16="http://schemas.microsoft.com/office/drawing/2014/main" id="{D1914BA5-ACCC-6D44-863F-9400125B1812}"/>
                </a:ext>
              </a:extLst>
            </p:cNvPr>
            <p:cNvSpPr/>
            <p:nvPr/>
          </p:nvSpPr>
          <p:spPr>
            <a:xfrm>
              <a:off x="781297" y="6357132"/>
              <a:ext cx="167498" cy="1674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dirty="0"/>
            </a:p>
          </p:txBody>
        </p:sp>
      </p:grpSp>
    </p:spTree>
    <p:extLst>
      <p:ext uri="{BB962C8B-B14F-4D97-AF65-F5344CB8AC3E}">
        <p14:creationId xmlns:p14="http://schemas.microsoft.com/office/powerpoint/2010/main" val="367481659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C9F09B1-B123-264A-B4B1-2D4D5FCB7462}"/>
              </a:ext>
            </a:extLst>
          </p:cNvPr>
          <p:cNvGrpSpPr/>
          <p:nvPr/>
        </p:nvGrpSpPr>
        <p:grpSpPr>
          <a:xfrm>
            <a:off x="1253729" y="358209"/>
            <a:ext cx="7685305" cy="760810"/>
            <a:chOff x="1671638" y="314325"/>
            <a:chExt cx="10247073" cy="1014413"/>
          </a:xfrm>
        </p:grpSpPr>
        <p:sp>
          <p:nvSpPr>
            <p:cNvPr id="9" name="Rectangle 8">
              <a:extLst>
                <a:ext uri="{FF2B5EF4-FFF2-40B4-BE49-F238E27FC236}">
                  <a16:creationId xmlns:a16="http://schemas.microsoft.com/office/drawing/2014/main" id="{15B54867-73E4-6D4E-8275-68525957959A}"/>
                </a:ext>
              </a:extLst>
            </p:cNvPr>
            <p:cNvSpPr/>
            <p:nvPr/>
          </p:nvSpPr>
          <p:spPr>
            <a:xfrm>
              <a:off x="1671638" y="314325"/>
              <a:ext cx="10144125" cy="1014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sp>
          <p:nvSpPr>
            <p:cNvPr id="10" name="Rectangle 9">
              <a:extLst>
                <a:ext uri="{FF2B5EF4-FFF2-40B4-BE49-F238E27FC236}">
                  <a16:creationId xmlns:a16="http://schemas.microsoft.com/office/drawing/2014/main" id="{3CC66965-9479-AB40-A1AD-3AFCE0BDB4B6}"/>
                </a:ext>
              </a:extLst>
            </p:cNvPr>
            <p:cNvSpPr/>
            <p:nvPr/>
          </p:nvSpPr>
          <p:spPr>
            <a:xfrm rot="16200000">
              <a:off x="11712815" y="516179"/>
              <a:ext cx="205896" cy="2058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grpSp>
      <p:grpSp>
        <p:nvGrpSpPr>
          <p:cNvPr id="11" name="Group 10">
            <a:extLst>
              <a:ext uri="{FF2B5EF4-FFF2-40B4-BE49-F238E27FC236}">
                <a16:creationId xmlns:a16="http://schemas.microsoft.com/office/drawing/2014/main" id="{BF9495AA-1719-C54F-A2B2-87C6465A7079}"/>
              </a:ext>
            </a:extLst>
          </p:cNvPr>
          <p:cNvGrpSpPr/>
          <p:nvPr/>
        </p:nvGrpSpPr>
        <p:grpSpPr>
          <a:xfrm>
            <a:off x="269041" y="4640789"/>
            <a:ext cx="2934932" cy="379745"/>
            <a:chOff x="358720" y="6187719"/>
            <a:chExt cx="3913243" cy="506326"/>
          </a:xfrm>
        </p:grpSpPr>
        <p:cxnSp>
          <p:nvCxnSpPr>
            <p:cNvPr id="12" name="Straight Connector 11">
              <a:extLst>
                <a:ext uri="{FF2B5EF4-FFF2-40B4-BE49-F238E27FC236}">
                  <a16:creationId xmlns:a16="http://schemas.microsoft.com/office/drawing/2014/main" id="{26F870BD-9FE5-E147-B1BA-F94A387BF3A3}"/>
                </a:ext>
              </a:extLst>
            </p:cNvPr>
            <p:cNvCxnSpPr>
              <a:cxnSpLocks/>
            </p:cNvCxnSpPr>
            <p:nvPr/>
          </p:nvCxnSpPr>
          <p:spPr>
            <a:xfrm>
              <a:off x="865046"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F6BABF9-7B82-D145-A1D5-BD487BC4353D}"/>
                </a:ext>
              </a:extLst>
            </p:cNvPr>
            <p:cNvSpPr/>
            <p:nvPr/>
          </p:nvSpPr>
          <p:spPr>
            <a:xfrm rot="16200000">
              <a:off x="358720" y="6187719"/>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dirty="0"/>
            </a:p>
          </p:txBody>
        </p:sp>
        <p:sp>
          <p:nvSpPr>
            <p:cNvPr id="14" name="Rectangle 13">
              <a:extLst>
                <a:ext uri="{FF2B5EF4-FFF2-40B4-BE49-F238E27FC236}">
                  <a16:creationId xmlns:a16="http://schemas.microsoft.com/office/drawing/2014/main" id="{835F94E0-6697-AF4E-BBFD-30ABCB3C4440}"/>
                </a:ext>
              </a:extLst>
            </p:cNvPr>
            <p:cNvSpPr/>
            <p:nvPr/>
          </p:nvSpPr>
          <p:spPr>
            <a:xfrm>
              <a:off x="781297" y="6357132"/>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grpSp>
      <p:sp>
        <p:nvSpPr>
          <p:cNvPr id="2" name="Title 1">
            <a:extLst>
              <a:ext uri="{FF2B5EF4-FFF2-40B4-BE49-F238E27FC236}">
                <a16:creationId xmlns:a16="http://schemas.microsoft.com/office/drawing/2014/main" id="{3195C777-214E-CC4E-BBAB-5037EB3579FE}"/>
              </a:ext>
            </a:extLst>
          </p:cNvPr>
          <p:cNvSpPr>
            <a:spLocks noGrp="1"/>
          </p:cNvSpPr>
          <p:nvPr>
            <p:ph type="title" hasCustomPrompt="1"/>
          </p:nvPr>
        </p:nvSpPr>
        <p:spPr/>
        <p:txBody>
          <a:bodyPr/>
          <a:lstStyle>
            <a:lvl1pPr>
              <a:defRPr>
                <a:solidFill>
                  <a:schemeClr val="bg1"/>
                </a:solidFill>
              </a:defRPr>
            </a:lvl1pPr>
          </a:lstStyle>
          <a:p>
            <a:r>
              <a:rPr lang="he-IL" sz="3300" dirty="0"/>
              <a:t>לחץ כדי לערוך סגנון כותרת 2</a:t>
            </a:r>
            <a:r>
              <a:rPr lang="he-IL" dirty="0"/>
              <a:t> </a:t>
            </a:r>
            <a:endParaRPr lang="x-none" dirty="0"/>
          </a:p>
        </p:txBody>
      </p:sp>
      <p:sp>
        <p:nvSpPr>
          <p:cNvPr id="3" name="Content Placeholder 2">
            <a:extLst>
              <a:ext uri="{FF2B5EF4-FFF2-40B4-BE49-F238E27FC236}">
                <a16:creationId xmlns:a16="http://schemas.microsoft.com/office/drawing/2014/main" id="{DE3919D3-6070-BF4F-BBCA-96749A9742C9}"/>
              </a:ext>
            </a:extLst>
          </p:cNvPr>
          <p:cNvSpPr>
            <a:spLocks noGrp="1"/>
          </p:cNvSpPr>
          <p:nvPr>
            <p:ph sz="half" idx="1" hasCustomPrompt="1"/>
          </p:nvPr>
        </p:nvSpPr>
        <p:spPr>
          <a:xfrm>
            <a:off x="628650" y="1369219"/>
            <a:ext cx="3886200" cy="3263504"/>
          </a:xfrm>
        </p:spPr>
        <p:txBody>
          <a:bodyPr/>
          <a:lstStyle>
            <a:lvl1pPr marL="171450" marR="0" indent="-171450" algn="r" defTabSz="685800" rtl="1" eaLnBrk="1" fontAlgn="auto" latinLnBrk="0" hangingPunct="1">
              <a:lnSpc>
                <a:spcPct val="90000"/>
              </a:lnSpc>
              <a:spcBef>
                <a:spcPts val="750"/>
              </a:spcBef>
              <a:spcAft>
                <a:spcPts val="0"/>
              </a:spcAft>
              <a:buClrTx/>
              <a:buSzTx/>
              <a:buFont typeface="Arial" panose="020B0604020202020204" pitchFamily="34" charset="0"/>
              <a:buChar char="•"/>
              <a:tabLst/>
              <a:defRPr/>
            </a:lvl1pPr>
          </a:lstStyle>
          <a:p>
            <a:pPr lvl="0"/>
            <a:r>
              <a:rPr lang="he-IL" dirty="0"/>
              <a:t>לחץ כדי לערוך סגנון טקסט של תבנית בסיס</a:t>
            </a:r>
          </a:p>
          <a:p>
            <a:pPr marL="171450" marR="0" lvl="0" indent="-171450" algn="r" defTabSz="685800" rtl="1" eaLnBrk="1" fontAlgn="auto" latinLnBrk="0" hangingPunct="1">
              <a:lnSpc>
                <a:spcPct val="90000"/>
              </a:lnSpc>
              <a:spcBef>
                <a:spcPts val="750"/>
              </a:spcBef>
              <a:spcAft>
                <a:spcPts val="0"/>
              </a:spcAft>
              <a:buClrTx/>
              <a:buSzTx/>
              <a:buFont typeface="Arial" panose="020B0604020202020204" pitchFamily="34" charset="0"/>
              <a:buChar char="•"/>
              <a:tabLst/>
              <a:defRPr/>
            </a:pPr>
            <a:r>
              <a:rPr lang="he-IL" dirty="0"/>
              <a:t>לחץ כדי לערוך סגנון טקסט של תבנית בסיס</a:t>
            </a:r>
            <a:endParaRPr lang="en-US" dirty="0"/>
          </a:p>
          <a:p>
            <a:pPr marL="171450" marR="0" lvl="0" indent="-171450" algn="r" defTabSz="685800" rtl="1" eaLnBrk="1" fontAlgn="auto" latinLnBrk="0" hangingPunct="1">
              <a:lnSpc>
                <a:spcPct val="90000"/>
              </a:lnSpc>
              <a:spcBef>
                <a:spcPts val="750"/>
              </a:spcBef>
              <a:spcAft>
                <a:spcPts val="0"/>
              </a:spcAft>
              <a:buClrTx/>
              <a:buSzTx/>
              <a:buFont typeface="Arial" panose="020B0604020202020204" pitchFamily="34" charset="0"/>
              <a:buChar char="•"/>
              <a:tabLst/>
              <a:defRPr/>
            </a:pPr>
            <a:r>
              <a:rPr lang="he-IL" dirty="0"/>
              <a:t>לחץ כדי לערוך סגנון טקסט של תבנית בסיס</a:t>
            </a:r>
            <a:endParaRPr lang="en-US" dirty="0"/>
          </a:p>
          <a:p>
            <a:pPr lvl="0"/>
            <a:endParaRPr lang="en-US" dirty="0"/>
          </a:p>
        </p:txBody>
      </p:sp>
      <p:sp>
        <p:nvSpPr>
          <p:cNvPr id="4" name="Content Placeholder 3">
            <a:extLst>
              <a:ext uri="{FF2B5EF4-FFF2-40B4-BE49-F238E27FC236}">
                <a16:creationId xmlns:a16="http://schemas.microsoft.com/office/drawing/2014/main" id="{2A2DAA31-6933-314B-860C-C516AAD66558}"/>
              </a:ext>
            </a:extLst>
          </p:cNvPr>
          <p:cNvSpPr>
            <a:spLocks noGrp="1"/>
          </p:cNvSpPr>
          <p:nvPr>
            <p:ph sz="half" idx="2" hasCustomPrompt="1"/>
          </p:nvPr>
        </p:nvSpPr>
        <p:spPr>
          <a:xfrm>
            <a:off x="4629150" y="1369219"/>
            <a:ext cx="3886200" cy="3263504"/>
          </a:xfrm>
        </p:spPr>
        <p:txBody>
          <a:bodyPr/>
          <a:lstStyle>
            <a:lvl1pPr marL="171450" marR="0" indent="-171450" algn="r" defTabSz="685800" rtl="1" eaLnBrk="1" fontAlgn="auto" latinLnBrk="0" hangingPunct="1">
              <a:lnSpc>
                <a:spcPct val="90000"/>
              </a:lnSpc>
              <a:spcBef>
                <a:spcPts val="750"/>
              </a:spcBef>
              <a:spcAft>
                <a:spcPts val="0"/>
              </a:spcAft>
              <a:buClrTx/>
              <a:buSzTx/>
              <a:buFont typeface="Arial" panose="020B0604020202020204" pitchFamily="34" charset="0"/>
              <a:buChar char="•"/>
              <a:tabLst/>
              <a:defRPr/>
            </a:lvl1pPr>
          </a:lstStyle>
          <a:p>
            <a:pPr lvl="0"/>
            <a:r>
              <a:rPr lang="he-IL" dirty="0"/>
              <a:t>לחץ כדי לערוך סגנון טקסט של תבנית בסיס</a:t>
            </a:r>
          </a:p>
          <a:p>
            <a:pPr marL="171450" marR="0" lvl="0" indent="-171450" algn="r" defTabSz="685800" rtl="1" eaLnBrk="1" fontAlgn="auto" latinLnBrk="0" hangingPunct="1">
              <a:lnSpc>
                <a:spcPct val="90000"/>
              </a:lnSpc>
              <a:spcBef>
                <a:spcPts val="750"/>
              </a:spcBef>
              <a:spcAft>
                <a:spcPts val="0"/>
              </a:spcAft>
              <a:buClrTx/>
              <a:buSzTx/>
              <a:buFont typeface="Arial" panose="020B0604020202020204" pitchFamily="34" charset="0"/>
              <a:buChar char="•"/>
              <a:tabLst/>
              <a:defRPr/>
            </a:pPr>
            <a:r>
              <a:rPr lang="he-IL" dirty="0"/>
              <a:t>לחץ כדי לערוך סגנון טקסט של תבנית בסיס</a:t>
            </a:r>
            <a:endParaRPr lang="en-US" dirty="0"/>
          </a:p>
          <a:p>
            <a:pPr marL="171450" marR="0" lvl="0" indent="-171450" algn="r" defTabSz="685800" rtl="1" eaLnBrk="1" fontAlgn="auto" latinLnBrk="0" hangingPunct="1">
              <a:lnSpc>
                <a:spcPct val="90000"/>
              </a:lnSpc>
              <a:spcBef>
                <a:spcPts val="750"/>
              </a:spcBef>
              <a:spcAft>
                <a:spcPts val="0"/>
              </a:spcAft>
              <a:buClrTx/>
              <a:buSzTx/>
              <a:buFont typeface="Arial" panose="020B0604020202020204" pitchFamily="34" charset="0"/>
              <a:buChar char="•"/>
              <a:tabLst/>
              <a:defRPr/>
            </a:pPr>
            <a:r>
              <a:rPr lang="he-IL" dirty="0"/>
              <a:t>לחץ כדי לערוך סגנון טקסט של תבנית בסיס</a:t>
            </a:r>
            <a:endParaRPr lang="en-US" dirty="0"/>
          </a:p>
          <a:p>
            <a:pPr lvl="0"/>
            <a:endParaRPr lang="en-US" dirty="0"/>
          </a:p>
        </p:txBody>
      </p:sp>
    </p:spTree>
    <p:extLst>
      <p:ext uri="{BB962C8B-B14F-4D97-AF65-F5344CB8AC3E}">
        <p14:creationId xmlns:p14="http://schemas.microsoft.com/office/powerpoint/2010/main" val="2022188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BC9F09B1-B123-264A-B4B1-2D4D5FCB7462}"/>
              </a:ext>
            </a:extLst>
          </p:cNvPr>
          <p:cNvGrpSpPr/>
          <p:nvPr/>
        </p:nvGrpSpPr>
        <p:grpSpPr>
          <a:xfrm>
            <a:off x="1253729" y="358209"/>
            <a:ext cx="7685305" cy="760810"/>
            <a:chOff x="1671638" y="314325"/>
            <a:chExt cx="10247073" cy="1014413"/>
          </a:xfrm>
        </p:grpSpPr>
        <p:sp>
          <p:nvSpPr>
            <p:cNvPr id="9" name="Rectangle 8">
              <a:extLst>
                <a:ext uri="{FF2B5EF4-FFF2-40B4-BE49-F238E27FC236}">
                  <a16:creationId xmlns:a16="http://schemas.microsoft.com/office/drawing/2014/main" id="{15B54867-73E4-6D4E-8275-68525957959A}"/>
                </a:ext>
              </a:extLst>
            </p:cNvPr>
            <p:cNvSpPr/>
            <p:nvPr/>
          </p:nvSpPr>
          <p:spPr>
            <a:xfrm>
              <a:off x="1671638" y="314325"/>
              <a:ext cx="10144125" cy="1014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sp>
          <p:nvSpPr>
            <p:cNvPr id="10" name="Rectangle 9">
              <a:extLst>
                <a:ext uri="{FF2B5EF4-FFF2-40B4-BE49-F238E27FC236}">
                  <a16:creationId xmlns:a16="http://schemas.microsoft.com/office/drawing/2014/main" id="{3CC66965-9479-AB40-A1AD-3AFCE0BDB4B6}"/>
                </a:ext>
              </a:extLst>
            </p:cNvPr>
            <p:cNvSpPr/>
            <p:nvPr/>
          </p:nvSpPr>
          <p:spPr>
            <a:xfrm rot="16200000">
              <a:off x="11712815" y="516179"/>
              <a:ext cx="205896" cy="2058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grpSp>
      <p:grpSp>
        <p:nvGrpSpPr>
          <p:cNvPr id="11" name="Group 10">
            <a:extLst>
              <a:ext uri="{FF2B5EF4-FFF2-40B4-BE49-F238E27FC236}">
                <a16:creationId xmlns:a16="http://schemas.microsoft.com/office/drawing/2014/main" id="{BF9495AA-1719-C54F-A2B2-87C6465A7079}"/>
              </a:ext>
            </a:extLst>
          </p:cNvPr>
          <p:cNvGrpSpPr/>
          <p:nvPr/>
        </p:nvGrpSpPr>
        <p:grpSpPr>
          <a:xfrm>
            <a:off x="269041" y="4640789"/>
            <a:ext cx="2934932" cy="379745"/>
            <a:chOff x="358720" y="6187719"/>
            <a:chExt cx="3913243" cy="506326"/>
          </a:xfrm>
        </p:grpSpPr>
        <p:cxnSp>
          <p:nvCxnSpPr>
            <p:cNvPr id="12" name="Straight Connector 11">
              <a:extLst>
                <a:ext uri="{FF2B5EF4-FFF2-40B4-BE49-F238E27FC236}">
                  <a16:creationId xmlns:a16="http://schemas.microsoft.com/office/drawing/2014/main" id="{26F870BD-9FE5-E147-B1BA-F94A387BF3A3}"/>
                </a:ext>
              </a:extLst>
            </p:cNvPr>
            <p:cNvCxnSpPr>
              <a:cxnSpLocks/>
            </p:cNvCxnSpPr>
            <p:nvPr/>
          </p:nvCxnSpPr>
          <p:spPr>
            <a:xfrm>
              <a:off x="865046"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F6BABF9-7B82-D145-A1D5-BD487BC4353D}"/>
                </a:ext>
              </a:extLst>
            </p:cNvPr>
            <p:cNvSpPr/>
            <p:nvPr/>
          </p:nvSpPr>
          <p:spPr>
            <a:xfrm rot="16200000">
              <a:off x="358720" y="6187719"/>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dirty="0"/>
            </a:p>
          </p:txBody>
        </p:sp>
        <p:sp>
          <p:nvSpPr>
            <p:cNvPr id="14" name="Rectangle 13">
              <a:extLst>
                <a:ext uri="{FF2B5EF4-FFF2-40B4-BE49-F238E27FC236}">
                  <a16:creationId xmlns:a16="http://schemas.microsoft.com/office/drawing/2014/main" id="{835F94E0-6697-AF4E-BBFD-30ABCB3C4440}"/>
                </a:ext>
              </a:extLst>
            </p:cNvPr>
            <p:cNvSpPr/>
            <p:nvPr/>
          </p:nvSpPr>
          <p:spPr>
            <a:xfrm>
              <a:off x="781297" y="6357132"/>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grpSp>
      <p:sp>
        <p:nvSpPr>
          <p:cNvPr id="2" name="Title 1">
            <a:extLst>
              <a:ext uri="{FF2B5EF4-FFF2-40B4-BE49-F238E27FC236}">
                <a16:creationId xmlns:a16="http://schemas.microsoft.com/office/drawing/2014/main" id="{3195C777-214E-CC4E-BBAB-5037EB3579FE}"/>
              </a:ext>
            </a:extLst>
          </p:cNvPr>
          <p:cNvSpPr>
            <a:spLocks noGrp="1"/>
          </p:cNvSpPr>
          <p:nvPr>
            <p:ph type="title" hasCustomPrompt="1"/>
          </p:nvPr>
        </p:nvSpPr>
        <p:spPr/>
        <p:txBody>
          <a:bodyPr/>
          <a:lstStyle>
            <a:lvl1pPr>
              <a:defRPr>
                <a:solidFill>
                  <a:schemeClr val="bg1"/>
                </a:solidFill>
              </a:defRPr>
            </a:lvl1pPr>
          </a:lstStyle>
          <a:p>
            <a:r>
              <a:rPr lang="he-IL" sz="3300" dirty="0"/>
              <a:t>לחץ כדי לערוך סגנון כותרת 2</a:t>
            </a:r>
            <a:endParaRPr lang="x-none" dirty="0"/>
          </a:p>
        </p:txBody>
      </p:sp>
      <p:sp>
        <p:nvSpPr>
          <p:cNvPr id="6" name="Text Placeholder 5">
            <a:extLst>
              <a:ext uri="{FF2B5EF4-FFF2-40B4-BE49-F238E27FC236}">
                <a16:creationId xmlns:a16="http://schemas.microsoft.com/office/drawing/2014/main" id="{35BD9B8B-E13B-EB49-B17F-97A61BE20F46}"/>
              </a:ext>
            </a:extLst>
          </p:cNvPr>
          <p:cNvSpPr>
            <a:spLocks noGrp="1"/>
          </p:cNvSpPr>
          <p:nvPr>
            <p:ph type="body" sz="quarter" idx="10" hasCustomPrompt="1"/>
          </p:nvPr>
        </p:nvSpPr>
        <p:spPr>
          <a:xfrm>
            <a:off x="1253729" y="1446610"/>
            <a:ext cx="7179469" cy="2883694"/>
          </a:xfrm>
        </p:spPr>
        <p:txBody>
          <a:bodyPr>
            <a:normAutofit/>
          </a:bodyPr>
          <a:lstStyle>
            <a:lvl1pPr marL="0" indent="0" algn="ctr">
              <a:buNone/>
              <a:defRPr sz="2700"/>
            </a:lvl1pPr>
            <a:lvl2pPr marL="342900" indent="0" algn="ctr">
              <a:buNone/>
              <a:defRPr/>
            </a:lvl2pPr>
            <a:lvl3pPr marL="685800" indent="0" algn="ctr">
              <a:buNone/>
              <a:defRPr/>
            </a:lvl3pPr>
            <a:lvl4pPr marL="1028700" indent="0" algn="ctr">
              <a:buNone/>
              <a:defRPr/>
            </a:lvl4pPr>
            <a:lvl5pPr marL="1371600" indent="0" algn="ctr">
              <a:buNone/>
              <a:defRPr/>
            </a:lvl5pPr>
          </a:lstStyle>
          <a:p>
            <a:r>
              <a:rPr lang="he-IL" dirty="0"/>
              <a:t>לחץ להוסיף סגנון טקסט גדול של תבנית בסיס</a:t>
            </a:r>
            <a:endParaRPr lang="x-none" dirty="0"/>
          </a:p>
        </p:txBody>
      </p:sp>
      <p:grpSp>
        <p:nvGrpSpPr>
          <p:cNvPr id="15" name="Group 7">
            <a:extLst>
              <a:ext uri="{FF2B5EF4-FFF2-40B4-BE49-F238E27FC236}">
                <a16:creationId xmlns:a16="http://schemas.microsoft.com/office/drawing/2014/main" id="{AA122066-0BD0-40EF-84C4-DD66D6BD90C7}"/>
              </a:ext>
            </a:extLst>
          </p:cNvPr>
          <p:cNvGrpSpPr/>
          <p:nvPr userDrawn="1"/>
        </p:nvGrpSpPr>
        <p:grpSpPr>
          <a:xfrm>
            <a:off x="1253729" y="358209"/>
            <a:ext cx="7685305" cy="760810"/>
            <a:chOff x="1671638" y="314325"/>
            <a:chExt cx="10247073" cy="1014413"/>
          </a:xfrm>
        </p:grpSpPr>
        <p:sp>
          <p:nvSpPr>
            <p:cNvPr id="16" name="Rectangle 8">
              <a:extLst>
                <a:ext uri="{FF2B5EF4-FFF2-40B4-BE49-F238E27FC236}">
                  <a16:creationId xmlns:a16="http://schemas.microsoft.com/office/drawing/2014/main" id="{D4781566-FF9C-4DB1-863A-0374D4E592D8}"/>
                </a:ext>
              </a:extLst>
            </p:cNvPr>
            <p:cNvSpPr/>
            <p:nvPr userDrawn="1"/>
          </p:nvSpPr>
          <p:spPr>
            <a:xfrm>
              <a:off x="1671638" y="314325"/>
              <a:ext cx="10144125" cy="1014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sp>
          <p:nvSpPr>
            <p:cNvPr id="17" name="Rectangle 9">
              <a:extLst>
                <a:ext uri="{FF2B5EF4-FFF2-40B4-BE49-F238E27FC236}">
                  <a16:creationId xmlns:a16="http://schemas.microsoft.com/office/drawing/2014/main" id="{5B61EDC8-0CB7-4D1B-B1B0-EAD44D96BEF3}"/>
                </a:ext>
              </a:extLst>
            </p:cNvPr>
            <p:cNvSpPr/>
            <p:nvPr userDrawn="1"/>
          </p:nvSpPr>
          <p:spPr>
            <a:xfrm rot="16200000">
              <a:off x="11712815" y="516179"/>
              <a:ext cx="205896" cy="2058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050"/>
            </a:p>
          </p:txBody>
        </p:sp>
      </p:grpSp>
      <p:grpSp>
        <p:nvGrpSpPr>
          <p:cNvPr id="18" name="Group 10">
            <a:extLst>
              <a:ext uri="{FF2B5EF4-FFF2-40B4-BE49-F238E27FC236}">
                <a16:creationId xmlns:a16="http://schemas.microsoft.com/office/drawing/2014/main" id="{18672B05-F54F-48B6-B1F1-FE43D4C49262}"/>
              </a:ext>
            </a:extLst>
          </p:cNvPr>
          <p:cNvGrpSpPr/>
          <p:nvPr userDrawn="1"/>
        </p:nvGrpSpPr>
        <p:grpSpPr>
          <a:xfrm>
            <a:off x="269041" y="4640789"/>
            <a:ext cx="2934932" cy="379745"/>
            <a:chOff x="358720" y="6187719"/>
            <a:chExt cx="3913243" cy="506326"/>
          </a:xfrm>
        </p:grpSpPr>
        <p:cxnSp>
          <p:nvCxnSpPr>
            <p:cNvPr id="19" name="Straight Connector 11">
              <a:extLst>
                <a:ext uri="{FF2B5EF4-FFF2-40B4-BE49-F238E27FC236}">
                  <a16:creationId xmlns:a16="http://schemas.microsoft.com/office/drawing/2014/main" id="{2C32D83A-F5DE-4936-800D-E8DDADF99882}"/>
                </a:ext>
              </a:extLst>
            </p:cNvPr>
            <p:cNvCxnSpPr>
              <a:cxnSpLocks/>
            </p:cNvCxnSpPr>
            <p:nvPr userDrawn="1"/>
          </p:nvCxnSpPr>
          <p:spPr>
            <a:xfrm>
              <a:off x="865046"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20" name="Rectangle 12">
              <a:extLst>
                <a:ext uri="{FF2B5EF4-FFF2-40B4-BE49-F238E27FC236}">
                  <a16:creationId xmlns:a16="http://schemas.microsoft.com/office/drawing/2014/main" id="{CEF8FFEF-FA99-456E-BC12-BDA13DCE2391}"/>
                </a:ext>
              </a:extLst>
            </p:cNvPr>
            <p:cNvSpPr/>
            <p:nvPr userDrawn="1"/>
          </p:nvSpPr>
          <p:spPr>
            <a:xfrm rot="16200000">
              <a:off x="358720" y="6187719"/>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dirty="0"/>
            </a:p>
          </p:txBody>
        </p:sp>
        <p:sp>
          <p:nvSpPr>
            <p:cNvPr id="21" name="Rectangle 13">
              <a:extLst>
                <a:ext uri="{FF2B5EF4-FFF2-40B4-BE49-F238E27FC236}">
                  <a16:creationId xmlns:a16="http://schemas.microsoft.com/office/drawing/2014/main" id="{3ED6A3B7-A40E-4DA5-8598-061BB100BE74}"/>
                </a:ext>
              </a:extLst>
            </p:cNvPr>
            <p:cNvSpPr/>
            <p:nvPr userDrawn="1"/>
          </p:nvSpPr>
          <p:spPr>
            <a:xfrm>
              <a:off x="781297" y="6357132"/>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050"/>
            </a:p>
          </p:txBody>
        </p:sp>
      </p:grpSp>
    </p:spTree>
    <p:extLst>
      <p:ext uri="{BB962C8B-B14F-4D97-AF65-F5344CB8AC3E}">
        <p14:creationId xmlns:p14="http://schemas.microsoft.com/office/powerpoint/2010/main" val="4219562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53EEE-2C1E-B542-8225-9153493AC840}"/>
              </a:ext>
            </a:extLst>
          </p:cNvPr>
          <p:cNvSpPr>
            <a:spLocks noGrp="1"/>
          </p:cNvSpPr>
          <p:nvPr>
            <p:ph type="title" hasCustomPrompt="1"/>
          </p:nvPr>
        </p:nvSpPr>
        <p:spPr>
          <a:xfrm>
            <a:off x="629841" y="273844"/>
            <a:ext cx="7886700" cy="994172"/>
          </a:xfrm>
        </p:spPr>
        <p:txBody>
          <a:bodyPr/>
          <a:lstStyle/>
          <a:p>
            <a:r>
              <a:rPr lang="he-IL" dirty="0"/>
              <a:t>לחץ כדי לערוך סגנון כותרת 2</a:t>
            </a:r>
            <a:endParaRPr lang="x-none" dirty="0"/>
          </a:p>
        </p:txBody>
      </p:sp>
      <p:sp>
        <p:nvSpPr>
          <p:cNvPr id="3" name="Text Placeholder 2">
            <a:extLst>
              <a:ext uri="{FF2B5EF4-FFF2-40B4-BE49-F238E27FC236}">
                <a16:creationId xmlns:a16="http://schemas.microsoft.com/office/drawing/2014/main" id="{B9D2555F-AC29-CF40-A900-4B11F74D3B6B}"/>
              </a:ext>
            </a:extLst>
          </p:cNvPr>
          <p:cNvSpPr>
            <a:spLocks noGrp="1"/>
          </p:cNvSpPr>
          <p:nvPr>
            <p:ph type="body" idx="1" hasCustomPrompt="1"/>
          </p:nvPr>
        </p:nvSpPr>
        <p:spPr>
          <a:xfrm>
            <a:off x="629842" y="1260872"/>
            <a:ext cx="3868340" cy="617934"/>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he-IL" dirty="0"/>
              <a:t>לחץ כדי לערוך סגנון כותרת 3</a:t>
            </a:r>
            <a:endParaRPr lang="en-US" dirty="0"/>
          </a:p>
        </p:txBody>
      </p:sp>
      <p:sp>
        <p:nvSpPr>
          <p:cNvPr id="4" name="Content Placeholder 3">
            <a:extLst>
              <a:ext uri="{FF2B5EF4-FFF2-40B4-BE49-F238E27FC236}">
                <a16:creationId xmlns:a16="http://schemas.microsoft.com/office/drawing/2014/main" id="{7A3C51F2-91FC-CF4D-8D50-E0D4C4B121D6}"/>
              </a:ext>
            </a:extLst>
          </p:cNvPr>
          <p:cNvSpPr>
            <a:spLocks noGrp="1"/>
          </p:cNvSpPr>
          <p:nvPr>
            <p:ph sz="half" idx="2" hasCustomPrompt="1"/>
          </p:nvPr>
        </p:nvSpPr>
        <p:spPr>
          <a:xfrm>
            <a:off x="629842" y="1878806"/>
            <a:ext cx="3868340" cy="2763441"/>
          </a:xfrm>
        </p:spPr>
        <p:txBody>
          <a:bodyPr>
            <a:normAutofit/>
          </a:bodyPr>
          <a:lstStyle>
            <a:lvl1pPr>
              <a:defRPr sz="1950"/>
            </a:lvl1pPr>
          </a:lstStyle>
          <a:p>
            <a:pPr lvl="0"/>
            <a:r>
              <a:rPr lang="he-IL" dirty="0"/>
              <a:t>לחץ כדי לערוך סגנון טקסט עם בולט של תבנית בסיס</a:t>
            </a:r>
          </a:p>
        </p:txBody>
      </p:sp>
      <p:sp>
        <p:nvSpPr>
          <p:cNvPr id="5" name="Text Placeholder 4">
            <a:extLst>
              <a:ext uri="{FF2B5EF4-FFF2-40B4-BE49-F238E27FC236}">
                <a16:creationId xmlns:a16="http://schemas.microsoft.com/office/drawing/2014/main" id="{8A3758F3-DA41-7043-A36A-300D6DD6B73C}"/>
              </a:ext>
            </a:extLst>
          </p:cNvPr>
          <p:cNvSpPr>
            <a:spLocks noGrp="1"/>
          </p:cNvSpPr>
          <p:nvPr>
            <p:ph type="body" sz="quarter" idx="3" hasCustomPrompt="1"/>
          </p:nvPr>
        </p:nvSpPr>
        <p:spPr>
          <a:xfrm>
            <a:off x="4629150" y="1260872"/>
            <a:ext cx="3887391" cy="617934"/>
          </a:xfrm>
        </p:spPr>
        <p:txBody>
          <a:bodyPr anchor="b">
            <a:normAutofit/>
          </a:bodyPr>
          <a:lstStyle>
            <a:lvl1pPr marL="0" indent="0">
              <a:buNone/>
              <a:defRPr sz="21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he-IL" dirty="0"/>
              <a:t>לחץ כדי לערוך סגנון כותרת 3</a:t>
            </a:r>
            <a:endParaRPr lang="en-US" dirty="0"/>
          </a:p>
        </p:txBody>
      </p:sp>
      <p:sp>
        <p:nvSpPr>
          <p:cNvPr id="6" name="Content Placeholder 5">
            <a:extLst>
              <a:ext uri="{FF2B5EF4-FFF2-40B4-BE49-F238E27FC236}">
                <a16:creationId xmlns:a16="http://schemas.microsoft.com/office/drawing/2014/main" id="{59B1B37A-1CA3-A240-A716-DD9A47540CB3}"/>
              </a:ext>
            </a:extLst>
          </p:cNvPr>
          <p:cNvSpPr>
            <a:spLocks noGrp="1"/>
          </p:cNvSpPr>
          <p:nvPr>
            <p:ph sz="quarter" idx="4" hasCustomPrompt="1"/>
          </p:nvPr>
        </p:nvSpPr>
        <p:spPr>
          <a:xfrm>
            <a:off x="4629150" y="1878806"/>
            <a:ext cx="3887391" cy="2763441"/>
          </a:xfrm>
        </p:spPr>
        <p:txBody>
          <a:bodyPr>
            <a:normAutofit/>
          </a:bodyPr>
          <a:lstStyle>
            <a:lvl1pPr>
              <a:defRPr sz="1950"/>
            </a:lvl1pPr>
          </a:lstStyle>
          <a:p>
            <a:pPr lvl="0"/>
            <a:r>
              <a:rPr lang="he-IL" dirty="0"/>
              <a:t>לחץ כדי לערוך סגנון טקסט עם בולט של תבנית בסיס</a:t>
            </a:r>
          </a:p>
        </p:txBody>
      </p:sp>
      <p:grpSp>
        <p:nvGrpSpPr>
          <p:cNvPr id="10" name="Group 9">
            <a:extLst>
              <a:ext uri="{FF2B5EF4-FFF2-40B4-BE49-F238E27FC236}">
                <a16:creationId xmlns:a16="http://schemas.microsoft.com/office/drawing/2014/main" id="{7430CA40-3AE6-8C40-B628-3B8B63BD0A0E}"/>
              </a:ext>
            </a:extLst>
          </p:cNvPr>
          <p:cNvGrpSpPr/>
          <p:nvPr/>
        </p:nvGrpSpPr>
        <p:grpSpPr>
          <a:xfrm>
            <a:off x="614157" y="136179"/>
            <a:ext cx="8329427" cy="379745"/>
            <a:chOff x="781297" y="356936"/>
            <a:chExt cx="11105903" cy="506326"/>
          </a:xfrm>
        </p:grpSpPr>
        <p:cxnSp>
          <p:nvCxnSpPr>
            <p:cNvPr id="11" name="Straight Connector 10">
              <a:extLst>
                <a:ext uri="{FF2B5EF4-FFF2-40B4-BE49-F238E27FC236}">
                  <a16:creationId xmlns:a16="http://schemas.microsoft.com/office/drawing/2014/main" id="{DB534642-3CB6-A445-AA80-E1A2A04DB331}"/>
                </a:ext>
              </a:extLst>
            </p:cNvPr>
            <p:cNvCxnSpPr>
              <a:cxnSpLocks/>
            </p:cNvCxnSpPr>
            <p:nvPr/>
          </p:nvCxnSpPr>
          <p:spPr>
            <a:xfrm>
              <a:off x="865046" y="573247"/>
              <a:ext cx="10244790" cy="3849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27F0647F-5897-294F-87FC-777F34105B01}"/>
                </a:ext>
              </a:extLst>
            </p:cNvPr>
            <p:cNvSpPr/>
            <p:nvPr/>
          </p:nvSpPr>
          <p:spPr>
            <a:xfrm rot="16200000">
              <a:off x="11380874" y="356936"/>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dirty="0"/>
            </a:p>
          </p:txBody>
        </p:sp>
        <p:sp>
          <p:nvSpPr>
            <p:cNvPr id="13" name="Rectangle 12">
              <a:extLst>
                <a:ext uri="{FF2B5EF4-FFF2-40B4-BE49-F238E27FC236}">
                  <a16:creationId xmlns:a16="http://schemas.microsoft.com/office/drawing/2014/main" id="{32078362-9063-7F44-B44F-B2E1FC06E2E5}"/>
                </a:ext>
              </a:extLst>
            </p:cNvPr>
            <p:cNvSpPr/>
            <p:nvPr/>
          </p:nvSpPr>
          <p:spPr>
            <a:xfrm>
              <a:off x="781297" y="489498"/>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grpSp>
      <p:sp>
        <p:nvSpPr>
          <p:cNvPr id="14" name="Rectangle 13">
            <a:extLst>
              <a:ext uri="{FF2B5EF4-FFF2-40B4-BE49-F238E27FC236}">
                <a16:creationId xmlns:a16="http://schemas.microsoft.com/office/drawing/2014/main" id="{BBCB72AB-9511-E340-859E-BC49A5D471A5}"/>
              </a:ext>
            </a:extLst>
          </p:cNvPr>
          <p:cNvSpPr/>
          <p:nvPr/>
        </p:nvSpPr>
        <p:spPr>
          <a:xfrm rot="10800000">
            <a:off x="8864326" y="235600"/>
            <a:ext cx="158516" cy="1585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1" eaLnBrk="1" latinLnBrk="0" hangingPunct="1"/>
            <a:endParaRPr lang="x-none" sz="1350"/>
          </a:p>
        </p:txBody>
      </p:sp>
    </p:spTree>
    <p:extLst>
      <p:ext uri="{BB962C8B-B14F-4D97-AF65-F5344CB8AC3E}">
        <p14:creationId xmlns:p14="http://schemas.microsoft.com/office/powerpoint/2010/main" val="339908193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תמונה עם כיתוב">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B52AA-B68F-5F48-BD97-85E1AACA798F}"/>
              </a:ext>
            </a:extLst>
          </p:cNvPr>
          <p:cNvSpPr>
            <a:spLocks noGrp="1"/>
          </p:cNvSpPr>
          <p:nvPr>
            <p:ph type="title" hasCustomPrompt="1"/>
          </p:nvPr>
        </p:nvSpPr>
        <p:spPr>
          <a:xfrm>
            <a:off x="5484020" y="342900"/>
            <a:ext cx="2949178" cy="1200150"/>
          </a:xfrm>
        </p:spPr>
        <p:txBody>
          <a:bodyPr anchor="b">
            <a:normAutofit/>
          </a:bodyPr>
          <a:lstStyle>
            <a:lvl1pPr>
              <a:defRPr sz="2100" b="1"/>
            </a:lvl1pPr>
          </a:lstStyle>
          <a:p>
            <a:r>
              <a:rPr lang="he-IL" dirty="0"/>
              <a:t>לחץ כדי לערוך סגנון כותרת 3</a:t>
            </a:r>
            <a:endParaRPr lang="x-none" dirty="0"/>
          </a:p>
        </p:txBody>
      </p:sp>
      <p:sp>
        <p:nvSpPr>
          <p:cNvPr id="3" name="Picture Placeholder 2">
            <a:extLst>
              <a:ext uri="{FF2B5EF4-FFF2-40B4-BE49-F238E27FC236}">
                <a16:creationId xmlns:a16="http://schemas.microsoft.com/office/drawing/2014/main" id="{6434C056-24D3-4D4F-B71D-0A6FFF91C429}"/>
              </a:ext>
            </a:extLst>
          </p:cNvPr>
          <p:cNvSpPr>
            <a:spLocks noGrp="1"/>
          </p:cNvSpPr>
          <p:nvPr>
            <p:ph type="pic" idx="1"/>
          </p:nvPr>
        </p:nvSpPr>
        <p:spPr>
          <a:xfrm>
            <a:off x="636887" y="740569"/>
            <a:ext cx="4629150" cy="3655219"/>
          </a:xfrm>
        </p:spPr>
        <p:txBody>
          <a:bodyPr/>
          <a:lstStyle>
            <a:lvl1pPr marL="0" indent="0" algn="l" defTabSz="685800" rtl="0" eaLnBrk="1" latinLnBrk="0" hangingPunct="1">
              <a:lnSpc>
                <a:spcPct val="90000"/>
              </a:lnSpc>
              <a:spcBef>
                <a:spcPts val="750"/>
              </a:spcBef>
              <a:buFont typeface="Arial" panose="020B0604020202020204" pitchFamily="34" charse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indent="0" algn="l" defTabSz="914400" rtl="0" eaLnBrk="1" latinLnBrk="0" hangingPunct="1">
              <a:lnSpc>
                <a:spcPct val="90000"/>
              </a:lnSpc>
              <a:spcBef>
                <a:spcPts val="1000"/>
              </a:spcBef>
              <a:buFont typeface="Arial" panose="020B0604020202020204" pitchFamily="34" charset="0"/>
              <a:buNone/>
            </a:pPr>
            <a:r>
              <a:rPr lang="he-IL"/>
              <a:t>לחץ על הסמל כדי להוסיף תמונה</a:t>
            </a:r>
            <a:endParaRPr lang="x-none"/>
          </a:p>
        </p:txBody>
      </p:sp>
      <p:grpSp>
        <p:nvGrpSpPr>
          <p:cNvPr id="8" name="Group 7">
            <a:extLst>
              <a:ext uri="{FF2B5EF4-FFF2-40B4-BE49-F238E27FC236}">
                <a16:creationId xmlns:a16="http://schemas.microsoft.com/office/drawing/2014/main" id="{980D92DD-D2C5-574D-9D42-6312801F9656}"/>
              </a:ext>
            </a:extLst>
          </p:cNvPr>
          <p:cNvGrpSpPr/>
          <p:nvPr/>
        </p:nvGrpSpPr>
        <p:grpSpPr>
          <a:xfrm>
            <a:off x="8115487" y="4716738"/>
            <a:ext cx="7746404" cy="125624"/>
            <a:chOff x="10668248" y="5893696"/>
            <a:chExt cx="10328539" cy="167498"/>
          </a:xfrm>
        </p:grpSpPr>
        <p:cxnSp>
          <p:nvCxnSpPr>
            <p:cNvPr id="9" name="Straight Connector 8">
              <a:extLst>
                <a:ext uri="{FF2B5EF4-FFF2-40B4-BE49-F238E27FC236}">
                  <a16:creationId xmlns:a16="http://schemas.microsoft.com/office/drawing/2014/main" id="{0EEDDC44-041B-2548-896F-7D3F244033B7}"/>
                </a:ext>
              </a:extLst>
            </p:cNvPr>
            <p:cNvCxnSpPr>
              <a:cxnSpLocks/>
            </p:cNvCxnSpPr>
            <p:nvPr/>
          </p:nvCxnSpPr>
          <p:spPr>
            <a:xfrm>
              <a:off x="10751997" y="5977445"/>
              <a:ext cx="10244790" cy="3849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12C7192-3B93-954D-8551-A0AB54EA33AF}"/>
                </a:ext>
              </a:extLst>
            </p:cNvPr>
            <p:cNvSpPr/>
            <p:nvPr/>
          </p:nvSpPr>
          <p:spPr>
            <a:xfrm>
              <a:off x="10668248" y="5893696"/>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grpSp>
      <p:grpSp>
        <p:nvGrpSpPr>
          <p:cNvPr id="11" name="Group 10">
            <a:extLst>
              <a:ext uri="{FF2B5EF4-FFF2-40B4-BE49-F238E27FC236}">
                <a16:creationId xmlns:a16="http://schemas.microsoft.com/office/drawing/2014/main" id="{7AFCFFBE-CA3C-4545-A48D-BF28B4BE9510}"/>
              </a:ext>
            </a:extLst>
          </p:cNvPr>
          <p:cNvGrpSpPr/>
          <p:nvPr/>
        </p:nvGrpSpPr>
        <p:grpSpPr>
          <a:xfrm>
            <a:off x="269041" y="50260"/>
            <a:ext cx="2934932" cy="379745"/>
            <a:chOff x="358720" y="6187719"/>
            <a:chExt cx="3913243" cy="506326"/>
          </a:xfrm>
        </p:grpSpPr>
        <p:cxnSp>
          <p:nvCxnSpPr>
            <p:cNvPr id="12" name="Straight Connector 11">
              <a:extLst>
                <a:ext uri="{FF2B5EF4-FFF2-40B4-BE49-F238E27FC236}">
                  <a16:creationId xmlns:a16="http://schemas.microsoft.com/office/drawing/2014/main" id="{2CCCA527-9EA3-D945-B442-A5A2AE48F039}"/>
                </a:ext>
              </a:extLst>
            </p:cNvPr>
            <p:cNvCxnSpPr>
              <a:cxnSpLocks/>
            </p:cNvCxnSpPr>
            <p:nvPr/>
          </p:nvCxnSpPr>
          <p:spPr>
            <a:xfrm>
              <a:off x="865046" y="6434480"/>
              <a:ext cx="3406917" cy="12802"/>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95CCE9C-95DF-E348-9022-889DF2969112}"/>
                </a:ext>
              </a:extLst>
            </p:cNvPr>
            <p:cNvSpPr/>
            <p:nvPr/>
          </p:nvSpPr>
          <p:spPr>
            <a:xfrm rot="16200000">
              <a:off x="358720" y="6187719"/>
              <a:ext cx="506326" cy="50632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dirty="0"/>
            </a:p>
          </p:txBody>
        </p:sp>
        <p:sp>
          <p:nvSpPr>
            <p:cNvPr id="14" name="Rectangle 13">
              <a:extLst>
                <a:ext uri="{FF2B5EF4-FFF2-40B4-BE49-F238E27FC236}">
                  <a16:creationId xmlns:a16="http://schemas.microsoft.com/office/drawing/2014/main" id="{1FC30387-F518-A84F-A9D6-7E7AEC6A166E}"/>
                </a:ext>
              </a:extLst>
            </p:cNvPr>
            <p:cNvSpPr/>
            <p:nvPr/>
          </p:nvSpPr>
          <p:spPr>
            <a:xfrm>
              <a:off x="781297" y="6357132"/>
              <a:ext cx="167498" cy="1674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685800" rtl="0" eaLnBrk="1" latinLnBrk="0" hangingPunct="1"/>
              <a:endParaRPr lang="x-none" sz="1350"/>
            </a:p>
          </p:txBody>
        </p:sp>
      </p:grpSp>
      <p:sp>
        <p:nvSpPr>
          <p:cNvPr id="15" name="Text Placeholder 5">
            <a:extLst>
              <a:ext uri="{FF2B5EF4-FFF2-40B4-BE49-F238E27FC236}">
                <a16:creationId xmlns:a16="http://schemas.microsoft.com/office/drawing/2014/main" id="{80D7566E-F057-DA40-B83B-F46A0CA495CB}"/>
              </a:ext>
            </a:extLst>
          </p:cNvPr>
          <p:cNvSpPr>
            <a:spLocks noGrp="1"/>
          </p:cNvSpPr>
          <p:nvPr>
            <p:ph type="body" sz="quarter" idx="10" hasCustomPrompt="1"/>
          </p:nvPr>
        </p:nvSpPr>
        <p:spPr>
          <a:xfrm>
            <a:off x="5484020" y="1656642"/>
            <a:ext cx="2949178" cy="2739146"/>
          </a:xfrm>
        </p:spPr>
        <p:txBody>
          <a:bodyPr>
            <a:normAutofit/>
          </a:bodyPr>
          <a:lstStyle>
            <a:lvl1pPr marL="0" indent="0" algn="r">
              <a:buNone/>
              <a:defRPr sz="1800"/>
            </a:lvl1pPr>
            <a:lvl2pPr marL="342900" indent="0" algn="ctr">
              <a:buNone/>
              <a:defRPr/>
            </a:lvl2pPr>
            <a:lvl3pPr marL="685800" indent="0" algn="ctr">
              <a:buNone/>
              <a:defRPr/>
            </a:lvl3pPr>
            <a:lvl4pPr marL="1028700" indent="0" algn="ctr">
              <a:buNone/>
              <a:defRPr/>
            </a:lvl4pPr>
            <a:lvl5pPr marL="1371600" indent="0" algn="ctr">
              <a:buNone/>
              <a:defRPr/>
            </a:lvl5pPr>
          </a:lstStyle>
          <a:p>
            <a:r>
              <a:rPr lang="he-IL" dirty="0"/>
              <a:t>לחץ להוסיף סגנון טקסט של תבנית בסיס</a:t>
            </a:r>
            <a:endParaRPr lang="x-none" dirty="0"/>
          </a:p>
        </p:txBody>
      </p:sp>
    </p:spTree>
    <p:extLst>
      <p:ext uri="{BB962C8B-B14F-4D97-AF65-F5344CB8AC3E}">
        <p14:creationId xmlns:p14="http://schemas.microsoft.com/office/powerpoint/2010/main" val="277707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68C25B-25BC-3D44-BF1A-D4FCCE68B2C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he-IL"/>
              <a:t>לחץ כדי לערוך סגנון כותרת של תבנית בסיס</a:t>
            </a:r>
            <a:endParaRPr lang="x-none" dirty="0"/>
          </a:p>
        </p:txBody>
      </p:sp>
      <p:sp>
        <p:nvSpPr>
          <p:cNvPr id="3" name="Text Placeholder 2">
            <a:extLst>
              <a:ext uri="{FF2B5EF4-FFF2-40B4-BE49-F238E27FC236}">
                <a16:creationId xmlns:a16="http://schemas.microsoft.com/office/drawing/2014/main" id="{2E74985F-A51E-924E-9310-276896888B56}"/>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x-none" dirty="0"/>
          </a:p>
        </p:txBody>
      </p:sp>
    </p:spTree>
    <p:extLst>
      <p:ext uri="{BB962C8B-B14F-4D97-AF65-F5344CB8AC3E}">
        <p14:creationId xmlns:p14="http://schemas.microsoft.com/office/powerpoint/2010/main" val="335931549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661" r:id="rId13"/>
    <p:sldLayoutId id="2147483662" r:id="rId14"/>
    <p:sldLayoutId id="2147483663" r:id="rId15"/>
    <p:sldLayoutId id="2147483667" r:id="rId16"/>
    <p:sldLayoutId id="2147483669" r:id="rId17"/>
    <p:sldLayoutId id="2147483670" r:id="rId18"/>
    <p:sldLayoutId id="2147483671" r:id="rId19"/>
    <p:sldLayoutId id="2147483672" r:id="rId20"/>
    <p:sldLayoutId id="2147483722" r:id="rId21"/>
    <p:sldLayoutId id="2147483723" r:id="rId22"/>
    <p:sldLayoutId id="2147483724" r:id="rId23"/>
  </p:sldLayoutIdLst>
  <p:hf sldNum="0" hdr="0" ftr="0" dt="0"/>
  <p:txStyles>
    <p:titleStyle>
      <a:lvl1pPr algn="r" defTabSz="685800" rtl="1"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r" defTabSz="685800" rtl="1"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r" defTabSz="685800" rtl="1"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r" defTabSz="685800" rtl="1"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x-none"/>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083">
          <p15:clr>
            <a:srgbClr val="F26B43"/>
          </p15:clr>
        </p15:guide>
        <p15:guide id="2" orient="horz" pos="75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3.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3.xml"/><Relationship Id="rId5" Type="http://schemas.openxmlformats.org/officeDocument/2006/relationships/image" Target="../media/image29.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2.png"/><Relationship Id="rId7"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 Id="rId9"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3.xml"/><Relationship Id="rId5" Type="http://schemas.openxmlformats.org/officeDocument/2006/relationships/image" Target="../media/image46.png"/><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1.xml"/><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23.xml"/><Relationship Id="rId4" Type="http://schemas.openxmlformats.org/officeDocument/2006/relationships/image" Target="../media/image47.png"/></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3.xml"/><Relationship Id="rId1" Type="http://schemas.openxmlformats.org/officeDocument/2006/relationships/slideLayout" Target="../slideLayouts/slideLayout23.xml"/><Relationship Id="rId4" Type="http://schemas.openxmlformats.org/officeDocument/2006/relationships/image" Target="../media/image48.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3.xml"/><Relationship Id="rId1" Type="http://schemas.openxmlformats.org/officeDocument/2006/relationships/themeOverride" Target="../theme/themeOverride1.xml"/><Relationship Id="rId5" Type="http://schemas.openxmlformats.org/officeDocument/2006/relationships/image" Target="../media/image49.png"/><Relationship Id="rId4" Type="http://schemas.openxmlformats.org/officeDocument/2006/relationships/image" Target="../media/image12.png"/></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5.xml"/><Relationship Id="rId1" Type="http://schemas.openxmlformats.org/officeDocument/2006/relationships/slideLayout" Target="../slideLayouts/slideLayout23.xml"/><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6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5"/>
          <p:cNvSpPr txBox="1">
            <a:spLocks noGrp="1"/>
          </p:cNvSpPr>
          <p:nvPr>
            <p:ph type="body" idx="1"/>
          </p:nvPr>
        </p:nvSpPr>
        <p:spPr>
          <a:xfrm>
            <a:off x="1923899" y="2268944"/>
            <a:ext cx="5862638" cy="800601"/>
          </a:xfrm>
          <a:prstGeom prst="rect">
            <a:avLst/>
          </a:prstGeom>
          <a:noFill/>
          <a:ln>
            <a:noFill/>
          </a:ln>
        </p:spPr>
        <p:txBody>
          <a:bodyPr spcFirstLastPara="1" vert="horz" wrap="square" lIns="68569" tIns="34275" rIns="68569" bIns="34275" rtlCol="0" anchor="t" anchorCtr="0">
            <a:normAutofit/>
          </a:bodyPr>
          <a:lstStyle/>
          <a:p>
            <a:pPr marL="0" indent="0"/>
            <a:r>
              <a:rPr lang="ar-SA" dirty="0">
                <a:cs typeface="+mj-cs"/>
              </a:rPr>
              <a:t>درس علوم للصف الرابع</a:t>
            </a:r>
            <a:endParaRPr lang="x-none" dirty="0">
              <a:cs typeface="+mj-cs"/>
            </a:endParaRPr>
          </a:p>
          <a:p>
            <a:pPr marL="0" indent="0"/>
            <a:endParaRPr dirty="0">
              <a:cs typeface="+mj-cs"/>
            </a:endParaRPr>
          </a:p>
        </p:txBody>
      </p:sp>
      <p:sp>
        <p:nvSpPr>
          <p:cNvPr id="239" name="Google Shape;239;p5"/>
          <p:cNvSpPr txBox="1">
            <a:spLocks noGrp="1"/>
          </p:cNvSpPr>
          <p:nvPr>
            <p:ph type="body" idx="2"/>
          </p:nvPr>
        </p:nvSpPr>
        <p:spPr>
          <a:xfrm>
            <a:off x="1523125" y="3314829"/>
            <a:ext cx="3860405" cy="487018"/>
          </a:xfrm>
          <a:prstGeom prst="rect">
            <a:avLst/>
          </a:prstGeom>
          <a:noFill/>
          <a:ln>
            <a:noFill/>
          </a:ln>
        </p:spPr>
        <p:txBody>
          <a:bodyPr spcFirstLastPara="1" vert="horz" wrap="square" lIns="68569" tIns="34275" rIns="68569" bIns="34275" rtlCol="0" anchor="t" anchorCtr="0">
            <a:normAutofit/>
          </a:bodyPr>
          <a:lstStyle/>
          <a:p>
            <a:pPr marL="0" indent="0" algn="r">
              <a:spcBef>
                <a:spcPts val="0"/>
              </a:spcBef>
            </a:pPr>
            <a:r>
              <a:rPr lang="ar-JO" sz="1800" dirty="0">
                <a:latin typeface="Lateef" panose="01000506020000020003" pitchFamily="2" charset="-78"/>
                <a:cs typeface="+mj-cs"/>
              </a:rPr>
              <a:t>الموضوع:</a:t>
            </a:r>
            <a:r>
              <a:rPr lang="en-US" sz="1800" dirty="0">
                <a:latin typeface="Lateef" panose="01000506020000020003" pitchFamily="2" charset="-78"/>
                <a:cs typeface="+mj-cs"/>
              </a:rPr>
              <a:t> </a:t>
            </a:r>
            <a:r>
              <a:rPr lang="ar-SA" sz="1800" dirty="0">
                <a:cs typeface="+mj-cs"/>
              </a:rPr>
              <a:t>مَجْموعَةُ‭ ‬الْفَقارِيّاتِ و</a:t>
            </a:r>
            <a:r>
              <a:rPr lang="ar-JO" sz="1800" dirty="0">
                <a:cs typeface="+mj-cs"/>
              </a:rPr>
              <a:t>مجموعة</a:t>
            </a:r>
            <a:r>
              <a:rPr lang="ar-SA" sz="1800" dirty="0">
                <a:cs typeface="+mj-cs"/>
              </a:rPr>
              <a:t> ‬</a:t>
            </a:r>
            <a:r>
              <a:rPr lang="ar-SA" sz="1800" dirty="0" err="1">
                <a:cs typeface="+mj-cs"/>
              </a:rPr>
              <a:t>اللّافَقرِيّاتِ</a:t>
            </a:r>
            <a:endParaRPr sz="1800" dirty="0">
              <a:latin typeface="Lateef" panose="01000506020000020003" pitchFamily="2" charset="-78"/>
              <a:cs typeface="+mj-cs"/>
            </a:endParaRPr>
          </a:p>
        </p:txBody>
      </p:sp>
      <p:sp>
        <p:nvSpPr>
          <p:cNvPr id="240" name="Google Shape;240;p5"/>
          <p:cNvSpPr txBox="1">
            <a:spLocks noGrp="1"/>
          </p:cNvSpPr>
          <p:nvPr>
            <p:ph type="body" idx="3"/>
          </p:nvPr>
        </p:nvSpPr>
        <p:spPr>
          <a:xfrm>
            <a:off x="312668" y="4611423"/>
            <a:ext cx="8522722" cy="420400"/>
          </a:xfrm>
          <a:prstGeom prst="rect">
            <a:avLst/>
          </a:prstGeom>
          <a:noFill/>
          <a:ln>
            <a:noFill/>
          </a:ln>
        </p:spPr>
        <p:txBody>
          <a:bodyPr spcFirstLastPara="1" vert="horz" wrap="square" lIns="68569" tIns="34275" rIns="68569" bIns="34275" rtlCol="0" anchor="t" anchorCtr="0">
            <a:normAutofit/>
          </a:bodyPr>
          <a:lstStyle/>
          <a:p>
            <a:pPr marL="0" indent="0" algn="r">
              <a:spcBef>
                <a:spcPts val="0"/>
              </a:spcBef>
            </a:pPr>
            <a:r>
              <a:rPr lang="ar-SA" dirty="0">
                <a:cs typeface="+mj-cs"/>
              </a:rPr>
              <a:t>الرجاء تزوّدوا بـ  : دفتر , قلم , ممحاة , مسطر</a:t>
            </a:r>
            <a:r>
              <a:rPr lang="en-US" dirty="0">
                <a:cs typeface="+mj-cs"/>
              </a:rPr>
              <a:t>.</a:t>
            </a:r>
            <a:endParaRPr dirty="0">
              <a:cs typeface="+mj-cs"/>
            </a:endParaRPr>
          </a:p>
        </p:txBody>
      </p:sp>
      <p:pic>
        <p:nvPicPr>
          <p:cNvPr id="241" name="Google Shape;241;p5"/>
          <p:cNvPicPr preferRelativeResize="0"/>
          <p:nvPr/>
        </p:nvPicPr>
        <p:blipFill rotWithShape="1">
          <a:blip r:embed="rId3">
            <a:alphaModFix/>
          </a:blip>
          <a:srcRect/>
          <a:stretch/>
        </p:blipFill>
        <p:spPr>
          <a:xfrm rot="-2705291">
            <a:off x="2800256" y="474209"/>
            <a:ext cx="493986" cy="1659287"/>
          </a:xfrm>
          <a:prstGeom prst="rect">
            <a:avLst/>
          </a:prstGeom>
          <a:noFill/>
          <a:ln>
            <a:noFill/>
          </a:ln>
        </p:spPr>
      </p:pic>
      <p:sp>
        <p:nvSpPr>
          <p:cNvPr id="242" name="Google Shape;242;p5"/>
          <p:cNvSpPr txBox="1"/>
          <p:nvPr/>
        </p:nvSpPr>
        <p:spPr>
          <a:xfrm>
            <a:off x="1523125" y="3719653"/>
            <a:ext cx="3860405" cy="487018"/>
          </a:xfrm>
          <a:prstGeom prst="rect">
            <a:avLst/>
          </a:prstGeom>
          <a:noFill/>
          <a:ln>
            <a:noFill/>
          </a:ln>
        </p:spPr>
        <p:txBody>
          <a:bodyPr spcFirstLastPara="1" wrap="square" lIns="68569" tIns="34275" rIns="68569" bIns="34275" anchor="t" anchorCtr="0">
            <a:normAutofit/>
          </a:bodyPr>
          <a:lstStyle/>
          <a:p>
            <a:pPr algn="r" rtl="1">
              <a:lnSpc>
                <a:spcPct val="90000"/>
              </a:lnSpc>
              <a:buClr>
                <a:schemeClr val="lt1"/>
              </a:buClr>
              <a:buSzPts val="3200"/>
            </a:pPr>
            <a:endParaRPr sz="2400" dirty="0">
              <a:solidFill>
                <a:schemeClr val="bg1"/>
              </a:solidFill>
              <a:latin typeface="Lateef" panose="01000506020000020003" pitchFamily="2" charset="-78"/>
              <a:ea typeface="Calibri"/>
              <a:cs typeface="+mj-cs"/>
              <a:sym typeface="Calibri"/>
            </a:endParaRPr>
          </a:p>
        </p:txBody>
      </p:sp>
    </p:spTree>
    <p:extLst>
      <p:ext uri="{BB962C8B-B14F-4D97-AF65-F5344CB8AC3E}">
        <p14:creationId xmlns:p14="http://schemas.microsoft.com/office/powerpoint/2010/main" val="85641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01360" y="516784"/>
            <a:ext cx="6210000" cy="540000"/>
          </a:xfrm>
          <a:prstGeom prst="rect">
            <a:avLst/>
          </a:prstGeom>
          <a:solidFill>
            <a:schemeClr val="accent1"/>
          </a:solidFill>
          <a:ln>
            <a:noFill/>
          </a:ln>
        </p:spPr>
        <p:txBody>
          <a:bodyPr spcFirstLastPara="1" vert="horz" wrap="square" lIns="68569" tIns="34275" rIns="68569" bIns="34275" rtlCol="0" anchor="b" anchorCtr="0">
            <a:noAutofit/>
          </a:bodyPr>
          <a:lstStyle/>
          <a:p>
            <a:pPr algn="ctr">
              <a:spcBef>
                <a:spcPts val="0"/>
              </a:spcBef>
            </a:pPr>
            <a:r>
              <a:rPr lang="he-IL" b="1" dirty="0">
                <a:effectLst>
                  <a:outerShdw blurRad="38100" dist="38100" dir="2700000" algn="tl">
                    <a:srgbClr val="000000">
                      <a:alpha val="43137"/>
                    </a:srgbClr>
                  </a:outerShdw>
                </a:effectLst>
                <a:latin typeface="Lateef" panose="01000506020000020003" pitchFamily="2" charset="-78"/>
                <a:cs typeface="+mj-cs"/>
              </a:rPr>
              <a:t> </a:t>
            </a:r>
            <a:br>
              <a:rPr lang="ar-SA" b="1" dirty="0">
                <a:effectLst>
                  <a:outerShdw blurRad="38100" dist="38100" dir="2700000" algn="tl">
                    <a:srgbClr val="000000">
                      <a:alpha val="43137"/>
                    </a:srgbClr>
                  </a:outerShdw>
                </a:effectLst>
                <a:latin typeface="Lateef" panose="01000506020000020003" pitchFamily="2" charset="-78"/>
                <a:cs typeface="+mj-cs"/>
              </a:rPr>
            </a:br>
            <a:r>
              <a:rPr lang="ar-SA" b="1" dirty="0">
                <a:effectLst>
                  <a:outerShdw blurRad="38100" dist="38100" dir="2700000" algn="tl">
                    <a:srgbClr val="000000">
                      <a:alpha val="43137"/>
                    </a:srgbClr>
                  </a:outerShdw>
                </a:effectLst>
                <a:latin typeface="Lateef" panose="01000506020000020003" pitchFamily="2" charset="-78"/>
                <a:cs typeface="+mj-cs"/>
              </a:rPr>
              <a:t>لمن أنتمي؟؟</a:t>
            </a:r>
            <a:endParaRPr b="1" dirty="0">
              <a:effectLst>
                <a:outerShdw blurRad="38100" dist="38100" dir="2700000" algn="tl">
                  <a:srgbClr val="000000">
                    <a:alpha val="43137"/>
                  </a:srgbClr>
                </a:outerShdw>
              </a:effectLst>
              <a:latin typeface="Lateef" panose="01000506020000020003" pitchFamily="2" charset="-78"/>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Rectangle 1"/>
          <p:cNvSpPr>
            <a:spLocks noChangeArrowheads="1"/>
          </p:cNvSpPr>
          <p:nvPr/>
        </p:nvSpPr>
        <p:spPr bwMode="auto">
          <a:xfrm>
            <a:off x="10076393" y="3238117"/>
            <a:ext cx="2776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80"/>
                </a:solidFill>
                <a:effectLst/>
                <a:latin typeface="Droid Arabic Kufi"/>
              </a:rPr>
              <a:t>  </a:t>
            </a:r>
            <a:endParaRPr kumimoji="0" lang="en-US" altLang="en-US" sz="10100" b="1" i="0" u="none" strike="noStrike" cap="none" normalizeH="0" baseline="0" dirty="0">
              <a:ln>
                <a:noFill/>
              </a:ln>
              <a:solidFill>
                <a:srgbClr val="000080"/>
              </a:solidFill>
              <a:effectLst/>
              <a:latin typeface="Droid Arabic Kufi"/>
            </a:endParaRPr>
          </a:p>
        </p:txBody>
      </p:sp>
      <p:sp>
        <p:nvSpPr>
          <p:cNvPr id="5" name="מלבן 4"/>
          <p:cNvSpPr/>
          <p:nvPr/>
        </p:nvSpPr>
        <p:spPr>
          <a:xfrm>
            <a:off x="645834" y="1563396"/>
            <a:ext cx="2692865" cy="2677656"/>
          </a:xfrm>
          <a:prstGeom prst="rect">
            <a:avLst/>
          </a:prstGeom>
        </p:spPr>
        <p:txBody>
          <a:bodyPr wrap="square">
            <a:spAutoFit/>
          </a:bodyPr>
          <a:lstStyle/>
          <a:p>
            <a:pPr algn="r"/>
            <a:r>
              <a:rPr lang="ar-SA" sz="2400" b="1" dirty="0">
                <a:latin typeface="Lateef" panose="020B0604020202020204" charset="-78"/>
                <a:cs typeface="+mj-cs"/>
              </a:rPr>
              <a:t>1. 2. كلب</a:t>
            </a:r>
          </a:p>
          <a:p>
            <a:pPr algn="r"/>
            <a:r>
              <a:rPr lang="ar-SA" sz="2400" b="1" dirty="0">
                <a:latin typeface="Lateef" panose="020B0604020202020204" charset="-78"/>
                <a:cs typeface="+mj-cs"/>
              </a:rPr>
              <a:t>3. فراشة</a:t>
            </a:r>
          </a:p>
          <a:p>
            <a:pPr algn="r"/>
            <a:r>
              <a:rPr lang="ar-SA" sz="2400" b="1" dirty="0">
                <a:latin typeface="Lateef" panose="020B0604020202020204" charset="-78"/>
                <a:cs typeface="+mj-cs"/>
              </a:rPr>
              <a:t>4. أخطبوط</a:t>
            </a:r>
          </a:p>
          <a:p>
            <a:pPr algn="r"/>
            <a:r>
              <a:rPr lang="ar-SA" sz="2400" b="1" dirty="0">
                <a:solidFill>
                  <a:srgbClr val="FF0000"/>
                </a:solidFill>
                <a:latin typeface="Lateef" panose="020B0604020202020204" charset="-78"/>
                <a:cs typeface="+mj-cs"/>
              </a:rPr>
              <a:t>5. دولفين</a:t>
            </a:r>
          </a:p>
          <a:p>
            <a:pPr algn="r"/>
            <a:r>
              <a:rPr lang="ar-SA" sz="2400" b="1" dirty="0">
                <a:latin typeface="Lateef" panose="020B0604020202020204" charset="-78"/>
                <a:cs typeface="+mj-cs"/>
              </a:rPr>
              <a:t>6. هدهد</a:t>
            </a:r>
          </a:p>
          <a:p>
            <a:pPr algn="r"/>
            <a:r>
              <a:rPr lang="ar-SA" sz="2400" b="1" dirty="0">
                <a:latin typeface="Lateef" panose="020B0604020202020204" charset="-78"/>
                <a:cs typeface="+mj-cs"/>
              </a:rPr>
              <a:t>7. حرباء</a:t>
            </a:r>
          </a:p>
          <a:p>
            <a:pPr algn="r"/>
            <a:r>
              <a:rPr lang="ar-SA" sz="2400" b="1" dirty="0">
                <a:latin typeface="Lateef" panose="020B0604020202020204" charset="-78"/>
                <a:cs typeface="+mj-cs"/>
              </a:rPr>
              <a:t>8. سلحفاة البحر</a:t>
            </a:r>
            <a:endParaRPr lang="en-US" sz="2400" b="1" dirty="0">
              <a:latin typeface="Lateef" panose="020B0604020202020204" charset="-78"/>
              <a:cs typeface="+mj-cs"/>
            </a:endParaRPr>
          </a:p>
        </p:txBody>
      </p:sp>
      <p:graphicFrame>
        <p:nvGraphicFramePr>
          <p:cNvPr id="8" name="טבלה 3"/>
          <p:cNvGraphicFramePr>
            <a:graphicFrameLocks noGrp="1"/>
          </p:cNvGraphicFramePr>
          <p:nvPr>
            <p:extLst>
              <p:ext uri="{D42A27DB-BD31-4B8C-83A1-F6EECF244321}">
                <p14:modId xmlns:p14="http://schemas.microsoft.com/office/powerpoint/2010/main" val="2037022949"/>
              </p:ext>
            </p:extLst>
          </p:nvPr>
        </p:nvGraphicFramePr>
        <p:xfrm>
          <a:off x="3830576" y="1480565"/>
          <a:ext cx="4965693" cy="2857500"/>
        </p:xfrm>
        <a:graphic>
          <a:graphicData uri="http://schemas.openxmlformats.org/drawingml/2006/table">
            <a:tbl>
              <a:tblPr firstRow="1" bandRow="1">
                <a:tableStyleId>{5C22544A-7EE6-4342-B048-85BDC9FD1C3A}</a:tableStyleId>
              </a:tblPr>
              <a:tblGrid>
                <a:gridCol w="2198661">
                  <a:extLst>
                    <a:ext uri="{9D8B030D-6E8A-4147-A177-3AD203B41FA5}">
                      <a16:colId xmlns:a16="http://schemas.microsoft.com/office/drawing/2014/main" val="20000"/>
                    </a:ext>
                  </a:extLst>
                </a:gridCol>
                <a:gridCol w="2767032">
                  <a:extLst>
                    <a:ext uri="{9D8B030D-6E8A-4147-A177-3AD203B41FA5}">
                      <a16:colId xmlns:a16="http://schemas.microsoft.com/office/drawing/2014/main" val="20001"/>
                    </a:ext>
                  </a:extLst>
                </a:gridCol>
              </a:tblGrid>
              <a:tr h="548640">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الماء</a:t>
                      </a:r>
                      <a:endParaRPr lang="en-US" sz="2400" dirty="0">
                        <a:latin typeface="Lateef" panose="020B0604020202020204" charset="-78"/>
                        <a:cs typeface="+mj-cs"/>
                      </a:endParaRPr>
                    </a:p>
                  </a:txBody>
                  <a:tcPr anchor="ctr"/>
                </a:tc>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اليابسة</a:t>
                      </a:r>
                      <a:endParaRPr lang="en-US" sz="2400" dirty="0">
                        <a:latin typeface="Lateef" panose="020B0604020202020204" charset="-78"/>
                        <a:cs typeface="+mj-cs"/>
                      </a:endParaRPr>
                    </a:p>
                  </a:txBody>
                  <a:tcPr anchor="ctr"/>
                </a:tc>
                <a:extLst>
                  <a:ext uri="{0D108BD9-81ED-4DB2-BD59-A6C34878D82A}">
                    <a16:rowId xmlns:a16="http://schemas.microsoft.com/office/drawing/2014/main" val="10000"/>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سمكة القرش</a:t>
                      </a:r>
                    </a:p>
                    <a:p>
                      <a:endParaRPr lang="en-CA" dirty="0"/>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كلب</a:t>
                      </a:r>
                    </a:p>
                  </a:txBody>
                  <a:tcPr anchor="ctr"/>
                </a:tc>
                <a:extLst>
                  <a:ext uri="{0D108BD9-81ED-4DB2-BD59-A6C34878D82A}">
                    <a16:rowId xmlns:a16="http://schemas.microsoft.com/office/drawing/2014/main" val="10001"/>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أخطبوط</a:t>
                      </a: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فراشة</a:t>
                      </a:r>
                    </a:p>
                  </a:txBody>
                  <a:tcPr anchor="ctr"/>
                </a:tc>
                <a:extLst>
                  <a:ext uri="{0D108BD9-81ED-4DB2-BD59-A6C34878D82A}">
                    <a16:rowId xmlns:a16="http://schemas.microsoft.com/office/drawing/2014/main" val="10002"/>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دولفين</a:t>
                      </a:r>
                    </a:p>
                  </a:txBody>
                  <a:tcPr anchor="ctr"/>
                </a:tc>
                <a:tc>
                  <a:txBody>
                    <a:bodyPr/>
                    <a:lstStyle/>
                    <a:p>
                      <a:endParaRPr lang="en-CA" dirty="0"/>
                    </a:p>
                  </a:txBody>
                  <a:tcPr anchor="ctr"/>
                </a:tc>
                <a:extLst>
                  <a:ext uri="{0D108BD9-81ED-4DB2-BD59-A6C34878D82A}">
                    <a16:rowId xmlns:a16="http://schemas.microsoft.com/office/drawing/2014/main" val="10003"/>
                  </a:ext>
                </a:extLst>
              </a:tr>
              <a:tr h="548640">
                <a:tc>
                  <a:txBody>
                    <a:bodyPr/>
                    <a:lstStyle/>
                    <a:p>
                      <a:endParaRPr lang="en-CA" dirty="0"/>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73904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01360" y="516784"/>
            <a:ext cx="6210000" cy="540000"/>
          </a:xfrm>
          <a:prstGeom prst="rect">
            <a:avLst/>
          </a:prstGeom>
          <a:solidFill>
            <a:schemeClr val="accent1"/>
          </a:solidFill>
          <a:ln>
            <a:noFill/>
          </a:ln>
        </p:spPr>
        <p:txBody>
          <a:bodyPr spcFirstLastPara="1" vert="horz" wrap="square" lIns="68569" tIns="34275" rIns="68569" bIns="34275" rtlCol="0" anchor="b" anchorCtr="0">
            <a:noAutofit/>
          </a:bodyPr>
          <a:lstStyle/>
          <a:p>
            <a:pPr algn="ctr">
              <a:spcBef>
                <a:spcPts val="0"/>
              </a:spcBef>
            </a:pPr>
            <a:r>
              <a:rPr lang="he-IL" b="1" dirty="0">
                <a:effectLst>
                  <a:outerShdw blurRad="38100" dist="38100" dir="2700000" algn="tl">
                    <a:srgbClr val="000000">
                      <a:alpha val="43137"/>
                    </a:srgbClr>
                  </a:outerShdw>
                </a:effectLst>
                <a:latin typeface="Lateef" panose="01000506020000020003" pitchFamily="2" charset="-78"/>
                <a:cs typeface="+mj-cs"/>
              </a:rPr>
              <a:t> </a:t>
            </a:r>
            <a:br>
              <a:rPr lang="ar-SA" b="1" dirty="0">
                <a:effectLst>
                  <a:outerShdw blurRad="38100" dist="38100" dir="2700000" algn="tl">
                    <a:srgbClr val="000000">
                      <a:alpha val="43137"/>
                    </a:srgbClr>
                  </a:outerShdw>
                </a:effectLst>
                <a:latin typeface="Lateef" panose="01000506020000020003" pitchFamily="2" charset="-78"/>
                <a:cs typeface="+mj-cs"/>
              </a:rPr>
            </a:br>
            <a:r>
              <a:rPr lang="ar-SA" b="1" dirty="0">
                <a:effectLst>
                  <a:outerShdw blurRad="38100" dist="38100" dir="2700000" algn="tl">
                    <a:srgbClr val="000000">
                      <a:alpha val="43137"/>
                    </a:srgbClr>
                  </a:outerShdw>
                </a:effectLst>
                <a:latin typeface="Lateef" panose="01000506020000020003" pitchFamily="2" charset="-78"/>
                <a:cs typeface="+mj-cs"/>
              </a:rPr>
              <a:t>لمن أنتمي؟؟</a:t>
            </a:r>
            <a:endParaRPr b="1" dirty="0">
              <a:effectLst>
                <a:outerShdw blurRad="38100" dist="38100" dir="2700000" algn="tl">
                  <a:srgbClr val="000000">
                    <a:alpha val="43137"/>
                  </a:srgbClr>
                </a:outerShdw>
              </a:effectLst>
              <a:latin typeface="Lateef" panose="01000506020000020003" pitchFamily="2" charset="-78"/>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Rectangle 1"/>
          <p:cNvSpPr>
            <a:spLocks noChangeArrowheads="1"/>
          </p:cNvSpPr>
          <p:nvPr/>
        </p:nvSpPr>
        <p:spPr bwMode="auto">
          <a:xfrm>
            <a:off x="10076393" y="3238117"/>
            <a:ext cx="2776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80"/>
                </a:solidFill>
                <a:effectLst/>
                <a:latin typeface="Droid Arabic Kufi"/>
              </a:rPr>
              <a:t>  </a:t>
            </a:r>
            <a:endParaRPr kumimoji="0" lang="en-US" altLang="en-US" sz="10100" b="1" i="0" u="none" strike="noStrike" cap="none" normalizeH="0" baseline="0" dirty="0">
              <a:ln>
                <a:noFill/>
              </a:ln>
              <a:solidFill>
                <a:srgbClr val="000080"/>
              </a:solidFill>
              <a:effectLst/>
              <a:latin typeface="Droid Arabic Kufi"/>
            </a:endParaRPr>
          </a:p>
        </p:txBody>
      </p:sp>
      <p:sp>
        <p:nvSpPr>
          <p:cNvPr id="5" name="מלבן 4"/>
          <p:cNvSpPr/>
          <p:nvPr/>
        </p:nvSpPr>
        <p:spPr>
          <a:xfrm>
            <a:off x="645834" y="1563396"/>
            <a:ext cx="2692865" cy="3046988"/>
          </a:xfrm>
          <a:prstGeom prst="rect">
            <a:avLst/>
          </a:prstGeom>
        </p:spPr>
        <p:txBody>
          <a:bodyPr wrap="square">
            <a:spAutoFit/>
          </a:bodyPr>
          <a:lstStyle/>
          <a:p>
            <a:pPr algn="r"/>
            <a:r>
              <a:rPr lang="ar-SA" sz="2400" b="1" dirty="0">
                <a:latin typeface="Lateef" panose="020B0604020202020204" charset="-78"/>
                <a:cs typeface="+mj-cs"/>
              </a:rPr>
              <a:t>1. سمكة القرش</a:t>
            </a:r>
          </a:p>
          <a:p>
            <a:pPr algn="r"/>
            <a:r>
              <a:rPr lang="ar-SA" sz="2400" b="1" dirty="0">
                <a:latin typeface="Lateef" panose="020B0604020202020204" charset="-78"/>
                <a:cs typeface="+mj-cs"/>
              </a:rPr>
              <a:t>2. كلب</a:t>
            </a:r>
          </a:p>
          <a:p>
            <a:pPr algn="r"/>
            <a:r>
              <a:rPr lang="ar-SA" sz="2400" b="1" dirty="0">
                <a:latin typeface="Lateef" panose="020B0604020202020204" charset="-78"/>
                <a:cs typeface="+mj-cs"/>
              </a:rPr>
              <a:t>3. فراشة</a:t>
            </a:r>
          </a:p>
          <a:p>
            <a:pPr algn="r"/>
            <a:r>
              <a:rPr lang="ar-SA" sz="2400" b="1" dirty="0">
                <a:latin typeface="Lateef" panose="020B0604020202020204" charset="-78"/>
                <a:cs typeface="+mj-cs"/>
              </a:rPr>
              <a:t>4. أخطبوط</a:t>
            </a:r>
          </a:p>
          <a:p>
            <a:pPr algn="r"/>
            <a:r>
              <a:rPr lang="ar-SA" sz="2400" b="1" dirty="0">
                <a:latin typeface="Lateef" panose="020B0604020202020204" charset="-78"/>
                <a:cs typeface="+mj-cs"/>
              </a:rPr>
              <a:t>5. دولفين</a:t>
            </a:r>
          </a:p>
          <a:p>
            <a:pPr algn="r"/>
            <a:r>
              <a:rPr lang="ar-SA" sz="2400" b="1" dirty="0">
                <a:solidFill>
                  <a:srgbClr val="FF0000"/>
                </a:solidFill>
                <a:latin typeface="Lateef" panose="020B0604020202020204" charset="-78"/>
                <a:cs typeface="+mj-cs"/>
              </a:rPr>
              <a:t>6. هدهد</a:t>
            </a:r>
          </a:p>
          <a:p>
            <a:pPr algn="r"/>
            <a:r>
              <a:rPr lang="ar-SA" sz="2400" b="1" dirty="0">
                <a:latin typeface="Lateef" panose="020B0604020202020204" charset="-78"/>
                <a:cs typeface="+mj-cs"/>
              </a:rPr>
              <a:t>7. حرباء</a:t>
            </a:r>
          </a:p>
          <a:p>
            <a:pPr algn="r"/>
            <a:r>
              <a:rPr lang="ar-SA" sz="2400" b="1" dirty="0">
                <a:latin typeface="Lateef" panose="020B0604020202020204" charset="-78"/>
                <a:cs typeface="+mj-cs"/>
              </a:rPr>
              <a:t>8. سلحفاة البحر</a:t>
            </a:r>
            <a:endParaRPr lang="en-US" sz="2400" b="1" dirty="0">
              <a:latin typeface="Lateef" panose="020B0604020202020204" charset="-78"/>
              <a:cs typeface="+mj-cs"/>
            </a:endParaRPr>
          </a:p>
        </p:txBody>
      </p:sp>
      <p:graphicFrame>
        <p:nvGraphicFramePr>
          <p:cNvPr id="8" name="טבלה 3"/>
          <p:cNvGraphicFramePr>
            <a:graphicFrameLocks noGrp="1"/>
          </p:cNvGraphicFramePr>
          <p:nvPr>
            <p:extLst>
              <p:ext uri="{D42A27DB-BD31-4B8C-83A1-F6EECF244321}">
                <p14:modId xmlns:p14="http://schemas.microsoft.com/office/powerpoint/2010/main" val="680560102"/>
              </p:ext>
            </p:extLst>
          </p:nvPr>
        </p:nvGraphicFramePr>
        <p:xfrm>
          <a:off x="3753303" y="1404300"/>
          <a:ext cx="4965693" cy="2981896"/>
        </p:xfrm>
        <a:graphic>
          <a:graphicData uri="http://schemas.openxmlformats.org/drawingml/2006/table">
            <a:tbl>
              <a:tblPr firstRow="1" bandRow="1">
                <a:tableStyleId>{5C22544A-7EE6-4342-B048-85BDC9FD1C3A}</a:tableStyleId>
              </a:tblPr>
              <a:tblGrid>
                <a:gridCol w="2198661">
                  <a:extLst>
                    <a:ext uri="{9D8B030D-6E8A-4147-A177-3AD203B41FA5}">
                      <a16:colId xmlns:a16="http://schemas.microsoft.com/office/drawing/2014/main" val="20000"/>
                    </a:ext>
                  </a:extLst>
                </a:gridCol>
                <a:gridCol w="2767032">
                  <a:extLst>
                    <a:ext uri="{9D8B030D-6E8A-4147-A177-3AD203B41FA5}">
                      <a16:colId xmlns:a16="http://schemas.microsoft.com/office/drawing/2014/main" val="20001"/>
                    </a:ext>
                  </a:extLst>
                </a:gridCol>
              </a:tblGrid>
              <a:tr h="673036">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الماء</a:t>
                      </a:r>
                      <a:endParaRPr lang="en-US" sz="2400" dirty="0">
                        <a:latin typeface="Lateef" panose="020B0604020202020204" charset="-78"/>
                        <a:cs typeface="+mj-cs"/>
                      </a:endParaRPr>
                    </a:p>
                  </a:txBody>
                  <a:tcPr anchor="ctr"/>
                </a:tc>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اليابسة</a:t>
                      </a:r>
                      <a:endParaRPr lang="en-US" sz="2400" dirty="0">
                        <a:latin typeface="Lateef" panose="020B0604020202020204" charset="-78"/>
                        <a:cs typeface="+mj-cs"/>
                      </a:endParaRPr>
                    </a:p>
                  </a:txBody>
                  <a:tcPr anchor="ctr"/>
                </a:tc>
                <a:extLst>
                  <a:ext uri="{0D108BD9-81ED-4DB2-BD59-A6C34878D82A}">
                    <a16:rowId xmlns:a16="http://schemas.microsoft.com/office/drawing/2014/main" val="10000"/>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سمكة القرش</a:t>
                      </a:r>
                      <a:endParaRPr lang="en-US" sz="2400" b="1" kern="1200" dirty="0">
                        <a:solidFill>
                          <a:schemeClr val="dk1"/>
                        </a:solidFill>
                        <a:latin typeface="Lateef" panose="020B0604020202020204" charset="-78"/>
                        <a:ea typeface="+mn-ea"/>
                        <a:cs typeface="+mj-cs"/>
                      </a:endParaRPr>
                    </a:p>
                    <a:p>
                      <a:endParaRPr lang="en-CA" dirty="0"/>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كلب</a:t>
                      </a:r>
                    </a:p>
                  </a:txBody>
                  <a:tcPr anchor="ctr"/>
                </a:tc>
                <a:extLst>
                  <a:ext uri="{0D108BD9-81ED-4DB2-BD59-A6C34878D82A}">
                    <a16:rowId xmlns:a16="http://schemas.microsoft.com/office/drawing/2014/main" val="10001"/>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أخطبوط</a:t>
                      </a: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فراشة</a:t>
                      </a:r>
                    </a:p>
                  </a:txBody>
                  <a:tcPr anchor="ctr"/>
                </a:tc>
                <a:extLst>
                  <a:ext uri="{0D108BD9-81ED-4DB2-BD59-A6C34878D82A}">
                    <a16:rowId xmlns:a16="http://schemas.microsoft.com/office/drawing/2014/main" val="10002"/>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دولفين</a:t>
                      </a: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هدهد</a:t>
                      </a:r>
                    </a:p>
                  </a:txBody>
                  <a:tcPr anchor="ctr"/>
                </a:tc>
                <a:extLst>
                  <a:ext uri="{0D108BD9-81ED-4DB2-BD59-A6C34878D82A}">
                    <a16:rowId xmlns:a16="http://schemas.microsoft.com/office/drawing/2014/main" val="10003"/>
                  </a:ext>
                </a:extLst>
              </a:tr>
              <a:tr h="548640">
                <a:tc>
                  <a:txBody>
                    <a:bodyPr/>
                    <a:lstStyle/>
                    <a:p>
                      <a:endParaRPr lang="en-CA" dirty="0"/>
                    </a:p>
                  </a:txBody>
                  <a:tcPr anchor="ctr"/>
                </a:tc>
                <a:tc>
                  <a:txBody>
                    <a:bodyPr/>
                    <a:lstStyle/>
                    <a:p>
                      <a:endParaRPr lang="en-CA" dirty="0"/>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06211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01360" y="516784"/>
            <a:ext cx="6210000" cy="540000"/>
          </a:xfrm>
          <a:prstGeom prst="rect">
            <a:avLst/>
          </a:prstGeom>
          <a:solidFill>
            <a:schemeClr val="accent1"/>
          </a:solidFill>
          <a:ln>
            <a:noFill/>
          </a:ln>
        </p:spPr>
        <p:txBody>
          <a:bodyPr spcFirstLastPara="1" vert="horz" wrap="square" lIns="68569" tIns="34275" rIns="68569" bIns="34275" rtlCol="0" anchor="b" anchorCtr="0">
            <a:noAutofit/>
          </a:bodyPr>
          <a:lstStyle/>
          <a:p>
            <a:pPr algn="ctr">
              <a:spcBef>
                <a:spcPts val="0"/>
              </a:spcBef>
            </a:pPr>
            <a:r>
              <a:rPr lang="he-IL" b="1" dirty="0">
                <a:effectLst>
                  <a:outerShdw blurRad="38100" dist="38100" dir="2700000" algn="tl">
                    <a:srgbClr val="000000">
                      <a:alpha val="43137"/>
                    </a:srgbClr>
                  </a:outerShdw>
                </a:effectLst>
                <a:latin typeface="Lateef" panose="01000506020000020003" pitchFamily="2" charset="-78"/>
                <a:cs typeface="+mj-cs"/>
              </a:rPr>
              <a:t> </a:t>
            </a:r>
            <a:br>
              <a:rPr lang="ar-SA" b="1" dirty="0">
                <a:effectLst>
                  <a:outerShdw blurRad="38100" dist="38100" dir="2700000" algn="tl">
                    <a:srgbClr val="000000">
                      <a:alpha val="43137"/>
                    </a:srgbClr>
                  </a:outerShdw>
                </a:effectLst>
                <a:latin typeface="Lateef" panose="01000506020000020003" pitchFamily="2" charset="-78"/>
                <a:cs typeface="+mj-cs"/>
              </a:rPr>
            </a:br>
            <a:r>
              <a:rPr lang="ar-SA" b="1" dirty="0">
                <a:effectLst>
                  <a:outerShdw blurRad="38100" dist="38100" dir="2700000" algn="tl">
                    <a:srgbClr val="000000">
                      <a:alpha val="43137"/>
                    </a:srgbClr>
                  </a:outerShdw>
                </a:effectLst>
                <a:latin typeface="Lateef" panose="01000506020000020003" pitchFamily="2" charset="-78"/>
                <a:cs typeface="+mj-cs"/>
              </a:rPr>
              <a:t>لمن أنتمي؟؟</a:t>
            </a:r>
            <a:endParaRPr b="1" dirty="0">
              <a:effectLst>
                <a:outerShdw blurRad="38100" dist="38100" dir="2700000" algn="tl">
                  <a:srgbClr val="000000">
                    <a:alpha val="43137"/>
                  </a:srgbClr>
                </a:outerShdw>
              </a:effectLst>
              <a:latin typeface="Lateef" panose="01000506020000020003" pitchFamily="2" charset="-78"/>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Rectangle 1"/>
          <p:cNvSpPr>
            <a:spLocks noChangeArrowheads="1"/>
          </p:cNvSpPr>
          <p:nvPr/>
        </p:nvSpPr>
        <p:spPr bwMode="auto">
          <a:xfrm>
            <a:off x="10076393" y="3238117"/>
            <a:ext cx="2776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80"/>
                </a:solidFill>
                <a:effectLst/>
                <a:latin typeface="Droid Arabic Kufi"/>
              </a:rPr>
              <a:t>  </a:t>
            </a:r>
            <a:endParaRPr kumimoji="0" lang="en-US" altLang="en-US" sz="10100" b="1" i="0" u="none" strike="noStrike" cap="none" normalizeH="0" baseline="0" dirty="0">
              <a:ln>
                <a:noFill/>
              </a:ln>
              <a:solidFill>
                <a:srgbClr val="000080"/>
              </a:solidFill>
              <a:effectLst/>
              <a:latin typeface="Droid Arabic Kufi"/>
            </a:endParaRPr>
          </a:p>
        </p:txBody>
      </p:sp>
      <p:sp>
        <p:nvSpPr>
          <p:cNvPr id="5" name="מלבן 4"/>
          <p:cNvSpPr/>
          <p:nvPr/>
        </p:nvSpPr>
        <p:spPr>
          <a:xfrm>
            <a:off x="645834" y="1563396"/>
            <a:ext cx="2692865" cy="3046988"/>
          </a:xfrm>
          <a:prstGeom prst="rect">
            <a:avLst/>
          </a:prstGeom>
        </p:spPr>
        <p:txBody>
          <a:bodyPr wrap="square">
            <a:spAutoFit/>
          </a:bodyPr>
          <a:lstStyle/>
          <a:p>
            <a:pPr algn="r"/>
            <a:r>
              <a:rPr lang="ar-SA" sz="2400" b="1" dirty="0">
                <a:latin typeface="Lateef" panose="020B0604020202020204" charset="-78"/>
                <a:cs typeface="+mj-cs"/>
              </a:rPr>
              <a:t>1. سمكة القرش</a:t>
            </a:r>
          </a:p>
          <a:p>
            <a:pPr algn="r"/>
            <a:r>
              <a:rPr lang="ar-SA" sz="2400" b="1" dirty="0">
                <a:latin typeface="Lateef" panose="020B0604020202020204" charset="-78"/>
                <a:cs typeface="+mj-cs"/>
              </a:rPr>
              <a:t>2. كلب</a:t>
            </a:r>
          </a:p>
          <a:p>
            <a:pPr algn="r"/>
            <a:r>
              <a:rPr lang="ar-SA" sz="2400" b="1" dirty="0">
                <a:latin typeface="Lateef" panose="020B0604020202020204" charset="-78"/>
                <a:cs typeface="+mj-cs"/>
              </a:rPr>
              <a:t>3. فراشة</a:t>
            </a:r>
          </a:p>
          <a:p>
            <a:pPr algn="r"/>
            <a:r>
              <a:rPr lang="ar-SA" sz="2400" b="1" dirty="0">
                <a:latin typeface="Lateef" panose="020B0604020202020204" charset="-78"/>
                <a:cs typeface="+mj-cs"/>
              </a:rPr>
              <a:t>4. أخطبوط</a:t>
            </a:r>
          </a:p>
          <a:p>
            <a:pPr algn="r"/>
            <a:r>
              <a:rPr lang="ar-SA" sz="2400" b="1" dirty="0">
                <a:latin typeface="Lateef" panose="020B0604020202020204" charset="-78"/>
                <a:cs typeface="+mj-cs"/>
              </a:rPr>
              <a:t>5. دولفين</a:t>
            </a:r>
          </a:p>
          <a:p>
            <a:pPr algn="r"/>
            <a:r>
              <a:rPr lang="ar-SA" sz="2400" b="1" dirty="0">
                <a:latin typeface="Lateef" panose="020B0604020202020204" charset="-78"/>
                <a:cs typeface="+mj-cs"/>
              </a:rPr>
              <a:t>6. هدهد</a:t>
            </a:r>
          </a:p>
          <a:p>
            <a:pPr algn="r"/>
            <a:r>
              <a:rPr lang="ar-SA" sz="2400" b="1" dirty="0">
                <a:solidFill>
                  <a:srgbClr val="FF0000"/>
                </a:solidFill>
                <a:latin typeface="Lateef" panose="020B0604020202020204" charset="-78"/>
                <a:cs typeface="+mj-cs"/>
              </a:rPr>
              <a:t>7</a:t>
            </a:r>
            <a:r>
              <a:rPr lang="ar-JO" sz="2400" b="1" dirty="0">
                <a:solidFill>
                  <a:srgbClr val="FF0000"/>
                </a:solidFill>
                <a:latin typeface="Lateef" panose="020B0604020202020204" charset="-78"/>
                <a:cs typeface="+mj-cs"/>
              </a:rPr>
              <a:t>.</a:t>
            </a:r>
            <a:r>
              <a:rPr lang="ar-SA" sz="2400" b="1" dirty="0">
                <a:latin typeface="Lateef" panose="020B0604020202020204" charset="-78"/>
                <a:cs typeface="+mj-cs"/>
              </a:rPr>
              <a:t> </a:t>
            </a:r>
            <a:r>
              <a:rPr lang="ar-SA" sz="2400" b="1" dirty="0">
                <a:solidFill>
                  <a:srgbClr val="FF0000"/>
                </a:solidFill>
                <a:latin typeface="Lateef" panose="020B0604020202020204" charset="-78"/>
                <a:cs typeface="+mj-cs"/>
              </a:rPr>
              <a:t>حرباء</a:t>
            </a:r>
          </a:p>
          <a:p>
            <a:pPr algn="r"/>
            <a:r>
              <a:rPr lang="ar-SA" sz="2400" b="1" dirty="0">
                <a:latin typeface="Lateef" panose="020B0604020202020204" charset="-78"/>
                <a:cs typeface="+mj-cs"/>
              </a:rPr>
              <a:t>8. سلحفاة البحر</a:t>
            </a:r>
            <a:endParaRPr lang="en-US" sz="2400" b="1" dirty="0">
              <a:latin typeface="Lateef" panose="020B0604020202020204" charset="-78"/>
              <a:cs typeface="+mj-cs"/>
            </a:endParaRPr>
          </a:p>
        </p:txBody>
      </p:sp>
      <p:graphicFrame>
        <p:nvGraphicFramePr>
          <p:cNvPr id="8" name="טבלה 3"/>
          <p:cNvGraphicFramePr>
            <a:graphicFrameLocks noGrp="1"/>
          </p:cNvGraphicFramePr>
          <p:nvPr>
            <p:extLst>
              <p:ext uri="{D42A27DB-BD31-4B8C-83A1-F6EECF244321}">
                <p14:modId xmlns:p14="http://schemas.microsoft.com/office/powerpoint/2010/main" val="2399137372"/>
              </p:ext>
            </p:extLst>
          </p:nvPr>
        </p:nvGraphicFramePr>
        <p:xfrm>
          <a:off x="3753303" y="1404300"/>
          <a:ext cx="4965693" cy="2981896"/>
        </p:xfrm>
        <a:graphic>
          <a:graphicData uri="http://schemas.openxmlformats.org/drawingml/2006/table">
            <a:tbl>
              <a:tblPr firstRow="1" bandRow="1">
                <a:tableStyleId>{5C22544A-7EE6-4342-B048-85BDC9FD1C3A}</a:tableStyleId>
              </a:tblPr>
              <a:tblGrid>
                <a:gridCol w="2198661">
                  <a:extLst>
                    <a:ext uri="{9D8B030D-6E8A-4147-A177-3AD203B41FA5}">
                      <a16:colId xmlns:a16="http://schemas.microsoft.com/office/drawing/2014/main" val="20000"/>
                    </a:ext>
                  </a:extLst>
                </a:gridCol>
                <a:gridCol w="2767032">
                  <a:extLst>
                    <a:ext uri="{9D8B030D-6E8A-4147-A177-3AD203B41FA5}">
                      <a16:colId xmlns:a16="http://schemas.microsoft.com/office/drawing/2014/main" val="20001"/>
                    </a:ext>
                  </a:extLst>
                </a:gridCol>
              </a:tblGrid>
              <a:tr h="673036">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الماء</a:t>
                      </a:r>
                      <a:endParaRPr lang="en-US" sz="2400" dirty="0">
                        <a:latin typeface="Lateef" panose="020B0604020202020204" charset="-78"/>
                        <a:cs typeface="+mj-cs"/>
                      </a:endParaRPr>
                    </a:p>
                  </a:txBody>
                  <a:tcPr anchor="ctr"/>
                </a:tc>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اليابسة</a:t>
                      </a:r>
                      <a:endParaRPr lang="en-US" sz="2400" dirty="0">
                        <a:latin typeface="Lateef" panose="020B0604020202020204" charset="-78"/>
                        <a:cs typeface="+mj-cs"/>
                      </a:endParaRPr>
                    </a:p>
                  </a:txBody>
                  <a:tcPr anchor="ctr"/>
                </a:tc>
                <a:extLst>
                  <a:ext uri="{0D108BD9-81ED-4DB2-BD59-A6C34878D82A}">
                    <a16:rowId xmlns:a16="http://schemas.microsoft.com/office/drawing/2014/main" val="10000"/>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سمكة القرش</a:t>
                      </a:r>
                      <a:endParaRPr lang="en-US" sz="2400" b="1" kern="1200" dirty="0">
                        <a:solidFill>
                          <a:schemeClr val="dk1"/>
                        </a:solidFill>
                        <a:latin typeface="Lateef" panose="020B0604020202020204" charset="-78"/>
                        <a:ea typeface="+mn-ea"/>
                        <a:cs typeface="+mj-cs"/>
                      </a:endParaRPr>
                    </a:p>
                    <a:p>
                      <a:endParaRPr lang="en-CA" dirty="0"/>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كلب</a:t>
                      </a:r>
                    </a:p>
                  </a:txBody>
                  <a:tcPr anchor="ctr"/>
                </a:tc>
                <a:extLst>
                  <a:ext uri="{0D108BD9-81ED-4DB2-BD59-A6C34878D82A}">
                    <a16:rowId xmlns:a16="http://schemas.microsoft.com/office/drawing/2014/main" val="10001"/>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أخطبوط</a:t>
                      </a: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فراشة</a:t>
                      </a:r>
                    </a:p>
                  </a:txBody>
                  <a:tcPr anchor="ctr"/>
                </a:tc>
                <a:extLst>
                  <a:ext uri="{0D108BD9-81ED-4DB2-BD59-A6C34878D82A}">
                    <a16:rowId xmlns:a16="http://schemas.microsoft.com/office/drawing/2014/main" val="10002"/>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دولفين</a:t>
                      </a: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هدهد</a:t>
                      </a:r>
                    </a:p>
                  </a:txBody>
                  <a:tcPr anchor="ctr"/>
                </a:tc>
                <a:extLst>
                  <a:ext uri="{0D108BD9-81ED-4DB2-BD59-A6C34878D82A}">
                    <a16:rowId xmlns:a16="http://schemas.microsoft.com/office/drawing/2014/main" val="10003"/>
                  </a:ext>
                </a:extLst>
              </a:tr>
              <a:tr h="548640">
                <a:tc>
                  <a:txBody>
                    <a:bodyPr/>
                    <a:lstStyle/>
                    <a:p>
                      <a:pPr algn="ctr"/>
                      <a:endParaRPr lang="en-US" sz="2400" dirty="0">
                        <a:latin typeface="Lateef" panose="020B0604020202020204" charset="-78"/>
                        <a:cs typeface="+mj-cs"/>
                      </a:endParaRP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حرباء</a:t>
                      </a: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9672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01360" y="516784"/>
            <a:ext cx="6210000" cy="540000"/>
          </a:xfrm>
          <a:prstGeom prst="rect">
            <a:avLst/>
          </a:prstGeom>
          <a:solidFill>
            <a:schemeClr val="accent1"/>
          </a:solidFill>
          <a:ln>
            <a:noFill/>
          </a:ln>
        </p:spPr>
        <p:txBody>
          <a:bodyPr spcFirstLastPara="1" vert="horz" wrap="square" lIns="68569" tIns="34275" rIns="68569" bIns="34275" rtlCol="0" anchor="b" anchorCtr="0">
            <a:noAutofit/>
          </a:bodyPr>
          <a:lstStyle/>
          <a:p>
            <a:pPr algn="ctr">
              <a:spcBef>
                <a:spcPts val="0"/>
              </a:spcBef>
            </a:pPr>
            <a:r>
              <a:rPr lang="he-IL" b="1" dirty="0">
                <a:effectLst>
                  <a:outerShdw blurRad="38100" dist="38100" dir="2700000" algn="tl">
                    <a:srgbClr val="000000">
                      <a:alpha val="43137"/>
                    </a:srgbClr>
                  </a:outerShdw>
                </a:effectLst>
                <a:latin typeface="Lateef" panose="01000506020000020003" pitchFamily="2" charset="-78"/>
                <a:cs typeface="+mj-cs"/>
              </a:rPr>
              <a:t> </a:t>
            </a:r>
            <a:br>
              <a:rPr lang="ar-SA" b="1" dirty="0">
                <a:effectLst>
                  <a:outerShdw blurRad="38100" dist="38100" dir="2700000" algn="tl">
                    <a:srgbClr val="000000">
                      <a:alpha val="43137"/>
                    </a:srgbClr>
                  </a:outerShdw>
                </a:effectLst>
                <a:latin typeface="Lateef" panose="01000506020000020003" pitchFamily="2" charset="-78"/>
                <a:cs typeface="+mj-cs"/>
              </a:rPr>
            </a:br>
            <a:r>
              <a:rPr lang="ar-SA" b="1" dirty="0">
                <a:effectLst>
                  <a:outerShdw blurRad="38100" dist="38100" dir="2700000" algn="tl">
                    <a:srgbClr val="000000">
                      <a:alpha val="43137"/>
                    </a:srgbClr>
                  </a:outerShdw>
                </a:effectLst>
                <a:latin typeface="Lateef" panose="01000506020000020003" pitchFamily="2" charset="-78"/>
                <a:cs typeface="+mj-cs"/>
              </a:rPr>
              <a:t>لمن أنتمي؟؟</a:t>
            </a:r>
            <a:endParaRPr b="1" dirty="0">
              <a:effectLst>
                <a:outerShdw blurRad="38100" dist="38100" dir="2700000" algn="tl">
                  <a:srgbClr val="000000">
                    <a:alpha val="43137"/>
                  </a:srgbClr>
                </a:outerShdw>
              </a:effectLst>
              <a:latin typeface="Lateef" panose="01000506020000020003" pitchFamily="2" charset="-78"/>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Rectangle 1"/>
          <p:cNvSpPr>
            <a:spLocks noChangeArrowheads="1"/>
          </p:cNvSpPr>
          <p:nvPr/>
        </p:nvSpPr>
        <p:spPr bwMode="auto">
          <a:xfrm>
            <a:off x="10076393" y="3238117"/>
            <a:ext cx="2776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80"/>
                </a:solidFill>
                <a:effectLst/>
                <a:latin typeface="Droid Arabic Kufi"/>
              </a:rPr>
              <a:t>  </a:t>
            </a:r>
            <a:endParaRPr kumimoji="0" lang="en-US" altLang="en-US" sz="10100" b="1" i="0" u="none" strike="noStrike" cap="none" normalizeH="0" baseline="0" dirty="0">
              <a:ln>
                <a:noFill/>
              </a:ln>
              <a:solidFill>
                <a:srgbClr val="000080"/>
              </a:solidFill>
              <a:effectLst/>
              <a:latin typeface="Droid Arabic Kufi"/>
            </a:endParaRPr>
          </a:p>
        </p:txBody>
      </p:sp>
      <p:sp>
        <p:nvSpPr>
          <p:cNvPr id="5" name="מלבן 4"/>
          <p:cNvSpPr/>
          <p:nvPr/>
        </p:nvSpPr>
        <p:spPr>
          <a:xfrm>
            <a:off x="645834" y="1563396"/>
            <a:ext cx="2692865" cy="3046988"/>
          </a:xfrm>
          <a:prstGeom prst="rect">
            <a:avLst/>
          </a:prstGeom>
        </p:spPr>
        <p:txBody>
          <a:bodyPr wrap="square">
            <a:spAutoFit/>
          </a:bodyPr>
          <a:lstStyle/>
          <a:p>
            <a:pPr algn="r"/>
            <a:r>
              <a:rPr lang="ar-SA" sz="2400" b="1" dirty="0">
                <a:latin typeface="Lateef" panose="020B0604020202020204" charset="-78"/>
                <a:cs typeface="+mj-cs"/>
              </a:rPr>
              <a:t>1. سمكة القرش</a:t>
            </a:r>
          </a:p>
          <a:p>
            <a:pPr algn="r"/>
            <a:r>
              <a:rPr lang="ar-SA" sz="2400" b="1" dirty="0">
                <a:latin typeface="Lateef" panose="020B0604020202020204" charset="-78"/>
                <a:cs typeface="+mj-cs"/>
              </a:rPr>
              <a:t>2. كلب</a:t>
            </a:r>
          </a:p>
          <a:p>
            <a:pPr algn="r"/>
            <a:r>
              <a:rPr lang="ar-SA" sz="2400" b="1" dirty="0">
                <a:latin typeface="Lateef" panose="020B0604020202020204" charset="-78"/>
                <a:cs typeface="+mj-cs"/>
              </a:rPr>
              <a:t>3. فراشة</a:t>
            </a:r>
          </a:p>
          <a:p>
            <a:pPr algn="r"/>
            <a:r>
              <a:rPr lang="ar-SA" sz="2400" b="1" dirty="0">
                <a:latin typeface="Lateef" panose="020B0604020202020204" charset="-78"/>
                <a:cs typeface="+mj-cs"/>
              </a:rPr>
              <a:t>4. أخطبوط</a:t>
            </a:r>
          </a:p>
          <a:p>
            <a:pPr algn="r"/>
            <a:r>
              <a:rPr lang="ar-SA" sz="2400" b="1" dirty="0">
                <a:latin typeface="Lateef" panose="020B0604020202020204" charset="-78"/>
                <a:cs typeface="+mj-cs"/>
              </a:rPr>
              <a:t>5. دولفين</a:t>
            </a:r>
          </a:p>
          <a:p>
            <a:pPr algn="r"/>
            <a:r>
              <a:rPr lang="ar-SA" sz="2400" b="1" dirty="0">
                <a:latin typeface="Lateef" panose="020B0604020202020204" charset="-78"/>
                <a:cs typeface="+mj-cs"/>
              </a:rPr>
              <a:t>6. هدهد</a:t>
            </a:r>
          </a:p>
          <a:p>
            <a:pPr algn="r"/>
            <a:r>
              <a:rPr lang="ar-SA" sz="2400" b="1" dirty="0">
                <a:latin typeface="Lateef" panose="020B0604020202020204" charset="-78"/>
                <a:cs typeface="+mj-cs"/>
              </a:rPr>
              <a:t>7. حرباء</a:t>
            </a:r>
          </a:p>
          <a:p>
            <a:pPr algn="r"/>
            <a:r>
              <a:rPr lang="ar-SA" sz="2400" b="1" dirty="0">
                <a:solidFill>
                  <a:srgbClr val="FF0000"/>
                </a:solidFill>
                <a:latin typeface="Lateef" panose="020B0604020202020204" charset="-78"/>
                <a:cs typeface="+mj-cs"/>
              </a:rPr>
              <a:t>8. سلحفاة البحر</a:t>
            </a:r>
            <a:endParaRPr lang="en-US" sz="2400" b="1" dirty="0">
              <a:solidFill>
                <a:srgbClr val="FF0000"/>
              </a:solidFill>
              <a:latin typeface="Lateef" panose="020B0604020202020204" charset="-78"/>
              <a:cs typeface="+mj-cs"/>
            </a:endParaRPr>
          </a:p>
        </p:txBody>
      </p:sp>
      <p:graphicFrame>
        <p:nvGraphicFramePr>
          <p:cNvPr id="8" name="טבלה 3"/>
          <p:cNvGraphicFramePr>
            <a:graphicFrameLocks noGrp="1"/>
          </p:cNvGraphicFramePr>
          <p:nvPr>
            <p:extLst>
              <p:ext uri="{D42A27DB-BD31-4B8C-83A1-F6EECF244321}">
                <p14:modId xmlns:p14="http://schemas.microsoft.com/office/powerpoint/2010/main" val="222984468"/>
              </p:ext>
            </p:extLst>
          </p:nvPr>
        </p:nvGraphicFramePr>
        <p:xfrm>
          <a:off x="3753303" y="1351845"/>
          <a:ext cx="4965693" cy="2981896"/>
        </p:xfrm>
        <a:graphic>
          <a:graphicData uri="http://schemas.openxmlformats.org/drawingml/2006/table">
            <a:tbl>
              <a:tblPr firstRow="1" bandRow="1">
                <a:tableStyleId>{5C22544A-7EE6-4342-B048-85BDC9FD1C3A}</a:tableStyleId>
              </a:tblPr>
              <a:tblGrid>
                <a:gridCol w="2198661">
                  <a:extLst>
                    <a:ext uri="{9D8B030D-6E8A-4147-A177-3AD203B41FA5}">
                      <a16:colId xmlns:a16="http://schemas.microsoft.com/office/drawing/2014/main" val="20000"/>
                    </a:ext>
                  </a:extLst>
                </a:gridCol>
                <a:gridCol w="2767032">
                  <a:extLst>
                    <a:ext uri="{9D8B030D-6E8A-4147-A177-3AD203B41FA5}">
                      <a16:colId xmlns:a16="http://schemas.microsoft.com/office/drawing/2014/main" val="20001"/>
                    </a:ext>
                  </a:extLst>
                </a:gridCol>
              </a:tblGrid>
              <a:tr h="673036">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الماء</a:t>
                      </a:r>
                      <a:endParaRPr lang="en-US" sz="2400" dirty="0">
                        <a:latin typeface="Lateef" panose="020B0604020202020204" charset="-78"/>
                        <a:cs typeface="+mj-cs"/>
                      </a:endParaRPr>
                    </a:p>
                  </a:txBody>
                  <a:tcPr anchor="ctr"/>
                </a:tc>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اليابسة</a:t>
                      </a:r>
                      <a:endParaRPr lang="en-US" sz="2400" dirty="0">
                        <a:latin typeface="Lateef" panose="020B0604020202020204" charset="-78"/>
                        <a:cs typeface="+mj-cs"/>
                      </a:endParaRPr>
                    </a:p>
                  </a:txBody>
                  <a:tcPr anchor="ctr"/>
                </a:tc>
                <a:extLst>
                  <a:ext uri="{0D108BD9-81ED-4DB2-BD59-A6C34878D82A}">
                    <a16:rowId xmlns:a16="http://schemas.microsoft.com/office/drawing/2014/main" val="10000"/>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سمكة القرش</a:t>
                      </a:r>
                      <a:endParaRPr lang="en-US" sz="2400" b="1" kern="1200" dirty="0">
                        <a:solidFill>
                          <a:schemeClr val="dk1"/>
                        </a:solidFill>
                        <a:latin typeface="Lateef" panose="020B0604020202020204" charset="-78"/>
                        <a:ea typeface="+mn-ea"/>
                        <a:cs typeface="+mj-cs"/>
                      </a:endParaRPr>
                    </a:p>
                    <a:p>
                      <a:endParaRPr lang="en-CA" dirty="0"/>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كلب</a:t>
                      </a:r>
                    </a:p>
                  </a:txBody>
                  <a:tcPr anchor="ctr"/>
                </a:tc>
                <a:extLst>
                  <a:ext uri="{0D108BD9-81ED-4DB2-BD59-A6C34878D82A}">
                    <a16:rowId xmlns:a16="http://schemas.microsoft.com/office/drawing/2014/main" val="10001"/>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أخطبوط</a:t>
                      </a: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فراشة</a:t>
                      </a:r>
                    </a:p>
                  </a:txBody>
                  <a:tcPr anchor="ctr"/>
                </a:tc>
                <a:extLst>
                  <a:ext uri="{0D108BD9-81ED-4DB2-BD59-A6C34878D82A}">
                    <a16:rowId xmlns:a16="http://schemas.microsoft.com/office/drawing/2014/main" val="10002"/>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دولفين</a:t>
                      </a: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هدهد</a:t>
                      </a:r>
                    </a:p>
                  </a:txBody>
                  <a:tcPr anchor="ctr"/>
                </a:tc>
                <a:extLst>
                  <a:ext uri="{0D108BD9-81ED-4DB2-BD59-A6C34878D82A}">
                    <a16:rowId xmlns:a16="http://schemas.microsoft.com/office/drawing/2014/main" val="10003"/>
                  </a:ext>
                </a:extLst>
              </a:tr>
              <a:tr h="548640">
                <a:tc>
                  <a:txBody>
                    <a:bodyPr/>
                    <a:lstStyle/>
                    <a:p>
                      <a:pPr algn="ctr"/>
                      <a:r>
                        <a:rPr lang="ar-SA" sz="2400" b="1" kern="1200" dirty="0">
                          <a:solidFill>
                            <a:schemeClr val="dk1"/>
                          </a:solidFill>
                          <a:latin typeface="Lateef" panose="020B0604020202020204" charset="-78"/>
                          <a:ea typeface="+mn-ea"/>
                          <a:cs typeface="+mj-cs"/>
                        </a:rPr>
                        <a:t>سلحفاة البحر</a:t>
                      </a:r>
                      <a:endParaRPr lang="en-US" sz="2400" dirty="0">
                        <a:latin typeface="Lateef" panose="020B0604020202020204" charset="-78"/>
                        <a:cs typeface="+mj-cs"/>
                      </a:endParaRP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حرباء</a:t>
                      </a: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638714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01360" y="516784"/>
            <a:ext cx="6210000" cy="540000"/>
          </a:xfrm>
          <a:prstGeom prst="rect">
            <a:avLst/>
          </a:prstGeom>
          <a:solidFill>
            <a:schemeClr val="accent1"/>
          </a:solidFill>
          <a:ln>
            <a:noFill/>
          </a:ln>
        </p:spPr>
        <p:txBody>
          <a:bodyPr spcFirstLastPara="1" vert="horz" wrap="square" lIns="68569" tIns="34275" rIns="68569" bIns="34275" rtlCol="0" anchor="b" anchorCtr="0">
            <a:noAutofit/>
          </a:bodyPr>
          <a:lstStyle/>
          <a:p>
            <a:pPr>
              <a:spcBef>
                <a:spcPts val="0"/>
              </a:spcBef>
            </a:pPr>
            <a:r>
              <a:rPr lang="ar-SA" sz="2800" b="1" dirty="0">
                <a:latin typeface="Lateef" panose="01000506020000020003" pitchFamily="2" charset="-78"/>
                <a:cs typeface="Lateef" panose="01000506020000020003" pitchFamily="2" charset="-78"/>
              </a:rPr>
              <a:t>                     مفهوم التص</a:t>
            </a:r>
            <a:r>
              <a:rPr lang="ar-JO" sz="2800" b="1" dirty="0">
                <a:latin typeface="Lateef" panose="01000506020000020003" pitchFamily="2" charset="-78"/>
                <a:cs typeface="Lateef" panose="01000506020000020003" pitchFamily="2" charset="-78"/>
              </a:rPr>
              <a:t>ن</a:t>
            </a:r>
            <a:r>
              <a:rPr lang="ar-SA" sz="2800" b="1" dirty="0">
                <a:latin typeface="Lateef" panose="01000506020000020003" pitchFamily="2" charset="-78"/>
                <a:cs typeface="Lateef" panose="01000506020000020003" pitchFamily="2" charset="-78"/>
              </a:rPr>
              <a:t>يف وأهميته</a:t>
            </a:r>
            <a:r>
              <a:rPr lang="ar-JO" sz="2800" dirty="0">
                <a:latin typeface="Lateef" panose="01000506020000020003" pitchFamily="2" charset="-78"/>
                <a:cs typeface="Lateef" panose="01000506020000020003" pitchFamily="2" charset="-78"/>
              </a:rPr>
              <a:t>؟</a:t>
            </a:r>
            <a:endParaRPr sz="2800" dirty="0">
              <a:latin typeface="Lateef" panose="01000506020000020003" pitchFamily="2" charset="-78"/>
              <a:cs typeface="Lateef" panose="01000506020000020003" pitchFamily="2" charset="-78"/>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4" name="מלבן 3"/>
          <p:cNvSpPr/>
          <p:nvPr/>
        </p:nvSpPr>
        <p:spPr>
          <a:xfrm>
            <a:off x="958788" y="1319340"/>
            <a:ext cx="7571815" cy="4431983"/>
          </a:xfrm>
          <a:prstGeom prst="rect">
            <a:avLst/>
          </a:prstGeom>
        </p:spPr>
        <p:txBody>
          <a:bodyPr wrap="square">
            <a:spAutoFit/>
          </a:bodyPr>
          <a:lstStyle/>
          <a:p>
            <a:pPr algn="r" rtl="1">
              <a:lnSpc>
                <a:spcPct val="150000"/>
              </a:lnSpc>
              <a:spcBef>
                <a:spcPts val="600"/>
              </a:spcBef>
            </a:pPr>
            <a:r>
              <a:rPr lang="ar-SA" sz="2400" b="1" dirty="0">
                <a:solidFill>
                  <a:srgbClr val="333333"/>
                </a:solidFill>
                <a:latin typeface="Lateef" panose="020B0604020202020204" charset="-78"/>
                <a:cs typeface="+mj-cs"/>
              </a:rPr>
              <a:t>يمكن تعريف التصنيف على أنّه</a:t>
            </a:r>
            <a:r>
              <a:rPr lang="ar-JO" sz="2400" b="1" dirty="0">
                <a:solidFill>
                  <a:srgbClr val="333333"/>
                </a:solidFill>
                <a:latin typeface="Lateef" panose="020B0604020202020204" charset="-78"/>
                <a:cs typeface="+mj-cs"/>
              </a:rPr>
              <a:t>ا</a:t>
            </a:r>
            <a:r>
              <a:rPr lang="ar-SA" sz="2400" b="1" dirty="0">
                <a:solidFill>
                  <a:srgbClr val="333333"/>
                </a:solidFill>
                <a:latin typeface="Lateef" panose="020B0604020202020204" charset="-78"/>
                <a:cs typeface="+mj-cs"/>
              </a:rPr>
              <a:t> ذلك ال</a:t>
            </a:r>
            <a:r>
              <a:rPr lang="ar-JO" sz="2400" b="1" dirty="0">
                <a:solidFill>
                  <a:srgbClr val="333333"/>
                </a:solidFill>
                <a:latin typeface="Lateef" panose="020B0604020202020204" charset="-78"/>
                <a:cs typeface="+mj-cs"/>
              </a:rPr>
              <a:t>طريقة</a:t>
            </a:r>
            <a:r>
              <a:rPr lang="ar-SA" sz="2400" b="1" dirty="0">
                <a:solidFill>
                  <a:srgbClr val="333333"/>
                </a:solidFill>
                <a:latin typeface="Lateef" panose="020B0604020202020204" charset="-78"/>
                <a:cs typeface="+mj-cs"/>
              </a:rPr>
              <a:t> الذي </a:t>
            </a:r>
            <a:r>
              <a:rPr lang="ar-JO" sz="2400" b="1" dirty="0">
                <a:solidFill>
                  <a:srgbClr val="333333"/>
                </a:solidFill>
                <a:latin typeface="Lateef" panose="020B0604020202020204" charset="-78"/>
                <a:cs typeface="+mj-cs"/>
              </a:rPr>
              <a:t>ت</a:t>
            </a:r>
            <a:r>
              <a:rPr lang="ar-SA" sz="2400" b="1" dirty="0">
                <a:solidFill>
                  <a:srgbClr val="333333"/>
                </a:solidFill>
                <a:latin typeface="Lateef" panose="020B0604020202020204" charset="-78"/>
                <a:cs typeface="+mj-cs"/>
              </a:rPr>
              <a:t>هدف إلى وضع الأشياء</a:t>
            </a:r>
            <a:endParaRPr lang="ar-JO" sz="2400" b="1" dirty="0">
              <a:solidFill>
                <a:srgbClr val="333333"/>
              </a:solidFill>
              <a:latin typeface="Lateef" panose="020B0604020202020204" charset="-78"/>
              <a:cs typeface="+mj-cs"/>
            </a:endParaRPr>
          </a:p>
          <a:p>
            <a:pPr algn="r" rtl="1">
              <a:lnSpc>
                <a:spcPct val="150000"/>
              </a:lnSpc>
              <a:spcBef>
                <a:spcPts val="600"/>
              </a:spcBef>
            </a:pPr>
            <a:endParaRPr lang="ar-JO" sz="2400" b="1" dirty="0">
              <a:solidFill>
                <a:srgbClr val="333333"/>
              </a:solidFill>
              <a:latin typeface="Lateef" panose="020B0604020202020204" charset="-78"/>
              <a:cs typeface="+mj-cs"/>
            </a:endParaRPr>
          </a:p>
          <a:p>
            <a:pPr algn="r" rtl="1">
              <a:lnSpc>
                <a:spcPct val="150000"/>
              </a:lnSpc>
              <a:spcBef>
                <a:spcPts val="600"/>
              </a:spcBef>
            </a:pPr>
            <a:r>
              <a:rPr lang="ar-SA" sz="2400" b="1" dirty="0">
                <a:solidFill>
                  <a:srgbClr val="333333"/>
                </a:solidFill>
                <a:latin typeface="Lateef" panose="020B0604020202020204" charset="-78"/>
                <a:cs typeface="+mj-cs"/>
              </a:rPr>
              <a:t> بمختلف أنواعها ضمن فئات محدّدة إستنادا إلى وجود بعض الصفات </a:t>
            </a:r>
            <a:endParaRPr lang="ar-JO" sz="2400" b="1" dirty="0">
              <a:solidFill>
                <a:srgbClr val="333333"/>
              </a:solidFill>
              <a:latin typeface="Lateef" panose="020B0604020202020204" charset="-78"/>
              <a:cs typeface="+mj-cs"/>
            </a:endParaRPr>
          </a:p>
          <a:p>
            <a:pPr algn="r" rtl="1">
              <a:lnSpc>
                <a:spcPct val="150000"/>
              </a:lnSpc>
              <a:spcBef>
                <a:spcPts val="600"/>
              </a:spcBef>
            </a:pPr>
            <a:endParaRPr lang="ar-JO" sz="2400" b="1" dirty="0">
              <a:solidFill>
                <a:srgbClr val="333333"/>
              </a:solidFill>
              <a:latin typeface="Lateef" panose="020B0604020202020204" charset="-78"/>
              <a:cs typeface="+mj-cs"/>
            </a:endParaRPr>
          </a:p>
          <a:p>
            <a:pPr algn="r" rtl="1">
              <a:lnSpc>
                <a:spcPct val="150000"/>
              </a:lnSpc>
              <a:spcBef>
                <a:spcPts val="600"/>
              </a:spcBef>
            </a:pPr>
            <a:r>
              <a:rPr lang="ar-SA" sz="2400" b="1" dirty="0">
                <a:solidFill>
                  <a:srgbClr val="333333"/>
                </a:solidFill>
                <a:latin typeface="Lateef" panose="020B0604020202020204" charset="-78"/>
                <a:cs typeface="+mj-cs"/>
              </a:rPr>
              <a:t>المشتركة أو المعايير المتشابهة فيما بينها.</a:t>
            </a:r>
            <a:endParaRPr lang="ar-JO" sz="2400" b="1" dirty="0">
              <a:solidFill>
                <a:srgbClr val="333333"/>
              </a:solidFill>
              <a:latin typeface="Lateef" panose="020B0604020202020204" charset="-78"/>
              <a:cs typeface="+mj-cs"/>
            </a:endParaRPr>
          </a:p>
          <a:p>
            <a:pPr algn="r" rtl="1">
              <a:lnSpc>
                <a:spcPct val="150000"/>
              </a:lnSpc>
              <a:spcBef>
                <a:spcPts val="600"/>
              </a:spcBef>
            </a:pPr>
            <a:endParaRPr lang="ar-JO" sz="2400" b="1" dirty="0">
              <a:solidFill>
                <a:srgbClr val="333333"/>
              </a:solidFill>
              <a:latin typeface="Lateef" panose="020B0604020202020204" charset="-78"/>
              <a:cs typeface="+mj-cs"/>
            </a:endParaRPr>
          </a:p>
          <a:p>
            <a:pPr algn="r" rtl="1">
              <a:lnSpc>
                <a:spcPct val="150000"/>
              </a:lnSpc>
              <a:spcBef>
                <a:spcPts val="600"/>
              </a:spcBef>
            </a:pPr>
            <a:endParaRPr lang="ar-SA" sz="2400" b="1" dirty="0">
              <a:solidFill>
                <a:srgbClr val="333333"/>
              </a:solidFill>
              <a:latin typeface="Lateef" panose="020B0604020202020204" charset="-78"/>
              <a:cs typeface="+mj-cs"/>
            </a:endParaRPr>
          </a:p>
        </p:txBody>
      </p:sp>
    </p:spTree>
    <p:extLst>
      <p:ext uri="{BB962C8B-B14F-4D97-AF65-F5344CB8AC3E}">
        <p14:creationId xmlns:p14="http://schemas.microsoft.com/office/powerpoint/2010/main" val="3083635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85690" y="516784"/>
            <a:ext cx="6125670" cy="540000"/>
          </a:xfrm>
          <a:prstGeom prst="rect">
            <a:avLst/>
          </a:prstGeom>
          <a:solidFill>
            <a:schemeClr val="accent1"/>
          </a:solidFill>
          <a:ln>
            <a:noFill/>
          </a:ln>
        </p:spPr>
        <p:txBody>
          <a:bodyPr spcFirstLastPara="1" vert="horz" wrap="square" lIns="68569" tIns="34275" rIns="68569" bIns="34275" rtlCol="0" anchor="b" anchorCtr="0">
            <a:noAutofit/>
          </a:bodyPr>
          <a:lstStyle/>
          <a:p>
            <a:pPr>
              <a:spcBef>
                <a:spcPts val="0"/>
              </a:spcBef>
            </a:pPr>
            <a:r>
              <a:rPr lang="ar-JO" sz="2800" dirty="0">
                <a:latin typeface="Lateef" panose="01000506020000020003" pitchFamily="2" charset="-78"/>
                <a:cs typeface="Lateef" panose="01000506020000020003" pitchFamily="2" charset="-78"/>
              </a:rPr>
              <a:t>كيف </a:t>
            </a:r>
            <a:r>
              <a:rPr lang="ar-SA" sz="2800" dirty="0">
                <a:latin typeface="Lateef" panose="01000506020000020003" pitchFamily="2" charset="-78"/>
                <a:cs typeface="Lateef" panose="01000506020000020003" pitchFamily="2" charset="-78"/>
              </a:rPr>
              <a:t>صنّف العلماء الكائنات الحيّة</a:t>
            </a:r>
            <a:r>
              <a:rPr lang="ar-JO" sz="2800" dirty="0">
                <a:latin typeface="Lateef" panose="01000506020000020003" pitchFamily="2" charset="-78"/>
                <a:cs typeface="Lateef" panose="01000506020000020003" pitchFamily="2" charset="-78"/>
              </a:rPr>
              <a:t>؟</a:t>
            </a:r>
            <a:endParaRPr sz="2800" dirty="0"/>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מלבן 1"/>
          <p:cNvSpPr/>
          <p:nvPr/>
        </p:nvSpPr>
        <p:spPr>
          <a:xfrm>
            <a:off x="852523" y="1319808"/>
            <a:ext cx="5355772" cy="3123932"/>
          </a:xfrm>
          <a:prstGeom prst="rect">
            <a:avLst/>
          </a:prstGeom>
        </p:spPr>
        <p:txBody>
          <a:bodyPr wrap="square">
            <a:spAutoFit/>
          </a:bodyPr>
          <a:lstStyle/>
          <a:p>
            <a:pPr algn="r">
              <a:lnSpc>
                <a:spcPct val="150000"/>
              </a:lnSpc>
              <a:spcBef>
                <a:spcPts val="600"/>
              </a:spcBef>
            </a:pPr>
            <a:endParaRPr lang="en-US" sz="2400" b="1" dirty="0">
              <a:latin typeface="Lateef" panose="020B0604020202020204" charset="-78"/>
              <a:cs typeface="+mj-cs"/>
            </a:endParaRPr>
          </a:p>
          <a:p>
            <a:pPr algn="r">
              <a:lnSpc>
                <a:spcPct val="150000"/>
              </a:lnSpc>
              <a:spcBef>
                <a:spcPts val="600"/>
              </a:spcBef>
            </a:pPr>
            <a:r>
              <a:rPr lang="ar-JO" sz="2400" b="1" dirty="0">
                <a:latin typeface="Lateef" panose="020B0604020202020204" charset="-78"/>
                <a:cs typeface="+mj-cs"/>
              </a:rPr>
              <a:t>قام العلماء بتصنيف </a:t>
            </a:r>
            <a:r>
              <a:rPr lang="ar-SA" sz="2400" b="1" dirty="0">
                <a:latin typeface="Lateef" panose="020B0604020202020204" charset="-78"/>
                <a:cs typeface="+mj-cs"/>
              </a:rPr>
              <a:t> الكائنات الحيّة إلى مصنّفات علميّة دقيقة، بما يتناسب مع الخصائص المشتركة التي يشترك بها كل نوع من</a:t>
            </a:r>
            <a:r>
              <a:rPr lang="ar-JO" sz="2400" b="1" dirty="0">
                <a:latin typeface="Lateef" panose="020B0604020202020204" charset="-78"/>
                <a:cs typeface="+mj-cs"/>
              </a:rPr>
              <a:t>ها</a:t>
            </a:r>
            <a:endParaRPr lang="ar-SA" sz="2400" b="1" dirty="0">
              <a:latin typeface="Lateef" panose="020B0604020202020204" charset="-78"/>
              <a:cs typeface="+mj-cs"/>
            </a:endParaRPr>
          </a:p>
          <a:p>
            <a:pPr algn="r"/>
            <a:br>
              <a:rPr lang="ar-SA" sz="2400" b="1" dirty="0">
                <a:latin typeface="Lateef" panose="020B0604020202020204" charset="-78"/>
                <a:cs typeface="+mj-cs"/>
              </a:rPr>
            </a:br>
            <a:endParaRPr lang="en-US" sz="2400" b="1" dirty="0">
              <a:latin typeface="Lateef" panose="020B0604020202020204" charset="-78"/>
              <a:cs typeface="+mj-cs"/>
            </a:endParaRPr>
          </a:p>
        </p:txBody>
      </p:sp>
      <p:pic>
        <p:nvPicPr>
          <p:cNvPr id="11" name="תמונה 10"/>
          <p:cNvPicPr>
            <a:picLocks noChangeAspect="1"/>
          </p:cNvPicPr>
          <p:nvPr/>
        </p:nvPicPr>
        <p:blipFill>
          <a:blip r:embed="rId4"/>
          <a:stretch>
            <a:fillRect/>
          </a:stretch>
        </p:blipFill>
        <p:spPr>
          <a:xfrm>
            <a:off x="6682683" y="1336515"/>
            <a:ext cx="1911302" cy="1326912"/>
          </a:xfrm>
          <a:prstGeom prst="rect">
            <a:avLst/>
          </a:prstGeom>
        </p:spPr>
      </p:pic>
      <p:pic>
        <p:nvPicPr>
          <p:cNvPr id="5" name="תמונה 4"/>
          <p:cNvPicPr>
            <a:picLocks noChangeAspect="1"/>
          </p:cNvPicPr>
          <p:nvPr/>
        </p:nvPicPr>
        <p:blipFill>
          <a:blip r:embed="rId5"/>
          <a:stretch>
            <a:fillRect/>
          </a:stretch>
        </p:blipFill>
        <p:spPr>
          <a:xfrm>
            <a:off x="6710337" y="2833196"/>
            <a:ext cx="1914310" cy="1255885"/>
          </a:xfrm>
          <a:prstGeom prst="rect">
            <a:avLst/>
          </a:prstGeom>
        </p:spPr>
      </p:pic>
      <p:pic>
        <p:nvPicPr>
          <p:cNvPr id="6" name="תמונה 5"/>
          <p:cNvPicPr>
            <a:picLocks noChangeAspect="1"/>
          </p:cNvPicPr>
          <p:nvPr/>
        </p:nvPicPr>
        <p:blipFill>
          <a:blip r:embed="rId6"/>
          <a:stretch>
            <a:fillRect/>
          </a:stretch>
        </p:blipFill>
        <p:spPr>
          <a:xfrm>
            <a:off x="6710337" y="4172200"/>
            <a:ext cx="1914310" cy="1127858"/>
          </a:xfrm>
          <a:prstGeom prst="rect">
            <a:avLst/>
          </a:prstGeom>
        </p:spPr>
      </p:pic>
    </p:spTree>
    <p:extLst>
      <p:ext uri="{BB962C8B-B14F-4D97-AF65-F5344CB8AC3E}">
        <p14:creationId xmlns:p14="http://schemas.microsoft.com/office/powerpoint/2010/main" val="66650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85690" y="516784"/>
            <a:ext cx="6125670" cy="540000"/>
          </a:xfrm>
          <a:prstGeom prst="rect">
            <a:avLst/>
          </a:prstGeom>
          <a:solidFill>
            <a:schemeClr val="accent1"/>
          </a:solidFill>
          <a:ln>
            <a:noFill/>
          </a:ln>
        </p:spPr>
        <p:txBody>
          <a:bodyPr spcFirstLastPara="1" vert="horz" wrap="square" lIns="68569" tIns="34275" rIns="68569" bIns="34275" rtlCol="0" anchor="b" anchorCtr="0">
            <a:noAutofit/>
          </a:bodyPr>
          <a:lstStyle/>
          <a:p>
            <a:pPr>
              <a:spcBef>
                <a:spcPts val="0"/>
              </a:spcBef>
            </a:pPr>
            <a:r>
              <a:rPr lang="ar-JO" sz="3200" dirty="0">
                <a:latin typeface="Lateef" panose="01000506020000020003" pitchFamily="2" charset="-78"/>
                <a:cs typeface="+mj-cs"/>
              </a:rPr>
              <a:t>كيف </a:t>
            </a:r>
            <a:r>
              <a:rPr lang="ar-SA" sz="3200" dirty="0">
                <a:latin typeface="Lateef" panose="01000506020000020003" pitchFamily="2" charset="-78"/>
                <a:cs typeface="+mj-cs"/>
              </a:rPr>
              <a:t>صنّف العلماء الكائنات الحيّة</a:t>
            </a:r>
            <a:r>
              <a:rPr lang="ar-JO" sz="3200" dirty="0">
                <a:latin typeface="Lateef" panose="01000506020000020003" pitchFamily="2" charset="-78"/>
                <a:cs typeface="+mj-cs"/>
              </a:rPr>
              <a:t>؟</a:t>
            </a:r>
            <a:endParaRPr sz="3200" dirty="0">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מלבן 1"/>
          <p:cNvSpPr/>
          <p:nvPr/>
        </p:nvSpPr>
        <p:spPr>
          <a:xfrm>
            <a:off x="674703" y="1235448"/>
            <a:ext cx="5853189" cy="3647152"/>
          </a:xfrm>
          <a:prstGeom prst="rect">
            <a:avLst/>
          </a:prstGeom>
        </p:spPr>
        <p:txBody>
          <a:bodyPr wrap="square">
            <a:spAutoFit/>
          </a:bodyPr>
          <a:lstStyle/>
          <a:p>
            <a:pPr algn="r" rtl="1">
              <a:lnSpc>
                <a:spcPct val="150000"/>
              </a:lnSpc>
              <a:spcBef>
                <a:spcPts val="600"/>
              </a:spcBef>
            </a:pPr>
            <a:r>
              <a:rPr lang="ar-SA" sz="2400" b="1" dirty="0">
                <a:latin typeface="Lateef" panose="020B0604020202020204" charset="-78"/>
                <a:cs typeface="+mj-cs"/>
              </a:rPr>
              <a:t>بناء</a:t>
            </a:r>
            <a:r>
              <a:rPr lang="ar-JO" sz="2400" b="1" dirty="0">
                <a:latin typeface="Lateef" panose="020B0604020202020204" charset="-78"/>
                <a:cs typeface="+mj-cs"/>
              </a:rPr>
              <a:t>ً</a:t>
            </a:r>
            <a:r>
              <a:rPr lang="ar-SA" sz="2400" b="1" dirty="0">
                <a:latin typeface="Lateef" panose="020B0604020202020204" charset="-78"/>
                <a:cs typeface="+mj-cs"/>
              </a:rPr>
              <a:t> على ذاك قام العلماء بتقسيم الكائنات الحية إلى </a:t>
            </a:r>
            <a:r>
              <a:rPr lang="en-US" sz="2400" b="1" dirty="0">
                <a:latin typeface="Lateef" panose="020B0604020202020204" charset="-78"/>
                <a:cs typeface="+mj-cs"/>
              </a:rPr>
              <a:t> </a:t>
            </a:r>
            <a:r>
              <a:rPr lang="ar-SA" sz="2400" b="1" dirty="0">
                <a:latin typeface="Lateef" panose="020B0604020202020204" charset="-78"/>
                <a:cs typeface="+mj-cs"/>
              </a:rPr>
              <a:t>مجموعتين كبيرتين</a:t>
            </a:r>
            <a:r>
              <a:rPr lang="en-US" sz="2400" b="1" dirty="0">
                <a:latin typeface="Lateef" panose="020B0604020202020204" charset="-78"/>
                <a:cs typeface="+mj-cs"/>
              </a:rPr>
              <a:t> </a:t>
            </a:r>
            <a:r>
              <a:rPr lang="ar-SA" sz="2400" b="1" dirty="0">
                <a:latin typeface="Lateef" panose="020B0604020202020204" charset="-78"/>
                <a:cs typeface="+mj-cs"/>
              </a:rPr>
              <a:t>تعتبر كل منها مملكة قائمة بذاتها وهما</a:t>
            </a:r>
            <a:r>
              <a:rPr lang="en-US" sz="2400" b="1" dirty="0">
                <a:latin typeface="Lateef" panose="020B0604020202020204" charset="-78"/>
                <a:cs typeface="+mj-cs"/>
              </a:rPr>
              <a:t>:</a:t>
            </a:r>
            <a:r>
              <a:rPr lang="ar-SA" sz="2400" b="1" dirty="0">
                <a:latin typeface="Lateef" panose="020B0604020202020204" charset="-78"/>
                <a:cs typeface="+mj-cs"/>
              </a:rPr>
              <a:t> </a:t>
            </a:r>
          </a:p>
          <a:p>
            <a:pPr algn="r" rtl="1">
              <a:lnSpc>
                <a:spcPct val="150000"/>
              </a:lnSpc>
              <a:spcBef>
                <a:spcPts val="600"/>
              </a:spcBef>
            </a:pPr>
            <a:r>
              <a:rPr lang="ar-SA" sz="2400" b="1" dirty="0">
                <a:latin typeface="Lateef" panose="020B0604020202020204" charset="-78"/>
                <a:cs typeface="+mj-cs"/>
              </a:rPr>
              <a:t>1. المملكة النباتية</a:t>
            </a:r>
          </a:p>
          <a:p>
            <a:pPr algn="r" rtl="1">
              <a:lnSpc>
                <a:spcPct val="150000"/>
              </a:lnSpc>
              <a:spcBef>
                <a:spcPts val="600"/>
              </a:spcBef>
            </a:pPr>
            <a:r>
              <a:rPr lang="ar-SA" sz="2400" b="1" dirty="0">
                <a:latin typeface="Lateef" panose="020B0604020202020204" charset="-78"/>
                <a:cs typeface="+mj-cs"/>
              </a:rPr>
              <a:t>2. المملكة الحيوانية</a:t>
            </a:r>
          </a:p>
          <a:p>
            <a:pPr algn="r" rtl="1">
              <a:lnSpc>
                <a:spcPct val="150000"/>
              </a:lnSpc>
              <a:spcBef>
                <a:spcPts val="600"/>
              </a:spcBef>
            </a:pPr>
            <a:r>
              <a:rPr lang="ar-SA" sz="2400" b="1" dirty="0">
                <a:latin typeface="Lateef" panose="020B0604020202020204" charset="-78"/>
                <a:cs typeface="+mj-cs"/>
              </a:rPr>
              <a:t>يتميز أفراد كل من المملكتين بصفات خاصة.</a:t>
            </a:r>
            <a:endParaRPr lang="en-US" sz="2400" b="1" dirty="0">
              <a:latin typeface="Lateef" panose="020B0604020202020204" charset="-78"/>
              <a:cs typeface="+mj-cs"/>
            </a:endParaRPr>
          </a:p>
        </p:txBody>
      </p:sp>
      <p:pic>
        <p:nvPicPr>
          <p:cNvPr id="11" name="תמונה 10"/>
          <p:cNvPicPr>
            <a:picLocks noChangeAspect="1"/>
          </p:cNvPicPr>
          <p:nvPr/>
        </p:nvPicPr>
        <p:blipFill>
          <a:blip r:embed="rId4"/>
          <a:stretch>
            <a:fillRect/>
          </a:stretch>
        </p:blipFill>
        <p:spPr>
          <a:xfrm>
            <a:off x="6682683" y="1336515"/>
            <a:ext cx="1911302" cy="994174"/>
          </a:xfrm>
          <a:prstGeom prst="rect">
            <a:avLst/>
          </a:prstGeom>
        </p:spPr>
      </p:pic>
      <p:pic>
        <p:nvPicPr>
          <p:cNvPr id="5" name="תמונה 4"/>
          <p:cNvPicPr>
            <a:picLocks noChangeAspect="1"/>
          </p:cNvPicPr>
          <p:nvPr/>
        </p:nvPicPr>
        <p:blipFill>
          <a:blip r:embed="rId5"/>
          <a:stretch>
            <a:fillRect/>
          </a:stretch>
        </p:blipFill>
        <p:spPr>
          <a:xfrm>
            <a:off x="6682683" y="2430747"/>
            <a:ext cx="1911302" cy="1256553"/>
          </a:xfrm>
          <a:prstGeom prst="rect">
            <a:avLst/>
          </a:prstGeom>
        </p:spPr>
      </p:pic>
      <p:pic>
        <p:nvPicPr>
          <p:cNvPr id="6" name="תמונה 5"/>
          <p:cNvPicPr>
            <a:picLocks noChangeAspect="1"/>
          </p:cNvPicPr>
          <p:nvPr/>
        </p:nvPicPr>
        <p:blipFill>
          <a:blip r:embed="rId6"/>
          <a:stretch>
            <a:fillRect/>
          </a:stretch>
        </p:blipFill>
        <p:spPr>
          <a:xfrm>
            <a:off x="6682684" y="3836356"/>
            <a:ext cx="1911302" cy="1127531"/>
          </a:xfrm>
          <a:prstGeom prst="rect">
            <a:avLst/>
          </a:prstGeom>
        </p:spPr>
      </p:pic>
    </p:spTree>
    <p:extLst>
      <p:ext uri="{BB962C8B-B14F-4D97-AF65-F5344CB8AC3E}">
        <p14:creationId xmlns:p14="http://schemas.microsoft.com/office/powerpoint/2010/main" val="332185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647292" y="543197"/>
            <a:ext cx="5830303" cy="540000"/>
          </a:xfrm>
          <a:prstGeom prst="rect">
            <a:avLst/>
          </a:prstGeom>
          <a:solidFill>
            <a:schemeClr val="accent1"/>
          </a:solidFill>
          <a:ln>
            <a:noFill/>
          </a:ln>
        </p:spPr>
        <p:txBody>
          <a:bodyPr spcFirstLastPara="1" vert="horz" wrap="square" lIns="68569" tIns="34275" rIns="68569" bIns="34275" rtlCol="0" anchor="b" anchorCtr="0">
            <a:noAutofit/>
          </a:bodyPr>
          <a:lstStyle/>
          <a:p>
            <a:pPr algn="ctr">
              <a:spcBef>
                <a:spcPts val="0"/>
              </a:spcBef>
            </a:pPr>
            <a:r>
              <a:rPr lang="ar-JO" sz="3200" dirty="0">
                <a:latin typeface="Lateef" panose="01000506020000020003" pitchFamily="2" charset="-78"/>
                <a:cs typeface="+mj-cs"/>
              </a:rPr>
              <a:t>كيف </a:t>
            </a:r>
            <a:r>
              <a:rPr lang="ar-SA" sz="3200" dirty="0">
                <a:latin typeface="Lateef" panose="01000506020000020003" pitchFamily="2" charset="-78"/>
                <a:cs typeface="+mj-cs"/>
              </a:rPr>
              <a:t>صنّف العلماء مملكة الحيوانات </a:t>
            </a:r>
            <a:r>
              <a:rPr lang="ar-JO" sz="3200" dirty="0">
                <a:latin typeface="Lateef" panose="01000506020000020003" pitchFamily="2" charset="-78"/>
                <a:cs typeface="+mj-cs"/>
              </a:rPr>
              <a:t>؟</a:t>
            </a:r>
            <a:endParaRPr sz="3200" dirty="0">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מלבן 1"/>
          <p:cNvSpPr/>
          <p:nvPr/>
        </p:nvSpPr>
        <p:spPr>
          <a:xfrm>
            <a:off x="721896" y="1219203"/>
            <a:ext cx="7067692" cy="646331"/>
          </a:xfrm>
          <a:prstGeom prst="rect">
            <a:avLst/>
          </a:prstGeom>
        </p:spPr>
        <p:txBody>
          <a:bodyPr wrap="square">
            <a:spAutoFit/>
          </a:bodyPr>
          <a:lstStyle/>
          <a:p>
            <a:pPr algn="r" rtl="1">
              <a:lnSpc>
                <a:spcPct val="150000"/>
              </a:lnSpc>
              <a:spcBef>
                <a:spcPts val="600"/>
              </a:spcBef>
            </a:pPr>
            <a:r>
              <a:rPr lang="ar-SA" sz="2400" dirty="0">
                <a:solidFill>
                  <a:srgbClr val="000000"/>
                </a:solidFill>
                <a:latin typeface="Lateef" panose="020B0604020202020204" charset="-78"/>
                <a:cs typeface="+mj-cs"/>
              </a:rPr>
              <a:t>‭‬</a:t>
            </a:r>
            <a:endParaRPr lang="ar-SA" sz="2400" dirty="0">
              <a:latin typeface="Lateef" panose="020B0604020202020204" charset="-78"/>
              <a:cs typeface="+mj-cs"/>
            </a:endParaRPr>
          </a:p>
        </p:txBody>
      </p:sp>
      <p:pic>
        <p:nvPicPr>
          <p:cNvPr id="6" name="תמונה 5"/>
          <p:cNvPicPr>
            <a:picLocks noChangeAspect="1"/>
          </p:cNvPicPr>
          <p:nvPr/>
        </p:nvPicPr>
        <p:blipFill>
          <a:blip r:embed="rId4"/>
          <a:stretch>
            <a:fillRect/>
          </a:stretch>
        </p:blipFill>
        <p:spPr>
          <a:xfrm>
            <a:off x="3419124" y="3737729"/>
            <a:ext cx="1612553" cy="1038153"/>
          </a:xfrm>
          <a:prstGeom prst="rect">
            <a:avLst/>
          </a:prstGeom>
        </p:spPr>
      </p:pic>
      <p:pic>
        <p:nvPicPr>
          <p:cNvPr id="7" name="תמונה 6"/>
          <p:cNvPicPr>
            <a:picLocks noChangeAspect="1"/>
          </p:cNvPicPr>
          <p:nvPr/>
        </p:nvPicPr>
        <p:blipFill>
          <a:blip r:embed="rId5"/>
          <a:stretch>
            <a:fillRect/>
          </a:stretch>
        </p:blipFill>
        <p:spPr>
          <a:xfrm>
            <a:off x="5484137" y="3758106"/>
            <a:ext cx="1663797" cy="1038153"/>
          </a:xfrm>
          <a:prstGeom prst="rect">
            <a:avLst/>
          </a:prstGeom>
        </p:spPr>
      </p:pic>
      <p:sp>
        <p:nvSpPr>
          <p:cNvPr id="3" name="מלבן 2"/>
          <p:cNvSpPr/>
          <p:nvPr/>
        </p:nvSpPr>
        <p:spPr>
          <a:xfrm>
            <a:off x="495014" y="1346222"/>
            <a:ext cx="8229599" cy="3046988"/>
          </a:xfrm>
          <a:prstGeom prst="rect">
            <a:avLst/>
          </a:prstGeom>
        </p:spPr>
        <p:txBody>
          <a:bodyPr wrap="square">
            <a:spAutoFit/>
          </a:bodyPr>
          <a:lstStyle/>
          <a:p>
            <a:pPr algn="r"/>
            <a:r>
              <a:rPr lang="ar-SA" sz="2400" b="1" dirty="0">
                <a:cs typeface="+mj-cs"/>
              </a:rPr>
              <a:t>تعيش في البيئات الحياتية كمية كبيرة جدا من أنواع الحيوانات. يمكن تصنيف هذه الأنواع العديدة من الحيوانات بحسب صفات كثيرة: المنظر، السلوك، ساعات النشاط، نوع الغذاء الذي تأكله، شكل الحركة، تكيفها مع البيئة وغيرها. </a:t>
            </a:r>
            <a:br>
              <a:rPr lang="ar-SA" sz="2400" b="1" dirty="0">
                <a:cs typeface="+mj-cs"/>
              </a:rPr>
            </a:br>
            <a:r>
              <a:rPr lang="ar-JO" sz="2400" b="1" dirty="0">
                <a:cs typeface="+mj-cs"/>
              </a:rPr>
              <a:t>الطريقة الرئيسية التي أعتمدها العلماء في تقسيم الحيوانات</a:t>
            </a:r>
            <a:r>
              <a:rPr lang="ar-SA" sz="2400" b="1" dirty="0">
                <a:cs typeface="+mj-cs"/>
              </a:rPr>
              <a:t> إلى مجموعات </a:t>
            </a:r>
            <a:r>
              <a:rPr lang="ar-JO" sz="2400" b="1" dirty="0">
                <a:cs typeface="+mj-cs"/>
              </a:rPr>
              <a:t>كانت </a:t>
            </a:r>
            <a:r>
              <a:rPr lang="ar-SA" sz="2400" b="1" dirty="0">
                <a:cs typeface="+mj-cs"/>
              </a:rPr>
              <a:t>حسب صفات داخلية مشتركة تتعلق في مبنى الجسم. </a:t>
            </a:r>
          </a:p>
          <a:p>
            <a:pPr algn="r"/>
            <a:r>
              <a:rPr lang="ar-SA" sz="2400" b="1" dirty="0">
                <a:cs typeface="+mj-cs"/>
              </a:rPr>
              <a:t>هذا التصنيف يسـاعدنا على فهم التشـابه والاختلاف بين الحيوانات وعلى تطور عالم الأحياء. </a:t>
            </a:r>
            <a:br>
              <a:rPr lang="ar-SA" sz="2400" b="1" dirty="0">
                <a:cs typeface="+mj-cs"/>
              </a:rPr>
            </a:br>
            <a:endParaRPr lang="en-US" sz="2400" b="1" dirty="0">
              <a:cs typeface="+mj-cs"/>
            </a:endParaRPr>
          </a:p>
        </p:txBody>
      </p:sp>
    </p:spTree>
    <p:extLst>
      <p:ext uri="{BB962C8B-B14F-4D97-AF65-F5344CB8AC3E}">
        <p14:creationId xmlns:p14="http://schemas.microsoft.com/office/powerpoint/2010/main" val="171701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3476544" y="543322"/>
            <a:ext cx="4700551" cy="539750"/>
          </a:xfrm>
        </p:spPr>
        <p:txBody>
          <a:bodyPr>
            <a:noAutofit/>
          </a:bodyPr>
          <a:lstStyle/>
          <a:p>
            <a:pPr algn="ctr"/>
            <a:r>
              <a:rPr lang="ar-SA" sz="3200" dirty="0">
                <a:latin typeface="Lateef" panose="01000506020000020003" pitchFamily="2" charset="-78"/>
                <a:cs typeface="+mj-cs"/>
              </a:rPr>
              <a:t>تصنيف مملكة ‬الْحَيَواناتِ</a:t>
            </a:r>
            <a:endParaRPr lang="he-IL" sz="3200" dirty="0">
              <a:latin typeface="Lateef" panose="01000506020000020003" pitchFamily="2" charset="-78"/>
              <a:cs typeface="+mj-cs"/>
            </a:endParaRPr>
          </a:p>
        </p:txBody>
      </p:sp>
      <p:sp>
        <p:nvSpPr>
          <p:cNvPr id="18" name="כותרת משנה 2"/>
          <p:cNvSpPr txBox="1">
            <a:spLocks/>
          </p:cNvSpPr>
          <p:nvPr/>
        </p:nvSpPr>
        <p:spPr>
          <a:xfrm>
            <a:off x="779567" y="1478165"/>
            <a:ext cx="8074225" cy="3258839"/>
          </a:xfrm>
          <a:prstGeom prst="rect">
            <a:avLst/>
          </a:prstGeom>
          <a:noFill/>
          <a:ln>
            <a:noFill/>
          </a:ln>
        </p:spPr>
        <p:txBody>
          <a:bodyPr spcFirstLastPara="1" vert="horz" wrap="square" lIns="91425" tIns="45700" rIns="91425" bIns="45700" rtlCol="0" anchor="t" anchorCtr="0">
            <a:noAutofit/>
          </a:bodyPr>
          <a:lstStyle>
            <a:lvl1pPr marL="342900" lvl="0" indent="-171450" algn="ctr" defTabSz="685800" rtl="1" eaLnBrk="1" latinLnBrk="0" hangingPunct="1">
              <a:lnSpc>
                <a:spcPct val="90000"/>
              </a:lnSpc>
              <a:spcBef>
                <a:spcPts val="600"/>
              </a:spcBef>
              <a:spcAft>
                <a:spcPts val="0"/>
              </a:spcAft>
              <a:buClr>
                <a:schemeClr val="dk1"/>
              </a:buClr>
              <a:buSzPts val="3600"/>
              <a:buFont typeface="Arial" panose="020B0604020202020204" pitchFamily="34" charset="0"/>
              <a:buNone/>
              <a:defRPr sz="2700" kern="1200">
                <a:solidFill>
                  <a:schemeClr val="tx1"/>
                </a:solidFill>
                <a:latin typeface="Calibri"/>
                <a:ea typeface="Calibri"/>
                <a:cs typeface="Calibri"/>
                <a:sym typeface="Calibri"/>
              </a:defRPr>
            </a:lvl1pPr>
            <a:lvl2pPr marL="685800" lvl="1" indent="-171450" algn="ctr" defTabSz="685800" rtl="1" eaLnBrk="1" latinLnBrk="0" hangingPunct="1">
              <a:lnSpc>
                <a:spcPct val="90000"/>
              </a:lnSpc>
              <a:spcBef>
                <a:spcPts val="600"/>
              </a:spcBef>
              <a:spcAft>
                <a:spcPts val="0"/>
              </a:spcAft>
              <a:buClr>
                <a:schemeClr val="dk1"/>
              </a:buClr>
              <a:buSzPts val="2400"/>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2pPr>
            <a:lvl3pPr marL="1028700" lvl="2" indent="-171450" algn="ctr" defTabSz="685800" rtl="1" eaLnBrk="1" latinLnBrk="0" hangingPunct="1">
              <a:lnSpc>
                <a:spcPct val="90000"/>
              </a:lnSpc>
              <a:spcBef>
                <a:spcPts val="375"/>
              </a:spcBef>
              <a:spcAft>
                <a:spcPts val="0"/>
              </a:spcAft>
              <a:buClr>
                <a:schemeClr val="dk1"/>
              </a:buClr>
              <a:buSzPts val="2000"/>
              <a:buFont typeface="Arial" panose="020B0604020202020204" pitchFamily="34" charset="0"/>
              <a:buNone/>
              <a:defRPr sz="1500" kern="1200">
                <a:solidFill>
                  <a:schemeClr val="tx1"/>
                </a:solidFill>
                <a:latin typeface="Arial" panose="020B0604020202020204" pitchFamily="34" charset="0"/>
                <a:ea typeface="+mn-ea"/>
                <a:cs typeface="Arial" panose="020B0604020202020204" pitchFamily="34" charset="0"/>
              </a:defRPr>
            </a:lvl3pPr>
            <a:lvl4pPr marL="1371600" lvl="3" indent="-171450" algn="ctr" defTabSz="685800" rtl="1" eaLnBrk="1" latinLnBrk="0" hangingPunct="1">
              <a:lnSpc>
                <a:spcPct val="90000"/>
              </a:lnSpc>
              <a:spcBef>
                <a:spcPts val="375"/>
              </a:spcBef>
              <a:spcAft>
                <a:spcPts val="0"/>
              </a:spcAft>
              <a:buClr>
                <a:schemeClr val="dk1"/>
              </a:buClr>
              <a:buSzPts val="1800"/>
              <a:buFont typeface="Arial" panose="020B0604020202020204" pitchFamily="34" charset="0"/>
              <a:buNone/>
              <a:defRPr sz="1350" kern="1200">
                <a:solidFill>
                  <a:schemeClr val="tx1"/>
                </a:solidFill>
                <a:latin typeface="Arial" panose="020B0604020202020204" pitchFamily="34" charset="0"/>
                <a:ea typeface="+mn-ea"/>
                <a:cs typeface="Arial" panose="020B0604020202020204" pitchFamily="34" charset="0"/>
              </a:defRPr>
            </a:lvl4pPr>
            <a:lvl5pPr marL="1714500" lvl="4" indent="-171450" algn="ctr" defTabSz="685800" rtl="1" eaLnBrk="1" latinLnBrk="0" hangingPunct="1">
              <a:lnSpc>
                <a:spcPct val="90000"/>
              </a:lnSpc>
              <a:spcBef>
                <a:spcPts val="375"/>
              </a:spcBef>
              <a:spcAft>
                <a:spcPts val="0"/>
              </a:spcAft>
              <a:buClr>
                <a:schemeClr val="dk1"/>
              </a:buClr>
              <a:buSzPts val="1800"/>
              <a:buFont typeface="Arial" panose="020B0604020202020204" pitchFamily="34" charset="0"/>
              <a:buNone/>
              <a:defRPr sz="1350" kern="1200">
                <a:solidFill>
                  <a:schemeClr val="tx1"/>
                </a:solidFill>
                <a:latin typeface="Arial" panose="020B0604020202020204" pitchFamily="34" charset="0"/>
                <a:ea typeface="+mn-ea"/>
                <a:cs typeface="Arial" panose="020B0604020202020204" pitchFamily="34" charset="0"/>
              </a:defRPr>
            </a:lvl5pPr>
            <a:lvl6pPr marL="2057400" lvl="5" indent="-257175" algn="l" defTabSz="685800" rtl="1" eaLnBrk="1" latinLnBrk="0" hangingPunct="1">
              <a:lnSpc>
                <a:spcPct val="90000"/>
              </a:lnSpc>
              <a:spcBef>
                <a:spcPts val="375"/>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6pPr>
            <a:lvl7pPr marL="2400300" lvl="6" indent="-257175" algn="l" defTabSz="685800" rtl="1" eaLnBrk="1" latinLnBrk="0" hangingPunct="1">
              <a:lnSpc>
                <a:spcPct val="90000"/>
              </a:lnSpc>
              <a:spcBef>
                <a:spcPts val="375"/>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7pPr>
            <a:lvl8pPr marL="2743200" lvl="7" indent="-257175" algn="l" defTabSz="685800" rtl="1" eaLnBrk="1" latinLnBrk="0" hangingPunct="1">
              <a:lnSpc>
                <a:spcPct val="90000"/>
              </a:lnSpc>
              <a:spcBef>
                <a:spcPts val="375"/>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8pPr>
            <a:lvl9pPr marL="3086100" lvl="8" indent="-257175" algn="l" defTabSz="685800" rtl="1" eaLnBrk="1" latinLnBrk="0" hangingPunct="1">
              <a:lnSpc>
                <a:spcPct val="90000"/>
              </a:lnSpc>
              <a:spcBef>
                <a:spcPts val="375"/>
              </a:spcBef>
              <a:spcAft>
                <a:spcPts val="0"/>
              </a:spcAft>
              <a:buClr>
                <a:schemeClr val="dk1"/>
              </a:buClr>
              <a:buSzPts val="1800"/>
              <a:buFont typeface="Arial" panose="020B0604020202020204" pitchFamily="34" charset="0"/>
              <a:buChar char="•"/>
              <a:defRPr sz="1350" kern="1200">
                <a:solidFill>
                  <a:schemeClr val="tx1"/>
                </a:solidFill>
                <a:latin typeface="+mn-lt"/>
                <a:ea typeface="+mn-ea"/>
                <a:cs typeface="+mn-cs"/>
              </a:defRPr>
            </a:lvl9pPr>
          </a:lstStyle>
          <a:p>
            <a:pPr algn="r">
              <a:lnSpc>
                <a:spcPct val="150000"/>
              </a:lnSpc>
            </a:pPr>
            <a:r>
              <a:rPr lang="ar-SA" sz="2400" b="1" dirty="0">
                <a:solidFill>
                  <a:srgbClr val="000000"/>
                </a:solidFill>
                <a:latin typeface="Arial" panose="020B0604020202020204" pitchFamily="34" charset="0"/>
                <a:cs typeface="+mj-cs"/>
              </a:rPr>
              <a:t>يُصَنِّفُ‭ ‬الْعُلَماءُ‭ مملكة ‬الْحَيَواناتِ‭ ‬إِلى‭ ‬مَجْموعَتَيْنِ‭ ‬رَئيسِيَّتَينِ‭ بِحَسب ألصِّفَة الداخِليِّة ألّتي تتَعَلَّق بِوجودِ أو عَدَم وُجودِ عِظام داخِلِ ألجِسمِ,  ‬</a:t>
            </a:r>
            <a:r>
              <a:rPr lang="en-US" sz="2400" b="1" dirty="0">
                <a:solidFill>
                  <a:srgbClr val="000000"/>
                </a:solidFill>
                <a:latin typeface="Arial" panose="020B0604020202020204" pitchFamily="34" charset="0"/>
                <a:cs typeface="+mj-cs"/>
              </a:rPr>
              <a:t> </a:t>
            </a:r>
            <a:r>
              <a:rPr lang="ar-SA" sz="2400" b="1" dirty="0">
                <a:solidFill>
                  <a:srgbClr val="000000"/>
                </a:solidFill>
                <a:latin typeface="Arial" panose="020B0604020202020204" pitchFamily="34" charset="0"/>
                <a:cs typeface="+mj-cs"/>
              </a:rPr>
              <a:t>وَهُما‭:</a:t>
            </a:r>
          </a:p>
          <a:p>
            <a:pPr algn="r">
              <a:lnSpc>
                <a:spcPct val="150000"/>
              </a:lnSpc>
            </a:pPr>
            <a:r>
              <a:rPr lang="ar-SA" sz="2400" dirty="0">
                <a:solidFill>
                  <a:srgbClr val="000000"/>
                </a:solidFill>
                <a:latin typeface="Arial" panose="020B0604020202020204" pitchFamily="34" charset="0"/>
                <a:cs typeface="+mj-cs"/>
              </a:rPr>
              <a:t>‭</a:t>
            </a:r>
            <a:r>
              <a:rPr lang="ar-SA" sz="2400" dirty="0">
                <a:solidFill>
                  <a:srgbClr val="000080"/>
                </a:solidFill>
                <a:latin typeface="Arial" panose="020B0604020202020204" pitchFamily="34" charset="0"/>
                <a:cs typeface="+mj-cs"/>
              </a:rPr>
              <a:t>1. ‬</a:t>
            </a:r>
            <a:r>
              <a:rPr lang="ar-SA" sz="2400" b="1" dirty="0">
                <a:solidFill>
                  <a:srgbClr val="000080"/>
                </a:solidFill>
                <a:latin typeface="Arial" panose="020B0604020202020204" pitchFamily="34" charset="0"/>
                <a:cs typeface="+mj-cs"/>
              </a:rPr>
              <a:t>مجْموعَةُ‭ ‬اللّ</a:t>
            </a:r>
            <a:r>
              <a:rPr lang="ar-JO" sz="2400" b="1" dirty="0">
                <a:solidFill>
                  <a:srgbClr val="000080"/>
                </a:solidFill>
                <a:latin typeface="Arial" panose="020B0604020202020204" pitchFamily="34" charset="0"/>
                <a:cs typeface="+mj-cs"/>
              </a:rPr>
              <a:t>ا</a:t>
            </a:r>
            <a:r>
              <a:rPr lang="ar-SA" sz="2400" b="1" dirty="0">
                <a:solidFill>
                  <a:srgbClr val="000080"/>
                </a:solidFill>
                <a:latin typeface="Arial" panose="020B0604020202020204" pitchFamily="34" charset="0"/>
                <a:cs typeface="+mj-cs"/>
              </a:rPr>
              <a:t>فَق</a:t>
            </a:r>
            <a:r>
              <a:rPr lang="ar-JO" sz="2400" b="1" dirty="0">
                <a:solidFill>
                  <a:srgbClr val="000080"/>
                </a:solidFill>
                <a:latin typeface="Arial" panose="020B0604020202020204" pitchFamily="34" charset="0"/>
                <a:cs typeface="+mj-cs"/>
              </a:rPr>
              <a:t>ر</a:t>
            </a:r>
            <a:r>
              <a:rPr lang="ar-SA" sz="2400" b="1" dirty="0" err="1">
                <a:solidFill>
                  <a:srgbClr val="000080"/>
                </a:solidFill>
                <a:latin typeface="Arial" panose="020B0604020202020204" pitchFamily="34" charset="0"/>
                <a:cs typeface="+mj-cs"/>
              </a:rPr>
              <a:t>يّاتِ</a:t>
            </a:r>
            <a:endParaRPr lang="en-US" sz="2400" b="1" dirty="0">
              <a:solidFill>
                <a:srgbClr val="000080"/>
              </a:solidFill>
              <a:latin typeface="Arial" panose="020B0604020202020204" pitchFamily="34" charset="0"/>
              <a:cs typeface="+mj-cs"/>
            </a:endParaRPr>
          </a:p>
          <a:p>
            <a:pPr algn="r">
              <a:lnSpc>
                <a:spcPct val="150000"/>
              </a:lnSpc>
            </a:pPr>
            <a:endParaRPr lang="ar-SA" sz="2400" b="1" dirty="0">
              <a:solidFill>
                <a:srgbClr val="000080"/>
              </a:solidFill>
              <a:latin typeface="Arial" panose="020B0604020202020204" pitchFamily="34" charset="0"/>
              <a:cs typeface="+mj-cs"/>
            </a:endParaRPr>
          </a:p>
          <a:p>
            <a:pPr algn="r">
              <a:lnSpc>
                <a:spcPct val="150000"/>
              </a:lnSpc>
            </a:pPr>
            <a:r>
              <a:rPr lang="ar-SA" sz="2400" b="1" dirty="0">
                <a:solidFill>
                  <a:srgbClr val="000080"/>
                </a:solidFill>
                <a:latin typeface="Arial" panose="020B0604020202020204" pitchFamily="34" charset="0"/>
                <a:cs typeface="+mj-cs"/>
              </a:rPr>
              <a:t>2. مجموعة الفقاريات</a:t>
            </a:r>
            <a:br>
              <a:rPr lang="ar-SA" sz="2400" dirty="0"/>
            </a:br>
            <a:endParaRPr lang="ar-SA" sz="2400" dirty="0">
              <a:solidFill>
                <a:srgbClr val="000000"/>
              </a:solidFill>
              <a:latin typeface="Arial" panose="020B0604020202020204" pitchFamily="34" charset="0"/>
              <a:cs typeface="+mj-cs"/>
            </a:endParaRPr>
          </a:p>
        </p:txBody>
      </p:sp>
      <p:sp>
        <p:nvSpPr>
          <p:cNvPr id="20" name="כותרת משנה 2"/>
          <p:cNvSpPr txBox="1">
            <a:spLocks/>
          </p:cNvSpPr>
          <p:nvPr/>
        </p:nvSpPr>
        <p:spPr>
          <a:xfrm>
            <a:off x="97140" y="2218906"/>
            <a:ext cx="8948556" cy="404641"/>
          </a:xfrm>
          <a:prstGeom prst="rect">
            <a:avLst/>
          </a:prstGeom>
        </p:spPr>
        <p:txBody>
          <a:bodyPr vert="horz" lIns="91440" tIns="45720" rIns="91440" bIns="45720" rtlCol="0">
            <a:normAutofit/>
          </a:bodyPr>
          <a:lstStyle>
            <a:lvl1pPr marL="0" indent="0" algn="ctr" defTabSz="685800" rtl="1" eaLnBrk="1" latinLnBrk="0" hangingPunct="1">
              <a:lnSpc>
                <a:spcPct val="90000"/>
              </a:lnSpc>
              <a:spcBef>
                <a:spcPts val="750"/>
              </a:spcBef>
              <a:buFont typeface="Arial" panose="020B0604020202020204" pitchFamily="34" charset="0"/>
              <a:buNone/>
              <a:defRPr sz="2100" kern="1200">
                <a:solidFill>
                  <a:schemeClr val="tx1"/>
                </a:solidFill>
                <a:latin typeface="Arial" panose="020B0604020202020204" pitchFamily="34" charset="0"/>
                <a:ea typeface="+mn-ea"/>
                <a:cs typeface="Arial" panose="020B0604020202020204" pitchFamily="34" charset="0"/>
              </a:defRPr>
            </a:lvl1pPr>
            <a:lvl2pPr marL="342900" indent="0" algn="ctr" defTabSz="685800" rtl="1" eaLnBrk="1" latinLnBrk="0" hangingPunct="1">
              <a:lnSpc>
                <a:spcPct val="90000"/>
              </a:lnSpc>
              <a:spcBef>
                <a:spcPts val="375"/>
              </a:spcBef>
              <a:buFont typeface="Arial" panose="020B0604020202020204" pitchFamily="34" charset="0"/>
              <a:buNone/>
              <a:defRPr sz="1500" kern="1200">
                <a:solidFill>
                  <a:schemeClr val="tx1"/>
                </a:solidFill>
                <a:latin typeface="Arial" panose="020B0604020202020204" pitchFamily="34" charset="0"/>
                <a:ea typeface="+mn-ea"/>
                <a:cs typeface="Arial" panose="020B0604020202020204" pitchFamily="34" charset="0"/>
              </a:defRPr>
            </a:lvl2pPr>
            <a:lvl3pPr marL="685800" indent="0" algn="ctr" defTabSz="685800" rtl="1" eaLnBrk="1" latinLnBrk="0" hangingPunct="1">
              <a:lnSpc>
                <a:spcPct val="90000"/>
              </a:lnSpc>
              <a:spcBef>
                <a:spcPts val="375"/>
              </a:spcBef>
              <a:buFont typeface="Arial" panose="020B0604020202020204" pitchFamily="34" charset="0"/>
              <a:buNone/>
              <a:defRPr sz="1350" kern="1200">
                <a:solidFill>
                  <a:schemeClr val="tx1"/>
                </a:solidFill>
                <a:latin typeface="Arial" panose="020B0604020202020204" pitchFamily="34" charset="0"/>
                <a:ea typeface="+mn-ea"/>
                <a:cs typeface="Arial" panose="020B0604020202020204" pitchFamily="34" charset="0"/>
              </a:defRPr>
            </a:lvl3pPr>
            <a:lvl4pPr marL="1028700" indent="0" algn="ctr" defTabSz="685800" rtl="1" eaLnBrk="1" latinLnBrk="0" hangingPunct="1">
              <a:lnSpc>
                <a:spcPct val="90000"/>
              </a:lnSpc>
              <a:spcBef>
                <a:spcPts val="375"/>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4pPr>
            <a:lvl5pPr marL="1371600" indent="0" algn="ctr" defTabSz="685800" rtl="1" eaLnBrk="1" latinLnBrk="0" hangingPunct="1">
              <a:lnSpc>
                <a:spcPct val="90000"/>
              </a:lnSpc>
              <a:spcBef>
                <a:spcPts val="375"/>
              </a:spcBef>
              <a:buFont typeface="Arial" panose="020B0604020202020204" pitchFamily="34" charset="0"/>
              <a:buNone/>
              <a:defRPr sz="1200" kern="1200">
                <a:solidFill>
                  <a:schemeClr val="tx1"/>
                </a:solidFill>
                <a:latin typeface="Arial" panose="020B0604020202020204" pitchFamily="34" charset="0"/>
                <a:ea typeface="+mn-ea"/>
                <a:cs typeface="Arial" panose="020B0604020202020204" pitchFamily="34" charset="0"/>
              </a:defRPr>
            </a:lvl5pPr>
            <a:lvl6pPr marL="1714500" indent="0" algn="ctr" defTabSz="685800" rtl="1"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1"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1"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1"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a:r>
              <a:rPr lang="ar-SA" b="1" dirty="0">
                <a:solidFill>
                  <a:srgbClr val="FB2265"/>
                </a:solidFill>
                <a:latin typeface="Lateef" panose="01000506020000020003" pitchFamily="2" charset="-78"/>
                <a:cs typeface="Lateef" panose="01000506020000020003" pitchFamily="2" charset="-78"/>
              </a:rPr>
              <a:t> </a:t>
            </a:r>
            <a:endParaRPr lang="he-IL" dirty="0">
              <a:latin typeface="Lateef" panose="01000506020000020003" pitchFamily="2" charset="-78"/>
            </a:endParaRPr>
          </a:p>
        </p:txBody>
      </p:sp>
      <p:pic>
        <p:nvPicPr>
          <p:cNvPr id="3" name="תמונה 2"/>
          <p:cNvPicPr>
            <a:picLocks noChangeAspect="1"/>
          </p:cNvPicPr>
          <p:nvPr/>
        </p:nvPicPr>
        <p:blipFill>
          <a:blip r:embed="rId4"/>
          <a:stretch>
            <a:fillRect/>
          </a:stretch>
        </p:blipFill>
        <p:spPr>
          <a:xfrm>
            <a:off x="4404555" y="2818419"/>
            <a:ext cx="1615580" cy="897053"/>
          </a:xfrm>
          <a:prstGeom prst="rect">
            <a:avLst/>
          </a:prstGeom>
        </p:spPr>
      </p:pic>
      <p:pic>
        <p:nvPicPr>
          <p:cNvPr id="2" name="תמונה 1"/>
          <p:cNvPicPr>
            <a:picLocks noChangeAspect="1"/>
          </p:cNvPicPr>
          <p:nvPr/>
        </p:nvPicPr>
        <p:blipFill>
          <a:blip r:embed="rId5"/>
          <a:stretch>
            <a:fillRect/>
          </a:stretch>
        </p:blipFill>
        <p:spPr>
          <a:xfrm>
            <a:off x="4427706" y="3795596"/>
            <a:ext cx="1567980" cy="999831"/>
          </a:xfrm>
          <a:prstGeom prst="rect">
            <a:avLst/>
          </a:prstGeom>
        </p:spPr>
      </p:pic>
    </p:spTree>
    <p:extLst>
      <p:ext uri="{BB962C8B-B14F-4D97-AF65-F5344CB8AC3E}">
        <p14:creationId xmlns:p14="http://schemas.microsoft.com/office/powerpoint/2010/main" val="1626669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pPr algn="ctr"/>
            <a:r>
              <a:rPr lang="ar-SA" sz="3600" dirty="0">
                <a:cs typeface="+mj-cs"/>
              </a:rPr>
              <a:t>مجموعة اللافقاريات</a:t>
            </a:r>
            <a:endParaRPr lang="en-US" dirty="0">
              <a:cs typeface="+mj-cs"/>
            </a:endParaRPr>
          </a:p>
        </p:txBody>
      </p:sp>
      <p:sp>
        <p:nvSpPr>
          <p:cNvPr id="3" name="מציין מיקום טקסט 2"/>
          <p:cNvSpPr>
            <a:spLocks noGrp="1"/>
          </p:cNvSpPr>
          <p:nvPr>
            <p:ph type="body" idx="1"/>
          </p:nvPr>
        </p:nvSpPr>
        <p:spPr>
          <a:xfrm>
            <a:off x="1253729" y="1078034"/>
            <a:ext cx="7179469" cy="3493971"/>
          </a:xfrm>
        </p:spPr>
        <p:txBody>
          <a:bodyPr>
            <a:noAutofit/>
          </a:bodyPr>
          <a:lstStyle/>
          <a:p>
            <a:pPr algn="r">
              <a:lnSpc>
                <a:spcPct val="150000"/>
              </a:lnSpc>
            </a:pPr>
            <a:r>
              <a:rPr lang="ar-SA" sz="2400" b="1" dirty="0">
                <a:solidFill>
                  <a:srgbClr val="000000"/>
                </a:solidFill>
                <a:latin typeface="Arial" panose="020B0604020202020204" pitchFamily="34" charset="0"/>
                <a:cs typeface="+mj-cs"/>
              </a:rPr>
              <a:t> ‬</a:t>
            </a:r>
            <a:r>
              <a:rPr lang="ar-SA" sz="2400" b="1" dirty="0">
                <a:cs typeface="+mj-cs"/>
              </a:rPr>
              <a:t>الاسم الذي أطلقه العلماء على مجموعة اللافقاريات يدل على أنه ينقصها شيء ما داخل الجسم. </a:t>
            </a:r>
            <a:br>
              <a:rPr lang="ar-SA" sz="2400" b="1" dirty="0">
                <a:cs typeface="+mj-cs"/>
              </a:rPr>
            </a:br>
            <a:r>
              <a:rPr lang="ar-SA" sz="2400" b="1" dirty="0">
                <a:cs typeface="+mj-cs"/>
              </a:rPr>
              <a:t>لجميع اللافقاريات لا توجد عظام داخل الجسم. عدد أنواع الحيوانات التي تنتمي إلى مجموعة </a:t>
            </a:r>
            <a:r>
              <a:rPr lang="en-US" sz="2400" b="1" dirty="0">
                <a:cs typeface="+mj-cs"/>
              </a:rPr>
              <a:t>  </a:t>
            </a:r>
            <a:r>
              <a:rPr lang="ar-SA" sz="2400" b="1" dirty="0">
                <a:cs typeface="+mj-cs"/>
              </a:rPr>
              <a:t>اللافقاريات هو بضعة ملايين. لكي نستطيع التمييز بين الأنواع المختلفة، يـقـسـم العلماء اللافقاريات </a:t>
            </a:r>
            <a:br>
              <a:rPr lang="ar-SA" sz="2400" b="1" dirty="0">
                <a:cs typeface="+mj-cs"/>
              </a:rPr>
            </a:br>
            <a:r>
              <a:rPr lang="ar-SA" sz="2400" b="1" dirty="0">
                <a:cs typeface="+mj-cs"/>
              </a:rPr>
              <a:t>لمجموعات إضافية أصغر، ذات صفات مشتركة.</a:t>
            </a:r>
            <a:endParaRPr lang="en-US" sz="2400" b="1" dirty="0">
              <a:cs typeface="+mj-cs"/>
            </a:endParaRPr>
          </a:p>
        </p:txBody>
      </p:sp>
    </p:spTree>
    <p:extLst>
      <p:ext uri="{BB962C8B-B14F-4D97-AF65-F5344CB8AC3E}">
        <p14:creationId xmlns:p14="http://schemas.microsoft.com/office/powerpoint/2010/main" val="1923658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6"/>
          <p:cNvSpPr txBox="1">
            <a:spLocks noGrp="1"/>
          </p:cNvSpPr>
          <p:nvPr>
            <p:ph type="title"/>
          </p:nvPr>
        </p:nvSpPr>
        <p:spPr>
          <a:xfrm>
            <a:off x="238292" y="282171"/>
            <a:ext cx="7886700" cy="994172"/>
          </a:xfrm>
          <a:prstGeom prst="rect">
            <a:avLst/>
          </a:prstGeom>
          <a:noFill/>
          <a:ln>
            <a:noFill/>
          </a:ln>
        </p:spPr>
        <p:txBody>
          <a:bodyPr spcFirstLastPara="1" vert="horz" wrap="square" lIns="68569" tIns="34275" rIns="68569" bIns="34275" rtlCol="0" anchor="ctr" anchorCtr="0">
            <a:normAutofit fontScale="90000"/>
          </a:bodyPr>
          <a:lstStyle/>
          <a:p>
            <a:pPr>
              <a:spcBef>
                <a:spcPts val="0"/>
              </a:spcBef>
              <a:buClr>
                <a:schemeClr val="dk1"/>
              </a:buClr>
              <a:buSzPts val="4400"/>
            </a:pPr>
            <a:r>
              <a:rPr lang="ar-SA" sz="4000" dirty="0">
                <a:latin typeface="Guttman Yad-Brush" panose="02010401010101010101" pitchFamily="2" charset="-79"/>
                <a:cs typeface="+mj-cs"/>
                <a:sym typeface="Alef"/>
              </a:rPr>
              <a:t>كيف حالكم وكيف النفسية اليوم؟ </a:t>
            </a:r>
            <a:br>
              <a:rPr lang="ar-SA" sz="4000" dirty="0">
                <a:latin typeface="Guttman Yad-Brush" panose="02010401010101010101" pitchFamily="2" charset="-79"/>
                <a:cs typeface="+mj-cs"/>
                <a:sym typeface="Alef"/>
              </a:rPr>
            </a:br>
            <a:r>
              <a:rPr lang="ar-SA" sz="4000" dirty="0">
                <a:latin typeface="Guttman Yad-Brush" panose="02010401010101010101" pitchFamily="2" charset="-79"/>
                <a:cs typeface="+mj-cs"/>
                <a:sym typeface="Alef"/>
              </a:rPr>
              <a:t>مضامين درسنا :</a:t>
            </a:r>
            <a:endParaRPr sz="4000" dirty="0">
              <a:latin typeface="Guttman Yad-Brush" panose="02010401010101010101" pitchFamily="2" charset="-79"/>
              <a:cs typeface="+mj-cs"/>
            </a:endParaRPr>
          </a:p>
        </p:txBody>
      </p:sp>
      <p:pic>
        <p:nvPicPr>
          <p:cNvPr id="250" name="Google Shape;250;p6"/>
          <p:cNvPicPr preferRelativeResize="0"/>
          <p:nvPr/>
        </p:nvPicPr>
        <p:blipFill rotWithShape="1">
          <a:blip r:embed="rId3">
            <a:alphaModFix/>
          </a:blip>
          <a:srcRect/>
          <a:stretch/>
        </p:blipFill>
        <p:spPr>
          <a:xfrm rot="8057618">
            <a:off x="217537" y="202204"/>
            <a:ext cx="1101733" cy="729983"/>
          </a:xfrm>
          <a:prstGeom prst="rect">
            <a:avLst/>
          </a:prstGeom>
          <a:noFill/>
          <a:ln>
            <a:noFill/>
          </a:ln>
        </p:spPr>
      </p:pic>
      <p:pic>
        <p:nvPicPr>
          <p:cNvPr id="251" name="Google Shape;251;p6"/>
          <p:cNvPicPr preferRelativeResize="0"/>
          <p:nvPr/>
        </p:nvPicPr>
        <p:blipFill rotWithShape="1">
          <a:blip r:embed="rId4">
            <a:alphaModFix/>
          </a:blip>
          <a:srcRect/>
          <a:stretch/>
        </p:blipFill>
        <p:spPr>
          <a:xfrm>
            <a:off x="8124992" y="4357688"/>
            <a:ext cx="1562100" cy="1571625"/>
          </a:xfrm>
          <a:prstGeom prst="rect">
            <a:avLst/>
          </a:prstGeom>
          <a:noFill/>
          <a:ln>
            <a:noFill/>
          </a:ln>
        </p:spPr>
      </p:pic>
      <p:sp>
        <p:nvSpPr>
          <p:cNvPr id="7" name="מלבן 6">
            <a:extLst>
              <a:ext uri="{FF2B5EF4-FFF2-40B4-BE49-F238E27FC236}">
                <a16:creationId xmlns:a16="http://schemas.microsoft.com/office/drawing/2014/main" id="{27B4DA50-69DB-43D7-8E4B-75256A44E688}"/>
              </a:ext>
            </a:extLst>
          </p:cNvPr>
          <p:cNvSpPr/>
          <p:nvPr/>
        </p:nvSpPr>
        <p:spPr>
          <a:xfrm>
            <a:off x="2440688" y="1533149"/>
            <a:ext cx="5415197" cy="4863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endParaRPr lang="ar-SA" sz="2400" dirty="0">
              <a:solidFill>
                <a:srgbClr val="424242"/>
              </a:solidFill>
              <a:latin typeface="Lateef" panose="01000506020000020003" pitchFamily="2" charset="-78"/>
              <a:cs typeface="+mj-cs"/>
            </a:endParaRPr>
          </a:p>
        </p:txBody>
      </p:sp>
      <p:sp>
        <p:nvSpPr>
          <p:cNvPr id="8" name="מלבן 7">
            <a:extLst>
              <a:ext uri="{FF2B5EF4-FFF2-40B4-BE49-F238E27FC236}">
                <a16:creationId xmlns:a16="http://schemas.microsoft.com/office/drawing/2014/main" id="{1B530699-BA4E-4A80-8A6F-8BE91747F5F0}"/>
              </a:ext>
            </a:extLst>
          </p:cNvPr>
          <p:cNvSpPr/>
          <p:nvPr/>
        </p:nvSpPr>
        <p:spPr>
          <a:xfrm>
            <a:off x="-6158520" y="1944753"/>
            <a:ext cx="14014405" cy="6122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buFont typeface="Arial" panose="020B0604020202020204" pitchFamily="34" charset="0"/>
              <a:buChar char="•"/>
            </a:pPr>
            <a:r>
              <a:rPr lang="ar-SA" sz="2400" dirty="0">
                <a:solidFill>
                  <a:srgbClr val="424242"/>
                </a:solidFill>
                <a:latin typeface="Lateef" panose="01000506020000020003" pitchFamily="2" charset="-78"/>
                <a:cs typeface="+mj-cs"/>
              </a:rPr>
              <a:t>سنتعرف على مفهوم التصنيف.</a:t>
            </a:r>
            <a:endParaRPr lang="he-IL" sz="2400" dirty="0">
              <a:solidFill>
                <a:srgbClr val="424242"/>
              </a:solidFill>
              <a:latin typeface="Lateef" panose="01000506020000020003" pitchFamily="2" charset="-78"/>
              <a:cs typeface="+mj-cs"/>
            </a:endParaRPr>
          </a:p>
        </p:txBody>
      </p:sp>
      <p:sp>
        <p:nvSpPr>
          <p:cNvPr id="9" name="מלבן 8">
            <a:extLst>
              <a:ext uri="{FF2B5EF4-FFF2-40B4-BE49-F238E27FC236}">
                <a16:creationId xmlns:a16="http://schemas.microsoft.com/office/drawing/2014/main" id="{747AF733-6691-406D-AE3A-4CE0BE3F21AF}"/>
              </a:ext>
            </a:extLst>
          </p:cNvPr>
          <p:cNvSpPr/>
          <p:nvPr/>
        </p:nvSpPr>
        <p:spPr>
          <a:xfrm>
            <a:off x="1766759" y="3169253"/>
            <a:ext cx="6089126" cy="6122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buFont typeface="Arial" panose="020B0604020202020204" pitchFamily="34" charset="0"/>
              <a:buChar char="•"/>
            </a:pPr>
            <a:r>
              <a:rPr lang="ar-SA" sz="2400" dirty="0">
                <a:solidFill>
                  <a:srgbClr val="424242"/>
                </a:solidFill>
                <a:latin typeface="Lateef" panose="01000506020000020003" pitchFamily="2" charset="-78"/>
                <a:cs typeface="+mj-cs"/>
              </a:rPr>
              <a:t>سنتوجه لموقع افاق ونقوم بحل مهام</a:t>
            </a:r>
          </a:p>
        </p:txBody>
      </p:sp>
      <p:sp>
        <p:nvSpPr>
          <p:cNvPr id="10" name="מלבן 9">
            <a:extLst>
              <a:ext uri="{FF2B5EF4-FFF2-40B4-BE49-F238E27FC236}">
                <a16:creationId xmlns:a16="http://schemas.microsoft.com/office/drawing/2014/main" id="{887D19E5-272F-4EE3-9F1B-4D2AC937B9D1}"/>
              </a:ext>
            </a:extLst>
          </p:cNvPr>
          <p:cNvSpPr/>
          <p:nvPr/>
        </p:nvSpPr>
        <p:spPr>
          <a:xfrm>
            <a:off x="1766759" y="2557003"/>
            <a:ext cx="6089126" cy="6122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342900" indent="-342900" algn="r" rtl="1">
              <a:buFont typeface="Arial" panose="020B0604020202020204" pitchFamily="34" charset="0"/>
              <a:buChar char="•"/>
            </a:pPr>
            <a:r>
              <a:rPr lang="ar-SA" sz="2400" dirty="0">
                <a:solidFill>
                  <a:srgbClr val="424242"/>
                </a:solidFill>
                <a:latin typeface="Lateef" panose="01000506020000020003" pitchFamily="2" charset="-78"/>
                <a:cs typeface="+mj-cs"/>
              </a:rPr>
              <a:t>سنتعرف على الفقاريات </a:t>
            </a:r>
            <a:r>
              <a:rPr lang="ar-SA" sz="2400" dirty="0" err="1">
                <a:solidFill>
                  <a:srgbClr val="424242"/>
                </a:solidFill>
                <a:latin typeface="Lateef" panose="01000506020000020003" pitchFamily="2" charset="-78"/>
                <a:cs typeface="+mj-cs"/>
              </a:rPr>
              <a:t>واللافقريات</a:t>
            </a:r>
            <a:endParaRPr lang="ar-SA" sz="2400" dirty="0">
              <a:solidFill>
                <a:srgbClr val="424242"/>
              </a:solidFill>
              <a:latin typeface="Lateef" panose="01000506020000020003" pitchFamily="2" charset="-78"/>
              <a:cs typeface="+mj-cs"/>
            </a:endParaRPr>
          </a:p>
          <a:p>
            <a:pPr marL="342900" indent="-342900" algn="r" rtl="1">
              <a:buFont typeface="Arial" panose="020B0604020202020204" pitchFamily="34" charset="0"/>
              <a:buChar char="•"/>
            </a:pPr>
            <a:r>
              <a:rPr lang="ar-SA" sz="2400" dirty="0">
                <a:solidFill>
                  <a:srgbClr val="424242"/>
                </a:solidFill>
                <a:latin typeface="Lateef" panose="01000506020000020003" pitchFamily="2" charset="-78"/>
                <a:cs typeface="+mj-cs"/>
              </a:rPr>
              <a:t>تصنيف الفقاريات واللافقاريات </a:t>
            </a:r>
            <a:r>
              <a:rPr lang="ar-JO" sz="2400" dirty="0" err="1">
                <a:solidFill>
                  <a:srgbClr val="424242"/>
                </a:solidFill>
                <a:latin typeface="Lateef" panose="01000506020000020003" pitchFamily="2" charset="-78"/>
                <a:cs typeface="+mj-cs"/>
              </a:rPr>
              <a:t>إ</a:t>
            </a:r>
            <a:r>
              <a:rPr lang="ar-SA" sz="2400" dirty="0">
                <a:solidFill>
                  <a:srgbClr val="424242"/>
                </a:solidFill>
                <a:latin typeface="Lateef" panose="01000506020000020003" pitchFamily="2" charset="-78"/>
                <a:cs typeface="+mj-cs"/>
              </a:rPr>
              <a:t>لى فئاتها ألأساسية</a:t>
            </a:r>
          </a:p>
        </p:txBody>
      </p:sp>
    </p:spTree>
    <p:extLst>
      <p:ext uri="{BB962C8B-B14F-4D97-AF65-F5344CB8AC3E}">
        <p14:creationId xmlns:p14="http://schemas.microsoft.com/office/powerpoint/2010/main" val="1570588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pPr algn="ctr"/>
            <a:r>
              <a:rPr lang="ar-SA" sz="3200" dirty="0" err="1">
                <a:latin typeface="Lateef" panose="01000506020000020003" pitchFamily="2" charset="-78"/>
                <a:ea typeface="Arial"/>
                <a:cs typeface="+mj-cs"/>
              </a:rPr>
              <a:t>اللّافَقرِيّاتِ</a:t>
            </a:r>
            <a:r>
              <a:rPr lang="ar-SA" sz="3200" dirty="0">
                <a:latin typeface="Lateef" panose="01000506020000020003" pitchFamily="2" charset="-78"/>
                <a:ea typeface="Arial"/>
                <a:cs typeface="+mj-cs"/>
              </a:rPr>
              <a:t>‭</a:t>
            </a:r>
            <a:endParaRPr lang="he-IL" sz="3200" dirty="0">
              <a:latin typeface="Lateef" panose="01000506020000020003" pitchFamily="2" charset="-78"/>
              <a:ea typeface="Arial"/>
              <a:cs typeface="+mj-cs"/>
            </a:endParaRPr>
          </a:p>
        </p:txBody>
      </p:sp>
      <p:graphicFrame>
        <p:nvGraphicFramePr>
          <p:cNvPr id="3" name="טבלה 2"/>
          <p:cNvGraphicFramePr>
            <a:graphicFrameLocks noGrp="1"/>
          </p:cNvGraphicFramePr>
          <p:nvPr>
            <p:extLst>
              <p:ext uri="{D42A27DB-BD31-4B8C-83A1-F6EECF244321}">
                <p14:modId xmlns:p14="http://schemas.microsoft.com/office/powerpoint/2010/main" val="3506344855"/>
              </p:ext>
            </p:extLst>
          </p:nvPr>
        </p:nvGraphicFramePr>
        <p:xfrm>
          <a:off x="678709" y="1217748"/>
          <a:ext cx="7422195" cy="716280"/>
        </p:xfrm>
        <a:graphic>
          <a:graphicData uri="http://schemas.openxmlformats.org/drawingml/2006/table">
            <a:tbl>
              <a:tblPr/>
              <a:tblGrid>
                <a:gridCol w="7422195">
                  <a:extLst>
                    <a:ext uri="{9D8B030D-6E8A-4147-A177-3AD203B41FA5}">
                      <a16:colId xmlns:a16="http://schemas.microsoft.com/office/drawing/2014/main" val="20000"/>
                    </a:ext>
                  </a:extLst>
                </a:gridCol>
              </a:tblGrid>
              <a:tr h="634234">
                <a:tc>
                  <a:txBody>
                    <a:bodyPr/>
                    <a:lstStyle/>
                    <a:p>
                      <a:pPr algn="ctr" rtl="1"/>
                      <a:br>
                        <a:rPr lang="ar-SA" sz="1400" b="1" dirty="0">
                          <a:solidFill>
                            <a:srgbClr val="000080"/>
                          </a:solidFill>
                          <a:effectLst/>
                          <a:latin typeface="Droid Arabic Kufi"/>
                        </a:rPr>
                      </a:br>
                      <a:r>
                        <a:rPr lang="ar-SA" sz="2800" b="0" dirty="0">
                          <a:solidFill>
                            <a:srgbClr val="000080"/>
                          </a:solidFill>
                          <a:effectLst/>
                          <a:latin typeface="Droid Arabic Kufi"/>
                          <a:cs typeface="+mj-cs"/>
                        </a:rPr>
                        <a:t>تُقَسَّمُ‭ ‬اللّافَق</a:t>
                      </a:r>
                      <a:r>
                        <a:rPr lang="ar-JO" sz="2800" b="0" dirty="0">
                          <a:solidFill>
                            <a:srgbClr val="000080"/>
                          </a:solidFill>
                          <a:effectLst/>
                          <a:latin typeface="Droid Arabic Kufi"/>
                          <a:cs typeface="+mj-cs"/>
                        </a:rPr>
                        <a:t>ر</a:t>
                      </a:r>
                      <a:r>
                        <a:rPr lang="ar-SA" sz="2800" b="0" dirty="0">
                          <a:solidFill>
                            <a:srgbClr val="000080"/>
                          </a:solidFill>
                          <a:effectLst/>
                          <a:latin typeface="Droid Arabic Kufi"/>
                          <a:cs typeface="+mj-cs"/>
                        </a:rPr>
                        <a:t>ِيّاتِ‭ ‬إِلى‭ ‬أربع‭ ‬فئات‭ ‬رَئيسِيَّةٍ:‭‬</a:t>
                      </a:r>
                      <a:endParaRPr lang="ar-SA" sz="1800" b="0" dirty="0">
                        <a:effectLst/>
                        <a:latin typeface="Droid Arabic Kufi"/>
                        <a:cs typeface="+mj-cs"/>
                      </a:endParaRPr>
                    </a:p>
                  </a:txBody>
                  <a:tcPr marL="63500" marR="63500" marT="38100" marB="38100" anchor="ctr">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14" name="מלבן 13"/>
          <p:cNvSpPr/>
          <p:nvPr/>
        </p:nvSpPr>
        <p:spPr>
          <a:xfrm>
            <a:off x="5113042" y="2920068"/>
            <a:ext cx="1628484" cy="491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dirty="0">
                <a:cs typeface="+mj-cs"/>
              </a:rPr>
              <a:t>الرخويات</a:t>
            </a:r>
            <a:endParaRPr lang="en-US" sz="2400" dirty="0">
              <a:cs typeface="+mj-cs"/>
            </a:endParaRPr>
          </a:p>
        </p:txBody>
      </p:sp>
      <p:sp>
        <p:nvSpPr>
          <p:cNvPr id="15" name="מלבן 14"/>
          <p:cNvSpPr/>
          <p:nvPr/>
        </p:nvSpPr>
        <p:spPr>
          <a:xfrm>
            <a:off x="2970082" y="2919497"/>
            <a:ext cx="1628484" cy="491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dirty="0">
                <a:cs typeface="+mj-cs"/>
              </a:rPr>
              <a:t>المفصليات</a:t>
            </a:r>
            <a:endParaRPr lang="en-US" sz="2400" dirty="0">
              <a:cs typeface="+mj-cs"/>
            </a:endParaRPr>
          </a:p>
        </p:txBody>
      </p:sp>
      <p:sp>
        <p:nvSpPr>
          <p:cNvPr id="16" name="מלבן 15"/>
          <p:cNvSpPr/>
          <p:nvPr/>
        </p:nvSpPr>
        <p:spPr>
          <a:xfrm>
            <a:off x="704305" y="2919497"/>
            <a:ext cx="1628484" cy="491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dirty="0">
                <a:cs typeface="+mj-cs"/>
              </a:rPr>
              <a:t>شوكيات الجلد</a:t>
            </a:r>
            <a:endParaRPr lang="en-US" sz="2400" dirty="0">
              <a:cs typeface="+mj-cs"/>
            </a:endParaRPr>
          </a:p>
        </p:txBody>
      </p:sp>
      <p:cxnSp>
        <p:nvCxnSpPr>
          <p:cNvPr id="20" name="מחבר חץ ישר 19"/>
          <p:cNvCxnSpPr/>
          <p:nvPr/>
        </p:nvCxnSpPr>
        <p:spPr>
          <a:xfrm flipH="1">
            <a:off x="2140070" y="1998938"/>
            <a:ext cx="954894" cy="622848"/>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21" name="מחבר חץ ישר 20"/>
          <p:cNvCxnSpPr/>
          <p:nvPr/>
        </p:nvCxnSpPr>
        <p:spPr>
          <a:xfrm flipH="1">
            <a:off x="3874167" y="2069497"/>
            <a:ext cx="3705" cy="780488"/>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23" name="מחבר חץ ישר 22"/>
          <p:cNvCxnSpPr/>
          <p:nvPr/>
        </p:nvCxnSpPr>
        <p:spPr>
          <a:xfrm>
            <a:off x="5562027" y="2008015"/>
            <a:ext cx="34376" cy="854144"/>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9" name="מחבר חץ ישר 22"/>
          <p:cNvCxnSpPr/>
          <p:nvPr/>
        </p:nvCxnSpPr>
        <p:spPr>
          <a:xfrm>
            <a:off x="6915448" y="1956321"/>
            <a:ext cx="926742" cy="756293"/>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sp>
        <p:nvSpPr>
          <p:cNvPr id="22" name="מלבן 13"/>
          <p:cNvSpPr/>
          <p:nvPr/>
        </p:nvSpPr>
        <p:spPr>
          <a:xfrm>
            <a:off x="7027948" y="2915460"/>
            <a:ext cx="1628484" cy="491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dirty="0">
                <a:cs typeface="+mj-cs"/>
              </a:rPr>
              <a:t>ال</a:t>
            </a:r>
            <a:r>
              <a:rPr lang="ar-JO" sz="2400" dirty="0">
                <a:cs typeface="+mj-cs"/>
              </a:rPr>
              <a:t>حشرات</a:t>
            </a:r>
            <a:endParaRPr lang="en-US" sz="2400" dirty="0">
              <a:cs typeface="+mj-cs"/>
            </a:endParaRPr>
          </a:p>
        </p:txBody>
      </p:sp>
      <p:pic>
        <p:nvPicPr>
          <p:cNvPr id="2" name="תמונה 1"/>
          <p:cNvPicPr>
            <a:picLocks noChangeAspect="1"/>
          </p:cNvPicPr>
          <p:nvPr/>
        </p:nvPicPr>
        <p:blipFill>
          <a:blip r:embed="rId4"/>
          <a:stretch>
            <a:fillRect/>
          </a:stretch>
        </p:blipFill>
        <p:spPr>
          <a:xfrm>
            <a:off x="5148790" y="3609474"/>
            <a:ext cx="1592736" cy="945829"/>
          </a:xfrm>
          <a:prstGeom prst="rect">
            <a:avLst/>
          </a:prstGeom>
        </p:spPr>
      </p:pic>
      <p:pic>
        <p:nvPicPr>
          <p:cNvPr id="5" name="תמונה 4"/>
          <p:cNvPicPr>
            <a:picLocks noChangeAspect="1"/>
          </p:cNvPicPr>
          <p:nvPr/>
        </p:nvPicPr>
        <p:blipFill>
          <a:blip r:embed="rId5"/>
          <a:stretch>
            <a:fillRect/>
          </a:stretch>
        </p:blipFill>
        <p:spPr>
          <a:xfrm>
            <a:off x="702737" y="3581754"/>
            <a:ext cx="1628484" cy="973549"/>
          </a:xfrm>
          <a:prstGeom prst="rect">
            <a:avLst/>
          </a:prstGeom>
        </p:spPr>
      </p:pic>
      <p:pic>
        <p:nvPicPr>
          <p:cNvPr id="7" name="תמונה 6"/>
          <p:cNvPicPr>
            <a:picLocks noChangeAspect="1"/>
          </p:cNvPicPr>
          <p:nvPr/>
        </p:nvPicPr>
        <p:blipFill>
          <a:blip r:embed="rId6"/>
          <a:stretch>
            <a:fillRect/>
          </a:stretch>
        </p:blipFill>
        <p:spPr>
          <a:xfrm>
            <a:off x="2970082" y="3563449"/>
            <a:ext cx="1634755" cy="973549"/>
          </a:xfrm>
          <a:prstGeom prst="rect">
            <a:avLst/>
          </a:prstGeom>
        </p:spPr>
      </p:pic>
      <p:pic>
        <p:nvPicPr>
          <p:cNvPr id="8" name="תמונה 7"/>
          <p:cNvPicPr>
            <a:picLocks noChangeAspect="1"/>
          </p:cNvPicPr>
          <p:nvPr/>
        </p:nvPicPr>
        <p:blipFill>
          <a:blip r:embed="rId7"/>
          <a:stretch>
            <a:fillRect/>
          </a:stretch>
        </p:blipFill>
        <p:spPr>
          <a:xfrm>
            <a:off x="7027948" y="3563448"/>
            <a:ext cx="1613927" cy="973549"/>
          </a:xfrm>
          <a:prstGeom prst="rect">
            <a:avLst/>
          </a:prstGeom>
        </p:spPr>
      </p:pic>
    </p:spTree>
    <p:extLst>
      <p:ext uri="{BB962C8B-B14F-4D97-AF65-F5344CB8AC3E}">
        <p14:creationId xmlns:p14="http://schemas.microsoft.com/office/powerpoint/2010/main" val="1605653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pPr algn="ctr"/>
            <a:r>
              <a:rPr lang="ar-SA" sz="3200" dirty="0">
                <a:cs typeface="+mj-cs"/>
              </a:rPr>
              <a:t>‭‬</a:t>
            </a:r>
            <a:br>
              <a:rPr lang="ar-SA" sz="3200" dirty="0">
                <a:cs typeface="+mj-cs"/>
              </a:rPr>
            </a:br>
            <a:r>
              <a:rPr lang="ar-SA" sz="3200" dirty="0">
                <a:cs typeface="+mj-cs"/>
              </a:rPr>
              <a:t>‭ ‬ مَجْموعَةُ‭ ‬الْفَقارِيّاتِ:‭‬‭</a:t>
            </a:r>
          </a:p>
        </p:txBody>
      </p:sp>
      <p:sp>
        <p:nvSpPr>
          <p:cNvPr id="10" name="מלבן 9"/>
          <p:cNvSpPr/>
          <p:nvPr/>
        </p:nvSpPr>
        <p:spPr>
          <a:xfrm>
            <a:off x="664356" y="1218399"/>
            <a:ext cx="8208973" cy="3416320"/>
          </a:xfrm>
          <a:prstGeom prst="rect">
            <a:avLst/>
          </a:prstGeom>
        </p:spPr>
        <p:txBody>
          <a:bodyPr wrap="square">
            <a:spAutoFit/>
          </a:bodyPr>
          <a:lstStyle/>
          <a:p>
            <a:pPr algn="r" rtl="1">
              <a:lnSpc>
                <a:spcPct val="150000"/>
              </a:lnSpc>
              <a:spcBef>
                <a:spcPts val="600"/>
              </a:spcBef>
            </a:pPr>
            <a:r>
              <a:rPr lang="ar-SA" sz="2400" dirty="0">
                <a:solidFill>
                  <a:srgbClr val="000000"/>
                </a:solidFill>
                <a:latin typeface="Droid Arabic Kufi"/>
                <a:cs typeface="+mj-cs"/>
              </a:rPr>
              <a:t>‭‬</a:t>
            </a:r>
            <a:r>
              <a:rPr lang="ar-SA" sz="2400" dirty="0">
                <a:solidFill>
                  <a:srgbClr val="000080"/>
                </a:solidFill>
                <a:latin typeface="Droid Arabic Kufi"/>
                <a:cs typeface="+mj-cs"/>
              </a:rPr>
              <a:t>‬ 2. </a:t>
            </a:r>
            <a:r>
              <a:rPr lang="ar-SA" sz="2400" b="1" dirty="0">
                <a:solidFill>
                  <a:srgbClr val="000080"/>
                </a:solidFill>
                <a:latin typeface="Droid Arabic Kufi"/>
                <a:cs typeface="+mj-cs"/>
              </a:rPr>
              <a:t>مَجْموعَةُ‭ ‬الْفَقارِيّاتِ:</a:t>
            </a:r>
            <a:r>
              <a:rPr lang="ar-SA" sz="2400" dirty="0">
                <a:solidFill>
                  <a:srgbClr val="000000"/>
                </a:solidFill>
                <a:latin typeface="Droid Arabic Kufi"/>
                <a:cs typeface="+mj-cs"/>
              </a:rPr>
              <a:t>‭‬‭ ‬‭ </a:t>
            </a:r>
            <a:r>
              <a:rPr lang="ar-SA" sz="2400" b="1" dirty="0"/>
              <a:t>الاسم الذي أطلقه العلماء على مجموعة الفقاريات يشير إلى أنه يوجد شيء ما للفقاريات داخل الجسم. لجميعها توجد عظام داخل الجسم الذي يسمح بحركتها وتوازنها ويحافظ على ثبات الجسم ويعطيه شكلا</a:t>
            </a:r>
            <a:br>
              <a:rPr lang="ar-SA" sz="2400" b="1" dirty="0"/>
            </a:br>
            <a:r>
              <a:rPr lang="ar-SA" sz="2400" b="1" dirty="0"/>
              <a:t>تنتمي لمجموعة الفقاريات عشرات الآلاف من أنواع الحيوانات. </a:t>
            </a:r>
            <a:br>
              <a:rPr lang="ar-SA" sz="2400" b="1" dirty="0"/>
            </a:br>
            <a:r>
              <a:rPr lang="ar-SA" sz="2400" b="1" dirty="0"/>
              <a:t>لكي نستطيع أن نميز بينها، قسم العلماء مجموعة الفقاريات إلى خمس فئات </a:t>
            </a:r>
            <a:r>
              <a:rPr lang="ar-SA" sz="2400" b="1" dirty="0">
                <a:solidFill>
                  <a:srgbClr val="000000"/>
                </a:solidFill>
                <a:latin typeface="Droid Arabic Kufi"/>
                <a:cs typeface="+mj-cs"/>
              </a:rPr>
              <a:t>‭ ‬حَسَبَ‭ ‬صِفاتٍ‭ ‬مِثْل:‭ ‬غِطاءِ‭ ‬الْجِسْمِ،‭ ‬التَّكاثُرِ،‭ ‬شَكْلِ‭ ‬الْحَرَكَةِ‭ ‬وَغَيْرِها‭.‬</a:t>
            </a:r>
            <a:endParaRPr lang="ar-SA" sz="2400" b="1" i="0" dirty="0">
              <a:solidFill>
                <a:srgbClr val="000000"/>
              </a:solidFill>
              <a:effectLst/>
              <a:latin typeface="Droid Arabic Kufi"/>
              <a:cs typeface="+mj-cs"/>
            </a:endParaRPr>
          </a:p>
        </p:txBody>
      </p:sp>
      <p:pic>
        <p:nvPicPr>
          <p:cNvPr id="2" name="תמונה 1"/>
          <p:cNvPicPr>
            <a:picLocks noChangeAspect="1"/>
          </p:cNvPicPr>
          <p:nvPr/>
        </p:nvPicPr>
        <p:blipFill>
          <a:blip r:embed="rId4"/>
          <a:stretch>
            <a:fillRect/>
          </a:stretch>
        </p:blipFill>
        <p:spPr>
          <a:xfrm>
            <a:off x="156878" y="23812"/>
            <a:ext cx="1888670" cy="1194587"/>
          </a:xfrm>
          <a:prstGeom prst="rect">
            <a:avLst/>
          </a:prstGeom>
        </p:spPr>
      </p:pic>
    </p:spTree>
    <p:extLst>
      <p:ext uri="{BB962C8B-B14F-4D97-AF65-F5344CB8AC3E}">
        <p14:creationId xmlns:p14="http://schemas.microsoft.com/office/powerpoint/2010/main" val="1959751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3476544" y="486224"/>
            <a:ext cx="4966430" cy="539750"/>
          </a:xfrm>
        </p:spPr>
        <p:txBody>
          <a:bodyPr>
            <a:noAutofit/>
          </a:bodyPr>
          <a:lstStyle/>
          <a:p>
            <a:pPr algn="ctr"/>
            <a:r>
              <a:rPr lang="ar-SA" sz="3200" dirty="0">
                <a:latin typeface="Lateef" panose="01000506020000020003" pitchFamily="2" charset="-78"/>
                <a:cs typeface="+mj-cs"/>
              </a:rPr>
              <a:t>الفقاريات</a:t>
            </a:r>
            <a:endParaRPr lang="he-IL" sz="3200" dirty="0">
              <a:latin typeface="Lateef" panose="01000506020000020003" pitchFamily="2" charset="-78"/>
              <a:cs typeface="+mj-cs"/>
            </a:endParaRPr>
          </a:p>
        </p:txBody>
      </p:sp>
      <p:cxnSp>
        <p:nvCxnSpPr>
          <p:cNvPr id="8" name="מחבר חץ ישר 7"/>
          <p:cNvCxnSpPr/>
          <p:nvPr/>
        </p:nvCxnSpPr>
        <p:spPr>
          <a:xfrm flipH="1">
            <a:off x="1675132" y="1799666"/>
            <a:ext cx="954894" cy="622848"/>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מחבר חץ ישר 17"/>
          <p:cNvCxnSpPr/>
          <p:nvPr/>
        </p:nvCxnSpPr>
        <p:spPr>
          <a:xfrm>
            <a:off x="4124935" y="1733242"/>
            <a:ext cx="570818" cy="64609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sp>
        <p:nvSpPr>
          <p:cNvPr id="4" name="מלבן 3"/>
          <p:cNvSpPr/>
          <p:nvPr/>
        </p:nvSpPr>
        <p:spPr>
          <a:xfrm>
            <a:off x="1251130" y="1255386"/>
            <a:ext cx="5606870" cy="523220"/>
          </a:xfrm>
          <a:prstGeom prst="rect">
            <a:avLst/>
          </a:prstGeom>
        </p:spPr>
        <p:txBody>
          <a:bodyPr wrap="square">
            <a:spAutoFit/>
          </a:bodyPr>
          <a:lstStyle/>
          <a:p>
            <a:pPr algn="ctr"/>
            <a:r>
              <a:rPr lang="ar-SA" sz="2800" b="1" dirty="0">
                <a:solidFill>
                  <a:srgbClr val="333333"/>
                </a:solidFill>
                <a:latin typeface="DroidArabicKufi-Regular"/>
                <a:cs typeface="+mj-cs"/>
              </a:rPr>
              <a:t>تُقسم الحيوانات الفقاريّة ألى خمس فئات</a:t>
            </a:r>
          </a:p>
        </p:txBody>
      </p:sp>
      <p:sp>
        <p:nvSpPr>
          <p:cNvPr id="9" name="מלבן 8"/>
          <p:cNvSpPr/>
          <p:nvPr/>
        </p:nvSpPr>
        <p:spPr>
          <a:xfrm>
            <a:off x="3794507" y="2480530"/>
            <a:ext cx="1305670" cy="491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dirty="0">
                <a:cs typeface="+mj-cs"/>
              </a:rPr>
              <a:t>الزواحف</a:t>
            </a:r>
            <a:endParaRPr lang="en-US" sz="2400" dirty="0">
              <a:cs typeface="+mj-cs"/>
            </a:endParaRPr>
          </a:p>
        </p:txBody>
      </p:sp>
      <p:sp>
        <p:nvSpPr>
          <p:cNvPr id="20" name="מלבן 19"/>
          <p:cNvSpPr/>
          <p:nvPr/>
        </p:nvSpPr>
        <p:spPr>
          <a:xfrm>
            <a:off x="2275987" y="2473333"/>
            <a:ext cx="1305670" cy="491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dirty="0">
                <a:cs typeface="+mj-cs"/>
              </a:rPr>
              <a:t>الطيور</a:t>
            </a:r>
            <a:endParaRPr lang="en-US" sz="2400" dirty="0">
              <a:cs typeface="+mj-cs"/>
            </a:endParaRPr>
          </a:p>
        </p:txBody>
      </p:sp>
      <p:sp>
        <p:nvSpPr>
          <p:cNvPr id="21" name="מלבן 20"/>
          <p:cNvSpPr/>
          <p:nvPr/>
        </p:nvSpPr>
        <p:spPr>
          <a:xfrm>
            <a:off x="540885" y="2440786"/>
            <a:ext cx="1305670" cy="491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dirty="0">
                <a:cs typeface="+mj-cs"/>
              </a:rPr>
              <a:t>الثديات</a:t>
            </a:r>
            <a:endParaRPr lang="en-US" sz="2400" dirty="0">
              <a:cs typeface="+mj-cs"/>
            </a:endParaRPr>
          </a:p>
        </p:txBody>
      </p:sp>
      <p:sp>
        <p:nvSpPr>
          <p:cNvPr id="22" name="מלבן 21"/>
          <p:cNvSpPr/>
          <p:nvPr/>
        </p:nvSpPr>
        <p:spPr>
          <a:xfrm>
            <a:off x="6954897" y="2480530"/>
            <a:ext cx="1305670" cy="491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dirty="0">
                <a:cs typeface="+mj-cs"/>
              </a:rPr>
              <a:t>الأسماك</a:t>
            </a:r>
            <a:endParaRPr lang="en-US" sz="2400" dirty="0">
              <a:cs typeface="+mj-cs"/>
            </a:endParaRPr>
          </a:p>
        </p:txBody>
      </p:sp>
      <p:sp>
        <p:nvSpPr>
          <p:cNvPr id="23" name="מלבן 22"/>
          <p:cNvSpPr/>
          <p:nvPr/>
        </p:nvSpPr>
        <p:spPr>
          <a:xfrm>
            <a:off x="5423531" y="2480530"/>
            <a:ext cx="1305670" cy="491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SA" sz="2400" dirty="0">
                <a:cs typeface="+mj-cs"/>
              </a:rPr>
              <a:t>البرمائيات</a:t>
            </a:r>
            <a:endParaRPr lang="en-US" sz="2400" dirty="0">
              <a:cs typeface="+mj-cs"/>
            </a:endParaRPr>
          </a:p>
        </p:txBody>
      </p:sp>
      <p:cxnSp>
        <p:nvCxnSpPr>
          <p:cNvPr id="25" name="מחבר חץ ישר 24"/>
          <p:cNvCxnSpPr/>
          <p:nvPr/>
        </p:nvCxnSpPr>
        <p:spPr>
          <a:xfrm flipH="1">
            <a:off x="2916215" y="1768753"/>
            <a:ext cx="324135" cy="689273"/>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26" name="מחבר חץ ישר 25"/>
          <p:cNvCxnSpPr/>
          <p:nvPr/>
        </p:nvCxnSpPr>
        <p:spPr>
          <a:xfrm>
            <a:off x="5539666" y="1778606"/>
            <a:ext cx="494591" cy="600733"/>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28" name="מחבר חץ ישר 27"/>
          <p:cNvCxnSpPr/>
          <p:nvPr/>
        </p:nvCxnSpPr>
        <p:spPr>
          <a:xfrm>
            <a:off x="6218549" y="1768902"/>
            <a:ext cx="715053" cy="699359"/>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pic>
        <p:nvPicPr>
          <p:cNvPr id="31" name="תמונה 30"/>
          <p:cNvPicPr>
            <a:picLocks noChangeAspect="1"/>
          </p:cNvPicPr>
          <p:nvPr/>
        </p:nvPicPr>
        <p:blipFill>
          <a:blip r:embed="rId4"/>
          <a:stretch>
            <a:fillRect/>
          </a:stretch>
        </p:blipFill>
        <p:spPr>
          <a:xfrm>
            <a:off x="2288273" y="3283869"/>
            <a:ext cx="1255885" cy="1158341"/>
          </a:xfrm>
          <a:prstGeom prst="rect">
            <a:avLst/>
          </a:prstGeom>
        </p:spPr>
      </p:pic>
      <p:pic>
        <p:nvPicPr>
          <p:cNvPr id="32" name="תמונה 31"/>
          <p:cNvPicPr>
            <a:picLocks noChangeAspect="1"/>
          </p:cNvPicPr>
          <p:nvPr/>
        </p:nvPicPr>
        <p:blipFill>
          <a:blip r:embed="rId5"/>
          <a:stretch>
            <a:fillRect/>
          </a:stretch>
        </p:blipFill>
        <p:spPr>
          <a:xfrm>
            <a:off x="7009204" y="3283869"/>
            <a:ext cx="1310754" cy="1128378"/>
          </a:xfrm>
          <a:prstGeom prst="rect">
            <a:avLst/>
          </a:prstGeom>
        </p:spPr>
      </p:pic>
      <p:pic>
        <p:nvPicPr>
          <p:cNvPr id="34" name="תמונה 33"/>
          <p:cNvPicPr>
            <a:picLocks noChangeAspect="1"/>
          </p:cNvPicPr>
          <p:nvPr/>
        </p:nvPicPr>
        <p:blipFill>
          <a:blip r:embed="rId6"/>
          <a:stretch>
            <a:fillRect/>
          </a:stretch>
        </p:blipFill>
        <p:spPr>
          <a:xfrm>
            <a:off x="5348896" y="3283869"/>
            <a:ext cx="1484360" cy="1128378"/>
          </a:xfrm>
          <a:prstGeom prst="rect">
            <a:avLst/>
          </a:prstGeom>
        </p:spPr>
      </p:pic>
      <p:pic>
        <p:nvPicPr>
          <p:cNvPr id="35" name="תמונה 34"/>
          <p:cNvPicPr>
            <a:picLocks noChangeAspect="1"/>
          </p:cNvPicPr>
          <p:nvPr/>
        </p:nvPicPr>
        <p:blipFill>
          <a:blip r:embed="rId7"/>
          <a:stretch>
            <a:fillRect/>
          </a:stretch>
        </p:blipFill>
        <p:spPr>
          <a:xfrm>
            <a:off x="3675316" y="3283870"/>
            <a:ext cx="1542422" cy="1158340"/>
          </a:xfrm>
          <a:prstGeom prst="rect">
            <a:avLst/>
          </a:prstGeom>
        </p:spPr>
      </p:pic>
      <p:pic>
        <p:nvPicPr>
          <p:cNvPr id="36" name="תמונה 35"/>
          <p:cNvPicPr>
            <a:picLocks noChangeAspect="1"/>
          </p:cNvPicPr>
          <p:nvPr/>
        </p:nvPicPr>
        <p:blipFill>
          <a:blip r:embed="rId8"/>
          <a:stretch>
            <a:fillRect/>
          </a:stretch>
        </p:blipFill>
        <p:spPr>
          <a:xfrm>
            <a:off x="540885" y="3283869"/>
            <a:ext cx="1420491" cy="1144685"/>
          </a:xfrm>
          <a:prstGeom prst="rect">
            <a:avLst/>
          </a:prstGeom>
        </p:spPr>
      </p:pic>
      <p:pic>
        <p:nvPicPr>
          <p:cNvPr id="38" name="תמונה 37"/>
          <p:cNvPicPr>
            <a:picLocks noChangeAspect="1"/>
          </p:cNvPicPr>
          <p:nvPr/>
        </p:nvPicPr>
        <p:blipFill>
          <a:blip r:embed="rId9"/>
          <a:stretch>
            <a:fillRect/>
          </a:stretch>
        </p:blipFill>
        <p:spPr>
          <a:xfrm>
            <a:off x="7117826" y="1256990"/>
            <a:ext cx="1950963" cy="952503"/>
          </a:xfrm>
          <a:prstGeom prst="rect">
            <a:avLst/>
          </a:prstGeom>
        </p:spPr>
      </p:pic>
    </p:spTree>
    <p:extLst>
      <p:ext uri="{BB962C8B-B14F-4D97-AF65-F5344CB8AC3E}">
        <p14:creationId xmlns:p14="http://schemas.microsoft.com/office/powerpoint/2010/main" val="567027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ar-SA" dirty="0"/>
              <a:t>نماذج لهياكل عظمية ل</a:t>
            </a:r>
            <a:r>
              <a:rPr lang="ar-JO" dirty="0"/>
              <a:t>حيوانات ل</a:t>
            </a:r>
            <a:r>
              <a:rPr lang="ar-SA" dirty="0"/>
              <a:t>مجموعة الفقاريات</a:t>
            </a:r>
            <a:endParaRPr lang="en-US" dirty="0"/>
          </a:p>
        </p:txBody>
      </p:sp>
      <p:pic>
        <p:nvPicPr>
          <p:cNvPr id="4" name="תמונה 3"/>
          <p:cNvPicPr>
            <a:picLocks noChangeAspect="1"/>
          </p:cNvPicPr>
          <p:nvPr/>
        </p:nvPicPr>
        <p:blipFill>
          <a:blip r:embed="rId2"/>
          <a:stretch>
            <a:fillRect/>
          </a:stretch>
        </p:blipFill>
        <p:spPr>
          <a:xfrm>
            <a:off x="6689557" y="1615668"/>
            <a:ext cx="1636151" cy="1106905"/>
          </a:xfrm>
          <a:prstGeom prst="rect">
            <a:avLst/>
          </a:prstGeom>
        </p:spPr>
      </p:pic>
      <p:pic>
        <p:nvPicPr>
          <p:cNvPr id="6" name="תמונה 5"/>
          <p:cNvPicPr>
            <a:picLocks noChangeAspect="1"/>
          </p:cNvPicPr>
          <p:nvPr/>
        </p:nvPicPr>
        <p:blipFill>
          <a:blip r:embed="rId3"/>
          <a:stretch>
            <a:fillRect/>
          </a:stretch>
        </p:blipFill>
        <p:spPr>
          <a:xfrm>
            <a:off x="4203748" y="1615668"/>
            <a:ext cx="1866900" cy="1106905"/>
          </a:xfrm>
          <a:prstGeom prst="rect">
            <a:avLst/>
          </a:prstGeom>
        </p:spPr>
      </p:pic>
      <p:pic>
        <p:nvPicPr>
          <p:cNvPr id="7" name="תמונה 6"/>
          <p:cNvPicPr>
            <a:picLocks noChangeAspect="1"/>
          </p:cNvPicPr>
          <p:nvPr/>
        </p:nvPicPr>
        <p:blipFill>
          <a:blip r:embed="rId4"/>
          <a:stretch>
            <a:fillRect/>
          </a:stretch>
        </p:blipFill>
        <p:spPr>
          <a:xfrm>
            <a:off x="1684494" y="1615668"/>
            <a:ext cx="2209800" cy="1148300"/>
          </a:xfrm>
          <a:prstGeom prst="rect">
            <a:avLst/>
          </a:prstGeom>
        </p:spPr>
      </p:pic>
      <p:pic>
        <p:nvPicPr>
          <p:cNvPr id="8" name="תמונה 7"/>
          <p:cNvPicPr>
            <a:picLocks noChangeAspect="1"/>
          </p:cNvPicPr>
          <p:nvPr/>
        </p:nvPicPr>
        <p:blipFill>
          <a:blip r:embed="rId5"/>
          <a:stretch>
            <a:fillRect/>
          </a:stretch>
        </p:blipFill>
        <p:spPr>
          <a:xfrm>
            <a:off x="5500150" y="2849232"/>
            <a:ext cx="1622400" cy="1354412"/>
          </a:xfrm>
          <a:prstGeom prst="rect">
            <a:avLst/>
          </a:prstGeom>
        </p:spPr>
      </p:pic>
      <p:pic>
        <p:nvPicPr>
          <p:cNvPr id="10" name="תמונה 9"/>
          <p:cNvPicPr>
            <a:picLocks noChangeAspect="1"/>
          </p:cNvPicPr>
          <p:nvPr/>
        </p:nvPicPr>
        <p:blipFill>
          <a:blip r:embed="rId6"/>
          <a:stretch>
            <a:fillRect/>
          </a:stretch>
        </p:blipFill>
        <p:spPr>
          <a:xfrm>
            <a:off x="3107585" y="2849232"/>
            <a:ext cx="1718797" cy="1394350"/>
          </a:xfrm>
          <a:prstGeom prst="rect">
            <a:avLst/>
          </a:prstGeom>
        </p:spPr>
      </p:pic>
      <p:sp>
        <p:nvSpPr>
          <p:cNvPr id="3" name="מציין מיקום טקסט 2"/>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3718766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1253918268"/>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endParaRPr lang="en-US" sz="240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508764">
                <a:tc>
                  <a:txBody>
                    <a:bodyPr/>
                    <a:lstStyle/>
                    <a:p>
                      <a:endParaRPr lang="en-US" sz="240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endParaRPr lang="en-US" sz="240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endParaRPr lang="en-US" sz="2400" dirty="0">
                        <a:latin typeface="Times New Roman" panose="02020603050405020304" pitchFamily="18" charset="0"/>
                        <a:cs typeface="Times New Roman" panose="02020603050405020304" pitchFamily="18" charset="0"/>
                      </a:endParaRPr>
                    </a:p>
                  </a:txBody>
                  <a:tcPr/>
                </a:tc>
                <a:tc>
                  <a:txBody>
                    <a:bodyPr/>
                    <a:lstStyle/>
                    <a:p>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10" y="1212703"/>
            <a:ext cx="4181383" cy="1754326"/>
          </a:xfrm>
          <a:prstGeom prst="rect">
            <a:avLst/>
          </a:prstGeom>
          <a:noFill/>
        </p:spPr>
        <p:txBody>
          <a:bodyPr wrap="square" rtlCol="0">
            <a:spAutoFit/>
          </a:bodyPr>
          <a:lstStyle/>
          <a:p>
            <a:pPr algn="r" rtl="1">
              <a:lnSpc>
                <a:spcPct val="150000"/>
              </a:lnSpc>
            </a:pPr>
            <a:r>
              <a:rPr lang="ar-SA" sz="2400" dirty="0">
                <a:cs typeface="+mj-cs"/>
              </a:rPr>
              <a:t>الفراشة, الأرنب, دودة </a:t>
            </a:r>
            <a:r>
              <a:rPr lang="ar-SA" sz="2400" dirty="0" err="1">
                <a:cs typeface="+mj-cs"/>
              </a:rPr>
              <a:t>الأرض,</a:t>
            </a:r>
            <a:r>
              <a:rPr lang="ar-SA" sz="2400" dirty="0">
                <a:cs typeface="+mj-cs"/>
              </a:rPr>
              <a:t> </a:t>
            </a:r>
            <a:r>
              <a:rPr lang="ar-JO" sz="2400" dirty="0">
                <a:cs typeface="+mj-cs"/>
              </a:rPr>
              <a:t>الطاووس</a:t>
            </a:r>
            <a:r>
              <a:rPr lang="ar-SA" sz="2400" dirty="0" err="1">
                <a:cs typeface="+mj-cs"/>
              </a:rPr>
              <a:t>,</a:t>
            </a:r>
            <a:r>
              <a:rPr lang="ar-SA" sz="2400" dirty="0">
                <a:cs typeface="+mj-cs"/>
              </a:rPr>
              <a:t> </a:t>
            </a:r>
            <a:r>
              <a:rPr lang="ar-JO" sz="2400" dirty="0"/>
              <a:t>سمكة</a:t>
            </a:r>
            <a:r>
              <a:rPr lang="ar-SA" sz="2400" dirty="0">
                <a:cs typeface="+mj-cs"/>
              </a:rPr>
              <a:t> </a:t>
            </a:r>
            <a:r>
              <a:rPr lang="en-US" sz="2400" dirty="0">
                <a:cs typeface="+mj-cs"/>
              </a:rPr>
              <a:t>, </a:t>
            </a:r>
            <a:r>
              <a:rPr lang="ar-SA" sz="2400" dirty="0">
                <a:cs typeface="+mj-cs"/>
              </a:rPr>
              <a:t>قنديل البحر, النملة, القط </a:t>
            </a:r>
            <a:r>
              <a:rPr lang="ar-JO" sz="2400" dirty="0" err="1">
                <a:cs typeface="+mj-cs"/>
              </a:rPr>
              <a:t>,</a:t>
            </a:r>
            <a:r>
              <a:rPr lang="ar-SA" sz="2400" dirty="0">
                <a:cs typeface="+mj-cs"/>
              </a:rPr>
              <a:t> الدعسوقة, الأفعى</a:t>
            </a:r>
            <a:r>
              <a:rPr lang="ar-JO" sz="2400" dirty="0">
                <a:cs typeface="+mj-cs"/>
              </a:rPr>
              <a:t> , </a:t>
            </a:r>
            <a:r>
              <a:rPr lang="ar-JO" sz="2400" dirty="0" err="1">
                <a:cs typeface="+mj-cs"/>
              </a:rPr>
              <a:t>علجوم</a:t>
            </a:r>
            <a:endParaRPr lang="ar-SA" sz="2400" dirty="0">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4082164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2221645761"/>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pPr algn="ctr"/>
                      <a:r>
                        <a:rPr lang="ar-SA" sz="2400" kern="1200" dirty="0">
                          <a:solidFill>
                            <a:schemeClr val="dk1"/>
                          </a:solidFill>
                          <a:latin typeface="+mn-lt"/>
                          <a:ea typeface="+mn-ea"/>
                          <a:cs typeface="+mn-cs"/>
                        </a:rPr>
                        <a:t>الفراشة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10" y="1212703"/>
            <a:ext cx="4181383" cy="1754326"/>
          </a:xfrm>
          <a:prstGeom prst="rect">
            <a:avLst/>
          </a:prstGeom>
          <a:noFill/>
        </p:spPr>
        <p:txBody>
          <a:bodyPr wrap="square" rtlCol="0">
            <a:spAutoFit/>
          </a:bodyPr>
          <a:lstStyle/>
          <a:p>
            <a:pPr algn="r" rtl="1">
              <a:lnSpc>
                <a:spcPct val="150000"/>
              </a:lnSpc>
            </a:pPr>
            <a:r>
              <a:rPr lang="ar-SA" sz="2400" dirty="0">
                <a:solidFill>
                  <a:srgbClr val="FF0000"/>
                </a:solidFill>
                <a:cs typeface="+mj-cs"/>
              </a:rPr>
              <a:t>الفراشة</a:t>
            </a:r>
            <a:r>
              <a:rPr lang="ar-SA" sz="2400" dirty="0">
                <a:cs typeface="+mj-cs"/>
              </a:rPr>
              <a:t>, الأرنب, دودة </a:t>
            </a:r>
            <a:r>
              <a:rPr lang="ar-SA" sz="2400" dirty="0" err="1">
                <a:cs typeface="+mj-cs"/>
              </a:rPr>
              <a:t>الأرض,</a:t>
            </a:r>
            <a:r>
              <a:rPr lang="ar-SA" sz="2400" dirty="0">
                <a:cs typeface="+mj-cs"/>
              </a:rPr>
              <a:t> </a:t>
            </a:r>
            <a:r>
              <a:rPr lang="ar-JO" sz="2400" dirty="0">
                <a:cs typeface="+mj-cs"/>
              </a:rPr>
              <a:t>الطاووس</a:t>
            </a:r>
            <a:r>
              <a:rPr lang="ar-SA" sz="2400" dirty="0" err="1">
                <a:cs typeface="+mj-cs"/>
              </a:rPr>
              <a:t>,</a:t>
            </a:r>
            <a:r>
              <a:rPr lang="ar-SA" sz="2400" dirty="0">
                <a:cs typeface="+mj-cs"/>
              </a:rPr>
              <a:t> </a:t>
            </a:r>
            <a:r>
              <a:rPr lang="ar-JO" sz="2400" dirty="0"/>
              <a:t>سمكة</a:t>
            </a:r>
            <a:r>
              <a:rPr lang="ar-SA" sz="2400" dirty="0">
                <a:cs typeface="+mj-cs"/>
              </a:rPr>
              <a:t> </a:t>
            </a:r>
            <a:r>
              <a:rPr lang="en-US" sz="2400" dirty="0">
                <a:cs typeface="+mj-cs"/>
              </a:rPr>
              <a:t>, </a:t>
            </a:r>
            <a:r>
              <a:rPr lang="ar-SA" sz="2400" dirty="0">
                <a:cs typeface="+mj-cs"/>
              </a:rPr>
              <a:t>قنديل البحر, النملة, القط </a:t>
            </a:r>
            <a:r>
              <a:rPr lang="ar-JO" sz="2400" dirty="0" err="1">
                <a:cs typeface="+mj-cs"/>
              </a:rPr>
              <a:t>,</a:t>
            </a:r>
            <a:r>
              <a:rPr lang="ar-SA" sz="2400" dirty="0">
                <a:cs typeface="+mj-cs"/>
              </a:rPr>
              <a:t> الدعسوقة, الأفعى</a:t>
            </a:r>
            <a:r>
              <a:rPr lang="ar-JO" sz="2400" dirty="0">
                <a:cs typeface="+mj-cs"/>
              </a:rPr>
              <a:t> , </a:t>
            </a:r>
            <a:r>
              <a:rPr lang="ar-JO" sz="2400" dirty="0" err="1">
                <a:cs typeface="+mj-cs"/>
              </a:rPr>
              <a:t>علجوم</a:t>
            </a:r>
            <a:endParaRPr lang="ar-SA" sz="2400" dirty="0">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977246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1636397291"/>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pPr algn="ctr"/>
                      <a:r>
                        <a:rPr lang="ar-SA" sz="2400" kern="1200" dirty="0">
                          <a:solidFill>
                            <a:schemeClr val="dk1"/>
                          </a:solidFill>
                          <a:latin typeface="+mn-lt"/>
                          <a:ea typeface="+mn-ea"/>
                          <a:cs typeface="+mn-cs"/>
                        </a:rPr>
                        <a:t>الفراشة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 الأرنب</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10" y="1212703"/>
            <a:ext cx="4181383" cy="1754326"/>
          </a:xfrm>
          <a:prstGeom prst="rect">
            <a:avLst/>
          </a:prstGeom>
          <a:noFill/>
        </p:spPr>
        <p:txBody>
          <a:bodyPr wrap="square" rtlCol="0">
            <a:spAutoFit/>
          </a:bodyPr>
          <a:lstStyle/>
          <a:p>
            <a:pPr algn="r" rtl="1">
              <a:lnSpc>
                <a:spcPct val="150000"/>
              </a:lnSpc>
            </a:pPr>
            <a:r>
              <a:rPr lang="ar-SA" sz="2400" dirty="0">
                <a:cs typeface="+mj-cs"/>
              </a:rPr>
              <a:t>الفراشة, </a:t>
            </a:r>
            <a:r>
              <a:rPr lang="ar-SA" sz="2400" dirty="0">
                <a:solidFill>
                  <a:srgbClr val="FF0000"/>
                </a:solidFill>
                <a:cs typeface="+mj-cs"/>
              </a:rPr>
              <a:t>الأرنب</a:t>
            </a:r>
            <a:r>
              <a:rPr lang="ar-SA" sz="2400" dirty="0">
                <a:cs typeface="+mj-cs"/>
              </a:rPr>
              <a:t>, دودة </a:t>
            </a:r>
            <a:r>
              <a:rPr lang="ar-SA" sz="2400" dirty="0" err="1">
                <a:cs typeface="+mj-cs"/>
              </a:rPr>
              <a:t>الأرض,</a:t>
            </a:r>
            <a:r>
              <a:rPr lang="ar-SA" sz="2400" dirty="0">
                <a:cs typeface="+mj-cs"/>
              </a:rPr>
              <a:t> </a:t>
            </a:r>
            <a:r>
              <a:rPr lang="ar-JO" sz="2400" dirty="0">
                <a:cs typeface="+mj-cs"/>
              </a:rPr>
              <a:t>الطاووس</a:t>
            </a:r>
            <a:r>
              <a:rPr lang="ar-SA" sz="2400" dirty="0" err="1">
                <a:cs typeface="+mj-cs"/>
              </a:rPr>
              <a:t>,</a:t>
            </a:r>
            <a:r>
              <a:rPr lang="ar-SA" sz="2400" dirty="0">
                <a:cs typeface="+mj-cs"/>
              </a:rPr>
              <a:t> </a:t>
            </a:r>
            <a:r>
              <a:rPr lang="ar-JO" sz="2400" dirty="0"/>
              <a:t>سمكة</a:t>
            </a:r>
            <a:r>
              <a:rPr lang="ar-SA" sz="2400" dirty="0">
                <a:cs typeface="+mj-cs"/>
              </a:rPr>
              <a:t> </a:t>
            </a:r>
            <a:r>
              <a:rPr lang="en-US" sz="2400" dirty="0">
                <a:cs typeface="+mj-cs"/>
              </a:rPr>
              <a:t>, </a:t>
            </a:r>
            <a:r>
              <a:rPr lang="ar-SA" sz="2400" dirty="0">
                <a:cs typeface="+mj-cs"/>
              </a:rPr>
              <a:t>قنديل البحر, النملة, القط </a:t>
            </a:r>
            <a:r>
              <a:rPr lang="ar-JO" sz="2400" dirty="0" err="1">
                <a:cs typeface="+mj-cs"/>
              </a:rPr>
              <a:t>,</a:t>
            </a:r>
            <a:r>
              <a:rPr lang="ar-SA" sz="2400" dirty="0">
                <a:cs typeface="+mj-cs"/>
              </a:rPr>
              <a:t> الدعسوقة, الأفعى</a:t>
            </a:r>
            <a:r>
              <a:rPr lang="ar-JO" sz="2400" dirty="0">
                <a:cs typeface="+mj-cs"/>
              </a:rPr>
              <a:t> , </a:t>
            </a:r>
            <a:r>
              <a:rPr lang="ar-JO" sz="2400" dirty="0" err="1">
                <a:cs typeface="+mj-cs"/>
              </a:rPr>
              <a:t>علجوم</a:t>
            </a:r>
            <a:endParaRPr lang="ar-SA" sz="2400" dirty="0">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4082630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940245402"/>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pPr algn="ctr"/>
                      <a:r>
                        <a:rPr lang="ar-SA" sz="2400" kern="1200" dirty="0">
                          <a:solidFill>
                            <a:schemeClr val="dk1"/>
                          </a:solidFill>
                          <a:latin typeface="+mn-lt"/>
                          <a:ea typeface="+mn-ea"/>
                          <a:cs typeface="+mn-cs"/>
                        </a:rPr>
                        <a:t>الفراشة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 الأرنب</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pPr algn="ctr"/>
                      <a:r>
                        <a:rPr lang="ar-SA" sz="2400" kern="1200" dirty="0">
                          <a:solidFill>
                            <a:schemeClr val="dk1"/>
                          </a:solidFill>
                          <a:latin typeface="+mn-lt"/>
                          <a:ea typeface="+mn-ea"/>
                          <a:cs typeface="+mn-cs"/>
                        </a:rPr>
                        <a:t>دودة الأرض</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10" y="1212703"/>
            <a:ext cx="4181383" cy="1754326"/>
          </a:xfrm>
          <a:prstGeom prst="rect">
            <a:avLst/>
          </a:prstGeom>
          <a:noFill/>
        </p:spPr>
        <p:txBody>
          <a:bodyPr wrap="square" rtlCol="0">
            <a:spAutoFit/>
          </a:bodyPr>
          <a:lstStyle/>
          <a:p>
            <a:pPr algn="r" rtl="1">
              <a:lnSpc>
                <a:spcPct val="150000"/>
              </a:lnSpc>
            </a:pPr>
            <a:r>
              <a:rPr lang="ar-SA" sz="2400" dirty="0"/>
              <a:t>الفراشة, الأرنب</a:t>
            </a:r>
            <a:r>
              <a:rPr lang="ar-SA" sz="2400" dirty="0">
                <a:cs typeface="+mj-cs"/>
              </a:rPr>
              <a:t>, </a:t>
            </a:r>
            <a:r>
              <a:rPr lang="ar-SA" sz="2400" dirty="0">
                <a:solidFill>
                  <a:srgbClr val="FF0000"/>
                </a:solidFill>
                <a:cs typeface="+mj-cs"/>
              </a:rPr>
              <a:t>دودة </a:t>
            </a:r>
            <a:r>
              <a:rPr lang="ar-SA" sz="2400" dirty="0" err="1">
                <a:solidFill>
                  <a:srgbClr val="FF0000"/>
                </a:solidFill>
                <a:cs typeface="+mj-cs"/>
              </a:rPr>
              <a:t>الأرض</a:t>
            </a:r>
            <a:r>
              <a:rPr lang="ar-SA" sz="2400" dirty="0" err="1">
                <a:cs typeface="+mj-cs"/>
              </a:rPr>
              <a:t>,</a:t>
            </a:r>
            <a:r>
              <a:rPr lang="ar-SA" sz="2400" dirty="0">
                <a:cs typeface="+mj-cs"/>
              </a:rPr>
              <a:t> </a:t>
            </a:r>
            <a:r>
              <a:rPr lang="ar-JO" sz="2400" dirty="0">
                <a:cs typeface="+mj-cs"/>
              </a:rPr>
              <a:t>الطاووس</a:t>
            </a:r>
            <a:r>
              <a:rPr lang="ar-SA" sz="2400" dirty="0" err="1">
                <a:cs typeface="+mj-cs"/>
              </a:rPr>
              <a:t>,</a:t>
            </a:r>
            <a:r>
              <a:rPr lang="ar-SA" sz="2400" dirty="0">
                <a:cs typeface="+mj-cs"/>
              </a:rPr>
              <a:t> </a:t>
            </a:r>
            <a:r>
              <a:rPr lang="ar-JO" sz="2400" dirty="0"/>
              <a:t>سمكة</a:t>
            </a:r>
            <a:r>
              <a:rPr lang="ar-SA" sz="2400" dirty="0">
                <a:cs typeface="+mj-cs"/>
              </a:rPr>
              <a:t> </a:t>
            </a:r>
            <a:r>
              <a:rPr lang="en-US" sz="2400" dirty="0">
                <a:cs typeface="+mj-cs"/>
              </a:rPr>
              <a:t>, </a:t>
            </a:r>
            <a:r>
              <a:rPr lang="ar-SA" sz="2400" dirty="0">
                <a:cs typeface="+mj-cs"/>
              </a:rPr>
              <a:t>قنديل البحر, النملة, القط </a:t>
            </a:r>
            <a:r>
              <a:rPr lang="ar-JO" sz="2400" dirty="0" err="1">
                <a:cs typeface="+mj-cs"/>
              </a:rPr>
              <a:t>,</a:t>
            </a:r>
            <a:r>
              <a:rPr lang="ar-SA" sz="2400" dirty="0">
                <a:cs typeface="+mj-cs"/>
              </a:rPr>
              <a:t> الدعسوقة, الأفعى</a:t>
            </a:r>
            <a:r>
              <a:rPr lang="ar-JO" sz="2400" dirty="0">
                <a:cs typeface="+mj-cs"/>
              </a:rPr>
              <a:t> , </a:t>
            </a:r>
            <a:r>
              <a:rPr lang="ar-JO" sz="2400" dirty="0" err="1">
                <a:cs typeface="+mj-cs"/>
              </a:rPr>
              <a:t>علجوم</a:t>
            </a:r>
            <a:endParaRPr lang="ar-SA" sz="2400" dirty="0">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46348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1554898619"/>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pPr algn="ctr"/>
                      <a:r>
                        <a:rPr lang="ar-SA" sz="2400" kern="1200" dirty="0">
                          <a:solidFill>
                            <a:schemeClr val="dk1"/>
                          </a:solidFill>
                          <a:latin typeface="+mn-lt"/>
                          <a:ea typeface="+mn-ea"/>
                          <a:cs typeface="+mn-cs"/>
                        </a:rPr>
                        <a:t>الفراشة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 الأرنب</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pPr algn="ctr"/>
                      <a:r>
                        <a:rPr lang="ar-SA" sz="2400" kern="1200" dirty="0">
                          <a:solidFill>
                            <a:schemeClr val="dk1"/>
                          </a:solidFill>
                          <a:latin typeface="+mn-lt"/>
                          <a:ea typeface="+mn-ea"/>
                          <a:cs typeface="+mn-cs"/>
                        </a:rPr>
                        <a:t>دودة الأرض</a:t>
                      </a:r>
                      <a:endParaRPr lang="en-US" sz="2400" dirty="0">
                        <a:latin typeface="Times New Roman" panose="02020603050405020304" pitchFamily="18" charset="0"/>
                        <a:cs typeface="Times New Roman" panose="02020603050405020304" pitchFamily="18" charset="0"/>
                      </a:endParaRPr>
                    </a:p>
                  </a:txBody>
                  <a:tcPr/>
                </a:tc>
                <a:tc>
                  <a:txBody>
                    <a:bodyPr/>
                    <a:lstStyle/>
                    <a:p>
                      <a:pPr marL="0" algn="ctr" defTabSz="685800" rtl="1" eaLnBrk="1" latinLnBrk="0" hangingPunct="1"/>
                      <a:r>
                        <a:rPr lang="ar-JO" sz="2400" kern="1200" dirty="0">
                          <a:solidFill>
                            <a:schemeClr val="dk1"/>
                          </a:solidFill>
                          <a:latin typeface="+mn-lt"/>
                          <a:ea typeface="+mn-ea"/>
                          <a:cs typeface="+mn-cs"/>
                        </a:rPr>
                        <a:t>الطاووس</a:t>
                      </a:r>
                      <a:endParaRPr lang="en-US" sz="24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10" y="1212703"/>
            <a:ext cx="4181383" cy="1754326"/>
          </a:xfrm>
          <a:prstGeom prst="rect">
            <a:avLst/>
          </a:prstGeom>
          <a:noFill/>
        </p:spPr>
        <p:txBody>
          <a:bodyPr wrap="square" rtlCol="0">
            <a:spAutoFit/>
          </a:bodyPr>
          <a:lstStyle/>
          <a:p>
            <a:pPr algn="r" rtl="1">
              <a:lnSpc>
                <a:spcPct val="150000"/>
              </a:lnSpc>
            </a:pPr>
            <a:r>
              <a:rPr lang="ar-SA" sz="2400" dirty="0">
                <a:cs typeface="+mj-cs"/>
              </a:rPr>
              <a:t>الفراشة, الأرنب, دودة الأرض, </a:t>
            </a:r>
            <a:r>
              <a:rPr lang="ar-JO" sz="2400" dirty="0">
                <a:solidFill>
                  <a:srgbClr val="FF0000"/>
                </a:solidFill>
                <a:cs typeface="+mj-cs"/>
              </a:rPr>
              <a:t>الطاووس</a:t>
            </a:r>
            <a:r>
              <a:rPr lang="ar-SA" sz="2400" dirty="0">
                <a:cs typeface="+mj-cs"/>
              </a:rPr>
              <a:t>, </a:t>
            </a:r>
            <a:r>
              <a:rPr lang="ar-JO" sz="2400" dirty="0">
                <a:cs typeface="+mj-cs"/>
              </a:rPr>
              <a:t>سمكة</a:t>
            </a:r>
            <a:r>
              <a:rPr lang="ar-SA" sz="2400" dirty="0">
                <a:cs typeface="+mj-cs"/>
              </a:rPr>
              <a:t> </a:t>
            </a:r>
            <a:r>
              <a:rPr lang="en-US" sz="2400" dirty="0">
                <a:cs typeface="+mj-cs"/>
              </a:rPr>
              <a:t>, </a:t>
            </a:r>
            <a:r>
              <a:rPr lang="ar-SA" sz="2400" dirty="0">
                <a:cs typeface="+mj-cs"/>
              </a:rPr>
              <a:t>قنديل البحر, النملة, القط </a:t>
            </a:r>
            <a:r>
              <a:rPr lang="ar-JO" sz="2400" dirty="0" err="1">
                <a:cs typeface="+mj-cs"/>
              </a:rPr>
              <a:t>,</a:t>
            </a:r>
            <a:r>
              <a:rPr lang="ar-SA" sz="2400" dirty="0">
                <a:cs typeface="+mj-cs"/>
              </a:rPr>
              <a:t> الدعسوقة, الأفعى</a:t>
            </a:r>
            <a:r>
              <a:rPr lang="ar-JO" sz="2400" dirty="0">
                <a:cs typeface="+mj-cs"/>
              </a:rPr>
              <a:t> , </a:t>
            </a:r>
            <a:r>
              <a:rPr lang="ar-JO" sz="2400" dirty="0" err="1">
                <a:cs typeface="+mj-cs"/>
              </a:rPr>
              <a:t>علجوم</a:t>
            </a:r>
            <a:endParaRPr lang="ar-SA" sz="2400" dirty="0">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990389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1302350365"/>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pPr algn="ctr"/>
                      <a:r>
                        <a:rPr lang="ar-SA" sz="2400" kern="1200" dirty="0">
                          <a:solidFill>
                            <a:schemeClr val="dk1"/>
                          </a:solidFill>
                          <a:latin typeface="+mn-lt"/>
                          <a:ea typeface="+mn-ea"/>
                          <a:cs typeface="+mn-cs"/>
                        </a:rPr>
                        <a:t>الفراشة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 الأرنب</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pPr algn="ctr"/>
                      <a:r>
                        <a:rPr lang="ar-SA" sz="2400" kern="1200" dirty="0">
                          <a:solidFill>
                            <a:schemeClr val="dk1"/>
                          </a:solidFill>
                          <a:latin typeface="+mn-lt"/>
                          <a:ea typeface="+mn-ea"/>
                          <a:cs typeface="+mn-cs"/>
                        </a:rPr>
                        <a:t>دودة الأرض</a:t>
                      </a:r>
                      <a:endParaRPr lang="en-US" sz="2400" dirty="0">
                        <a:latin typeface="Times New Roman" panose="02020603050405020304" pitchFamily="18" charset="0"/>
                        <a:cs typeface="Times New Roman" panose="02020603050405020304" pitchFamily="18" charset="0"/>
                      </a:endParaRPr>
                    </a:p>
                  </a:txBody>
                  <a:tcPr/>
                </a:tc>
                <a:tc>
                  <a:txBody>
                    <a:bodyPr/>
                    <a:lstStyle/>
                    <a:p>
                      <a:pPr marL="0" algn="ctr" defTabSz="685800" rtl="1" eaLnBrk="1" latinLnBrk="0" hangingPunct="1"/>
                      <a:r>
                        <a:rPr lang="ar-JO" sz="2400" kern="1200" dirty="0">
                          <a:solidFill>
                            <a:schemeClr val="dk1"/>
                          </a:solidFill>
                          <a:latin typeface="+mn-lt"/>
                          <a:ea typeface="+mn-ea"/>
                          <a:cs typeface="+mn-cs"/>
                        </a:rPr>
                        <a:t>الطاووس</a:t>
                      </a:r>
                      <a:endParaRPr lang="en-US" sz="24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r>
                        <a:rPr lang="ar-JO" sz="2400" kern="1200" dirty="0">
                          <a:solidFill>
                            <a:schemeClr val="dk1"/>
                          </a:solidFill>
                          <a:latin typeface="+mn-lt"/>
                          <a:ea typeface="+mn-ea"/>
                          <a:cs typeface="+mn-cs"/>
                        </a:rPr>
                        <a:t>سمكة</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10" y="1212703"/>
            <a:ext cx="4181383" cy="1754326"/>
          </a:xfrm>
          <a:prstGeom prst="rect">
            <a:avLst/>
          </a:prstGeom>
          <a:noFill/>
        </p:spPr>
        <p:txBody>
          <a:bodyPr wrap="square" rtlCol="0">
            <a:spAutoFit/>
          </a:bodyPr>
          <a:lstStyle/>
          <a:p>
            <a:pPr algn="r" rtl="1">
              <a:lnSpc>
                <a:spcPct val="150000"/>
              </a:lnSpc>
            </a:pPr>
            <a:r>
              <a:rPr lang="ar-SA" sz="2400" dirty="0">
                <a:cs typeface="+mj-cs"/>
              </a:rPr>
              <a:t>الفراشة, الأرنب, دودة الأرض, </a:t>
            </a:r>
            <a:r>
              <a:rPr lang="ar-JO" sz="2400" dirty="0">
                <a:cs typeface="+mj-cs"/>
              </a:rPr>
              <a:t>الطاووس</a:t>
            </a:r>
            <a:r>
              <a:rPr lang="ar-SA" sz="2400" dirty="0">
                <a:cs typeface="+mj-cs"/>
              </a:rPr>
              <a:t>, </a:t>
            </a:r>
            <a:r>
              <a:rPr lang="ar-JO" sz="2400" dirty="0">
                <a:solidFill>
                  <a:srgbClr val="FF0000"/>
                </a:solidFill>
                <a:cs typeface="+mj-cs"/>
              </a:rPr>
              <a:t>سمكة</a:t>
            </a:r>
            <a:r>
              <a:rPr lang="ar-SA" sz="2400" dirty="0">
                <a:cs typeface="+mj-cs"/>
              </a:rPr>
              <a:t> </a:t>
            </a:r>
            <a:r>
              <a:rPr lang="en-US" sz="2400" dirty="0">
                <a:cs typeface="+mj-cs"/>
              </a:rPr>
              <a:t>, </a:t>
            </a:r>
            <a:r>
              <a:rPr lang="ar-SA" sz="2400" dirty="0">
                <a:cs typeface="+mj-cs"/>
              </a:rPr>
              <a:t>قنديل البحر, النملة, القط </a:t>
            </a:r>
            <a:r>
              <a:rPr lang="ar-JO" sz="2400" dirty="0" err="1">
                <a:cs typeface="+mj-cs"/>
              </a:rPr>
              <a:t>,</a:t>
            </a:r>
            <a:r>
              <a:rPr lang="ar-SA" sz="2400" dirty="0">
                <a:cs typeface="+mj-cs"/>
              </a:rPr>
              <a:t> الدعسوقة, الأفعى</a:t>
            </a:r>
            <a:r>
              <a:rPr lang="ar-JO" sz="2400" dirty="0">
                <a:cs typeface="+mj-cs"/>
              </a:rPr>
              <a:t> , </a:t>
            </a:r>
            <a:r>
              <a:rPr lang="ar-JO" sz="2400" dirty="0" err="1">
                <a:cs typeface="+mj-cs"/>
              </a:rPr>
              <a:t>علجوم</a:t>
            </a:r>
            <a:endParaRPr lang="ar-SA" sz="2400" dirty="0">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2096889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7"/>
          <p:cNvSpPr txBox="1">
            <a:spLocks noGrp="1"/>
          </p:cNvSpPr>
          <p:nvPr>
            <p:ph type="title"/>
          </p:nvPr>
        </p:nvSpPr>
        <p:spPr>
          <a:xfrm>
            <a:off x="572728" y="293508"/>
            <a:ext cx="7886700" cy="994172"/>
          </a:xfrm>
          <a:prstGeom prst="rect">
            <a:avLst/>
          </a:prstGeom>
          <a:noFill/>
          <a:ln>
            <a:noFill/>
          </a:ln>
        </p:spPr>
        <p:txBody>
          <a:bodyPr spcFirstLastPara="1" vert="horz" wrap="square" lIns="68569" tIns="34275" rIns="68569" bIns="34275" rtlCol="0" anchor="ctr" anchorCtr="0">
            <a:normAutofit/>
          </a:bodyPr>
          <a:lstStyle/>
          <a:p>
            <a:pPr>
              <a:spcBef>
                <a:spcPts val="0"/>
              </a:spcBef>
            </a:pPr>
            <a:r>
              <a:rPr lang="ar-SA" sz="3200" b="1" dirty="0">
                <a:latin typeface="Lateef" panose="01000506020000020003" pitchFamily="2" charset="-78"/>
                <a:cs typeface="+mj-cs"/>
              </a:rPr>
              <a:t>ماذا يجب أن نحضّر ل</a:t>
            </a:r>
            <a:r>
              <a:rPr lang="ar-JO" sz="3200" b="1" dirty="0">
                <a:latin typeface="Lateef" panose="01000506020000020003" pitchFamily="2" charset="-78"/>
                <a:cs typeface="+mj-cs"/>
              </a:rPr>
              <a:t>درسنا اليوم </a:t>
            </a:r>
            <a:r>
              <a:rPr lang="ar-SA" sz="3200" b="1" dirty="0" err="1">
                <a:latin typeface="Lateef" panose="01000506020000020003" pitchFamily="2" charset="-78"/>
                <a:cs typeface="+mj-cs"/>
              </a:rPr>
              <a:t>؟</a:t>
            </a:r>
            <a:r>
              <a:rPr lang="ar-SA" sz="3200" b="1" dirty="0">
                <a:latin typeface="Lateef" panose="01000506020000020003" pitchFamily="2" charset="-78"/>
                <a:cs typeface="+mj-cs"/>
              </a:rPr>
              <a:t> </a:t>
            </a:r>
            <a:endParaRPr sz="3200" b="1" dirty="0">
              <a:latin typeface="Lateef" panose="01000506020000020003" pitchFamily="2" charset="-78"/>
              <a:cs typeface="+mj-cs"/>
            </a:endParaRPr>
          </a:p>
        </p:txBody>
      </p:sp>
      <p:pic>
        <p:nvPicPr>
          <p:cNvPr id="2" name="תמונה 1"/>
          <p:cNvPicPr>
            <a:picLocks noChangeAspect="1"/>
          </p:cNvPicPr>
          <p:nvPr/>
        </p:nvPicPr>
        <p:blipFill>
          <a:blip r:embed="rId3"/>
          <a:stretch>
            <a:fillRect/>
          </a:stretch>
        </p:blipFill>
        <p:spPr>
          <a:xfrm>
            <a:off x="3300090" y="1863176"/>
            <a:ext cx="1664679" cy="1581293"/>
          </a:xfrm>
          <a:prstGeom prst="rect">
            <a:avLst/>
          </a:prstGeom>
        </p:spPr>
      </p:pic>
      <p:pic>
        <p:nvPicPr>
          <p:cNvPr id="3" name="תמונה 2"/>
          <p:cNvPicPr>
            <a:picLocks noChangeAspect="1"/>
          </p:cNvPicPr>
          <p:nvPr/>
        </p:nvPicPr>
        <p:blipFill>
          <a:blip r:embed="rId4"/>
          <a:stretch>
            <a:fillRect/>
          </a:stretch>
        </p:blipFill>
        <p:spPr>
          <a:xfrm>
            <a:off x="1086280" y="1863176"/>
            <a:ext cx="1829598" cy="1612034"/>
          </a:xfrm>
          <a:prstGeom prst="rect">
            <a:avLst/>
          </a:prstGeom>
        </p:spPr>
      </p:pic>
      <p:pic>
        <p:nvPicPr>
          <p:cNvPr id="5" name="תמונה 4"/>
          <p:cNvPicPr>
            <a:picLocks noChangeAspect="1"/>
          </p:cNvPicPr>
          <p:nvPr/>
        </p:nvPicPr>
        <p:blipFill>
          <a:blip r:embed="rId5"/>
          <a:stretch>
            <a:fillRect/>
          </a:stretch>
        </p:blipFill>
        <p:spPr>
          <a:xfrm>
            <a:off x="5160974" y="1863176"/>
            <a:ext cx="1569835" cy="1612034"/>
          </a:xfrm>
          <a:prstGeom prst="rect">
            <a:avLst/>
          </a:prstGeom>
        </p:spPr>
      </p:pic>
      <p:pic>
        <p:nvPicPr>
          <p:cNvPr id="6" name="תמונה 5"/>
          <p:cNvPicPr>
            <a:picLocks noChangeAspect="1"/>
          </p:cNvPicPr>
          <p:nvPr/>
        </p:nvPicPr>
        <p:blipFill>
          <a:blip r:embed="rId6"/>
          <a:stretch>
            <a:fillRect/>
          </a:stretch>
        </p:blipFill>
        <p:spPr>
          <a:xfrm>
            <a:off x="6927014" y="1863176"/>
            <a:ext cx="1735723" cy="1581293"/>
          </a:xfrm>
          <a:prstGeom prst="rect">
            <a:avLst/>
          </a:prstGeom>
        </p:spPr>
      </p:pic>
    </p:spTree>
    <p:extLst>
      <p:ext uri="{BB962C8B-B14F-4D97-AF65-F5344CB8AC3E}">
        <p14:creationId xmlns:p14="http://schemas.microsoft.com/office/powerpoint/2010/main" val="1522537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551680511"/>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pPr algn="ctr"/>
                      <a:r>
                        <a:rPr lang="ar-SA" sz="2400" kern="1200" dirty="0">
                          <a:solidFill>
                            <a:schemeClr val="dk1"/>
                          </a:solidFill>
                          <a:latin typeface="+mn-lt"/>
                          <a:ea typeface="+mn-ea"/>
                          <a:cs typeface="+mn-cs"/>
                        </a:rPr>
                        <a:t>الفراشة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 الأرنب</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pPr algn="ctr"/>
                      <a:r>
                        <a:rPr lang="ar-SA" sz="2400" kern="1200" dirty="0">
                          <a:solidFill>
                            <a:schemeClr val="dk1"/>
                          </a:solidFill>
                          <a:latin typeface="+mn-lt"/>
                          <a:ea typeface="+mn-ea"/>
                          <a:cs typeface="+mn-cs"/>
                        </a:rPr>
                        <a:t>دودة الأرض</a:t>
                      </a:r>
                      <a:endParaRPr lang="en-US" sz="2400" dirty="0">
                        <a:latin typeface="Times New Roman" panose="02020603050405020304" pitchFamily="18" charset="0"/>
                        <a:cs typeface="Times New Roman" panose="02020603050405020304" pitchFamily="18" charset="0"/>
                      </a:endParaRPr>
                    </a:p>
                  </a:txBody>
                  <a:tcPr/>
                </a:tc>
                <a:tc>
                  <a:txBody>
                    <a:bodyPr/>
                    <a:lstStyle/>
                    <a:p>
                      <a:pPr marL="0" algn="ctr" defTabSz="685800" rtl="1" eaLnBrk="1" latinLnBrk="0" hangingPunct="1"/>
                      <a:r>
                        <a:rPr lang="ar-JO" sz="2400" kern="1200" dirty="0">
                          <a:solidFill>
                            <a:schemeClr val="dk1"/>
                          </a:solidFill>
                          <a:latin typeface="+mn-lt"/>
                          <a:ea typeface="+mn-ea"/>
                          <a:cs typeface="+mn-cs"/>
                        </a:rPr>
                        <a:t>الطاووس</a:t>
                      </a:r>
                      <a:endParaRPr lang="en-US" sz="24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508764">
                <a:tc>
                  <a:txBody>
                    <a:bodyPr/>
                    <a:lstStyle/>
                    <a:p>
                      <a:pPr algn="ctr"/>
                      <a:r>
                        <a:rPr lang="ar-SA" sz="2400" kern="1200" dirty="0">
                          <a:solidFill>
                            <a:schemeClr val="dk1"/>
                          </a:solidFill>
                          <a:latin typeface="+mn-lt"/>
                          <a:ea typeface="+mn-ea"/>
                          <a:cs typeface="+mn-cs"/>
                        </a:rPr>
                        <a:t>قنديل البحر</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JO" sz="2400" kern="1200" dirty="0">
                          <a:solidFill>
                            <a:schemeClr val="dk1"/>
                          </a:solidFill>
                          <a:latin typeface="+mn-lt"/>
                          <a:ea typeface="+mn-ea"/>
                          <a:cs typeface="+mn-cs"/>
                        </a:rPr>
                        <a:t>سمكة</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pPr algn="ctr"/>
                      <a:endParaRPr lang="en-US" sz="240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10" y="1212703"/>
            <a:ext cx="4181383" cy="1754326"/>
          </a:xfrm>
          <a:prstGeom prst="rect">
            <a:avLst/>
          </a:prstGeom>
          <a:noFill/>
        </p:spPr>
        <p:txBody>
          <a:bodyPr wrap="square" rtlCol="0">
            <a:spAutoFit/>
          </a:bodyPr>
          <a:lstStyle/>
          <a:p>
            <a:pPr algn="r" rtl="1">
              <a:lnSpc>
                <a:spcPct val="150000"/>
              </a:lnSpc>
            </a:pPr>
            <a:r>
              <a:rPr lang="ar-SA" sz="2400" dirty="0">
                <a:cs typeface="+mj-cs"/>
              </a:rPr>
              <a:t>الفراشة, الأرنب, دودة الأرض, </a:t>
            </a:r>
            <a:r>
              <a:rPr lang="ar-JO" sz="2400" dirty="0">
                <a:cs typeface="+mj-cs"/>
              </a:rPr>
              <a:t>الطاووس</a:t>
            </a:r>
            <a:r>
              <a:rPr lang="ar-SA" sz="2400" dirty="0">
                <a:cs typeface="+mj-cs"/>
              </a:rPr>
              <a:t>, </a:t>
            </a:r>
            <a:r>
              <a:rPr lang="ar-JO" sz="2400" dirty="0">
                <a:cs typeface="+mj-cs"/>
              </a:rPr>
              <a:t>سمكة</a:t>
            </a:r>
            <a:r>
              <a:rPr lang="ar-SA" sz="2400" dirty="0">
                <a:cs typeface="+mj-cs"/>
              </a:rPr>
              <a:t> </a:t>
            </a:r>
            <a:r>
              <a:rPr lang="en-US" sz="2400" dirty="0">
                <a:cs typeface="+mj-cs"/>
              </a:rPr>
              <a:t>, </a:t>
            </a:r>
            <a:r>
              <a:rPr lang="ar-SA" sz="2400" dirty="0">
                <a:solidFill>
                  <a:srgbClr val="FF0000"/>
                </a:solidFill>
                <a:cs typeface="+mj-cs"/>
              </a:rPr>
              <a:t>قنديل البحر</a:t>
            </a:r>
            <a:r>
              <a:rPr lang="ar-SA" sz="2400" dirty="0">
                <a:cs typeface="+mj-cs"/>
              </a:rPr>
              <a:t>, النملة, القط </a:t>
            </a:r>
            <a:r>
              <a:rPr lang="ar-JO" sz="2400" dirty="0" err="1">
                <a:cs typeface="+mj-cs"/>
              </a:rPr>
              <a:t>,</a:t>
            </a:r>
            <a:r>
              <a:rPr lang="ar-SA" sz="2400" dirty="0">
                <a:cs typeface="+mj-cs"/>
              </a:rPr>
              <a:t> الدعسوقة, الأفعى</a:t>
            </a:r>
            <a:r>
              <a:rPr lang="ar-JO" sz="2400" dirty="0">
                <a:cs typeface="+mj-cs"/>
              </a:rPr>
              <a:t> , </a:t>
            </a:r>
            <a:r>
              <a:rPr lang="ar-JO" sz="2400" dirty="0" err="1">
                <a:cs typeface="+mj-cs"/>
              </a:rPr>
              <a:t>علجوم</a:t>
            </a:r>
            <a:endParaRPr lang="ar-SA" sz="2400" dirty="0">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2208660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2106390953"/>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pPr algn="ctr"/>
                      <a:r>
                        <a:rPr lang="ar-SA" sz="2400" kern="1200" dirty="0">
                          <a:solidFill>
                            <a:schemeClr val="dk1"/>
                          </a:solidFill>
                          <a:latin typeface="+mn-lt"/>
                          <a:ea typeface="+mn-ea"/>
                          <a:cs typeface="+mn-cs"/>
                        </a:rPr>
                        <a:t>الفراشة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 الأرنب</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pPr algn="ctr"/>
                      <a:r>
                        <a:rPr lang="ar-SA" sz="2400" kern="1200" dirty="0">
                          <a:solidFill>
                            <a:schemeClr val="dk1"/>
                          </a:solidFill>
                          <a:latin typeface="+mn-lt"/>
                          <a:ea typeface="+mn-ea"/>
                          <a:cs typeface="+mn-cs"/>
                        </a:rPr>
                        <a:t>دودة الأرض</a:t>
                      </a:r>
                      <a:endParaRPr lang="en-US" sz="2400" dirty="0">
                        <a:latin typeface="Times New Roman" panose="02020603050405020304" pitchFamily="18" charset="0"/>
                        <a:cs typeface="Times New Roman" panose="02020603050405020304" pitchFamily="18" charset="0"/>
                      </a:endParaRPr>
                    </a:p>
                  </a:txBody>
                  <a:tcPr/>
                </a:tc>
                <a:tc>
                  <a:txBody>
                    <a:bodyPr/>
                    <a:lstStyle/>
                    <a:p>
                      <a:pPr marL="0" algn="ctr" defTabSz="685800" rtl="1" eaLnBrk="1" latinLnBrk="0" hangingPunct="1"/>
                      <a:r>
                        <a:rPr lang="ar-JO" sz="2400" kern="1200" dirty="0">
                          <a:solidFill>
                            <a:schemeClr val="dk1"/>
                          </a:solidFill>
                          <a:latin typeface="+mn-lt"/>
                          <a:ea typeface="+mn-ea"/>
                          <a:cs typeface="+mn-cs"/>
                        </a:rPr>
                        <a:t>الطاووس</a:t>
                      </a:r>
                      <a:endParaRPr lang="en-US" sz="24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508764">
                <a:tc>
                  <a:txBody>
                    <a:bodyPr/>
                    <a:lstStyle/>
                    <a:p>
                      <a:pPr algn="ctr"/>
                      <a:r>
                        <a:rPr lang="ar-SA" sz="2400" kern="1200" dirty="0">
                          <a:solidFill>
                            <a:schemeClr val="dk1"/>
                          </a:solidFill>
                          <a:latin typeface="+mn-lt"/>
                          <a:ea typeface="+mn-ea"/>
                          <a:cs typeface="+mn-cs"/>
                        </a:rPr>
                        <a:t>قنديل البحر</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JO" sz="2400" kern="1200" dirty="0">
                          <a:solidFill>
                            <a:schemeClr val="dk1"/>
                          </a:solidFill>
                          <a:latin typeface="+mn-lt"/>
                          <a:ea typeface="+mn-ea"/>
                          <a:cs typeface="+mn-cs"/>
                        </a:rPr>
                        <a:t>سمكة</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pPr algn="ctr"/>
                      <a:r>
                        <a:rPr lang="ar-SA" sz="2400" kern="1200" dirty="0">
                          <a:solidFill>
                            <a:schemeClr val="dk1"/>
                          </a:solidFill>
                          <a:latin typeface="+mn-lt"/>
                          <a:ea typeface="+mn-ea"/>
                          <a:cs typeface="+mn-cs"/>
                        </a:rPr>
                        <a:t> النملة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10" y="1212703"/>
            <a:ext cx="4181383" cy="1754326"/>
          </a:xfrm>
          <a:prstGeom prst="rect">
            <a:avLst/>
          </a:prstGeom>
          <a:noFill/>
        </p:spPr>
        <p:txBody>
          <a:bodyPr wrap="square" rtlCol="0">
            <a:spAutoFit/>
          </a:bodyPr>
          <a:lstStyle/>
          <a:p>
            <a:pPr algn="r" rtl="1">
              <a:lnSpc>
                <a:spcPct val="150000"/>
              </a:lnSpc>
            </a:pPr>
            <a:r>
              <a:rPr lang="ar-SA" sz="2400" dirty="0">
                <a:cs typeface="+mj-cs"/>
              </a:rPr>
              <a:t>الفراشة, الأرنب, دودة الأرض, </a:t>
            </a:r>
            <a:r>
              <a:rPr lang="ar-JO" sz="2400" dirty="0">
                <a:cs typeface="+mj-cs"/>
              </a:rPr>
              <a:t>الطاووس</a:t>
            </a:r>
            <a:r>
              <a:rPr lang="ar-SA" sz="2400" dirty="0">
                <a:cs typeface="+mj-cs"/>
              </a:rPr>
              <a:t>, </a:t>
            </a:r>
            <a:r>
              <a:rPr lang="ar-JO" sz="2400" dirty="0">
                <a:cs typeface="+mj-cs"/>
              </a:rPr>
              <a:t>سمكة</a:t>
            </a:r>
            <a:r>
              <a:rPr lang="ar-SA" sz="2400" dirty="0">
                <a:cs typeface="+mj-cs"/>
              </a:rPr>
              <a:t> </a:t>
            </a:r>
            <a:r>
              <a:rPr lang="en-US" sz="2400" dirty="0">
                <a:cs typeface="+mj-cs"/>
              </a:rPr>
              <a:t>, </a:t>
            </a:r>
            <a:r>
              <a:rPr lang="ar-SA" sz="2400" dirty="0">
                <a:cs typeface="+mj-cs"/>
              </a:rPr>
              <a:t>قنديل البحر,</a:t>
            </a:r>
            <a:r>
              <a:rPr lang="ar-SA" sz="2400" dirty="0">
                <a:solidFill>
                  <a:srgbClr val="FF0000"/>
                </a:solidFill>
                <a:cs typeface="+mj-cs"/>
              </a:rPr>
              <a:t> النملة</a:t>
            </a:r>
            <a:r>
              <a:rPr lang="ar-SA" sz="2400" dirty="0">
                <a:cs typeface="+mj-cs"/>
              </a:rPr>
              <a:t>, القط </a:t>
            </a:r>
            <a:r>
              <a:rPr lang="ar-JO" sz="2400" dirty="0" err="1">
                <a:cs typeface="+mj-cs"/>
              </a:rPr>
              <a:t>,</a:t>
            </a:r>
            <a:r>
              <a:rPr lang="ar-SA" sz="2400" dirty="0">
                <a:cs typeface="+mj-cs"/>
              </a:rPr>
              <a:t> الدعسوقة, الأفعى</a:t>
            </a:r>
            <a:r>
              <a:rPr lang="ar-JO" sz="2400" dirty="0">
                <a:cs typeface="+mj-cs"/>
              </a:rPr>
              <a:t> , </a:t>
            </a:r>
            <a:r>
              <a:rPr lang="ar-JO" sz="2400" dirty="0" err="1">
                <a:cs typeface="+mj-cs"/>
              </a:rPr>
              <a:t>علجوم</a:t>
            </a:r>
            <a:endParaRPr lang="ar-SA" sz="2400" dirty="0">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3209290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2480100693"/>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pPr algn="ctr"/>
                      <a:r>
                        <a:rPr lang="ar-SA" sz="2400" kern="1200" dirty="0">
                          <a:solidFill>
                            <a:schemeClr val="dk1"/>
                          </a:solidFill>
                          <a:latin typeface="+mn-lt"/>
                          <a:ea typeface="+mn-ea"/>
                          <a:cs typeface="+mn-cs"/>
                        </a:rPr>
                        <a:t>الفراشة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 الأرنب</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pPr algn="ctr"/>
                      <a:r>
                        <a:rPr lang="ar-SA" sz="2400" kern="1200" dirty="0">
                          <a:solidFill>
                            <a:schemeClr val="dk1"/>
                          </a:solidFill>
                          <a:latin typeface="+mn-lt"/>
                          <a:ea typeface="+mn-ea"/>
                          <a:cs typeface="+mn-cs"/>
                        </a:rPr>
                        <a:t>دودة الأرض</a:t>
                      </a:r>
                      <a:endParaRPr lang="en-US" sz="2400" dirty="0">
                        <a:latin typeface="Times New Roman" panose="02020603050405020304" pitchFamily="18" charset="0"/>
                        <a:cs typeface="Times New Roman" panose="02020603050405020304" pitchFamily="18" charset="0"/>
                      </a:endParaRPr>
                    </a:p>
                  </a:txBody>
                  <a:tcPr/>
                </a:tc>
                <a:tc>
                  <a:txBody>
                    <a:bodyPr/>
                    <a:lstStyle/>
                    <a:p>
                      <a:pPr marL="0" algn="ctr" defTabSz="685800" rtl="1" eaLnBrk="1" latinLnBrk="0" hangingPunct="1"/>
                      <a:r>
                        <a:rPr lang="ar-JO" sz="2400" kern="1200" dirty="0">
                          <a:solidFill>
                            <a:schemeClr val="dk1"/>
                          </a:solidFill>
                          <a:latin typeface="+mn-lt"/>
                          <a:ea typeface="+mn-ea"/>
                          <a:cs typeface="+mn-cs"/>
                        </a:rPr>
                        <a:t>الطاووس</a:t>
                      </a:r>
                      <a:endParaRPr lang="en-US" sz="24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508764">
                <a:tc>
                  <a:txBody>
                    <a:bodyPr/>
                    <a:lstStyle/>
                    <a:p>
                      <a:pPr algn="ctr"/>
                      <a:r>
                        <a:rPr lang="ar-SA" sz="2400" kern="1200" dirty="0">
                          <a:solidFill>
                            <a:schemeClr val="dk1"/>
                          </a:solidFill>
                          <a:latin typeface="+mn-lt"/>
                          <a:ea typeface="+mn-ea"/>
                          <a:cs typeface="+mn-cs"/>
                        </a:rPr>
                        <a:t>قنديل البحر</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JO" sz="2400" kern="1200" dirty="0">
                          <a:solidFill>
                            <a:schemeClr val="dk1"/>
                          </a:solidFill>
                          <a:latin typeface="+mn-lt"/>
                          <a:ea typeface="+mn-ea"/>
                          <a:cs typeface="+mn-cs"/>
                        </a:rPr>
                        <a:t>سمكة</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pPr algn="ctr"/>
                      <a:r>
                        <a:rPr lang="ar-SA" sz="2400" kern="1200" dirty="0">
                          <a:solidFill>
                            <a:schemeClr val="dk1"/>
                          </a:solidFill>
                          <a:latin typeface="+mn-lt"/>
                          <a:ea typeface="+mn-ea"/>
                          <a:cs typeface="+mn-cs"/>
                        </a:rPr>
                        <a:t> النملة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القط </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09" y="1212703"/>
            <a:ext cx="4181383" cy="1754326"/>
          </a:xfrm>
          <a:prstGeom prst="rect">
            <a:avLst/>
          </a:prstGeom>
          <a:noFill/>
        </p:spPr>
        <p:txBody>
          <a:bodyPr wrap="square" rtlCol="0">
            <a:spAutoFit/>
          </a:bodyPr>
          <a:lstStyle/>
          <a:p>
            <a:pPr algn="r" rtl="1">
              <a:lnSpc>
                <a:spcPct val="150000"/>
              </a:lnSpc>
            </a:pPr>
            <a:r>
              <a:rPr lang="ar-SA" sz="2400" dirty="0">
                <a:cs typeface="+mj-cs"/>
              </a:rPr>
              <a:t>الفراشة, الأرنب, دودة الأرض, </a:t>
            </a:r>
            <a:r>
              <a:rPr lang="ar-JO" sz="2400" dirty="0">
                <a:cs typeface="+mj-cs"/>
              </a:rPr>
              <a:t>الطاووس</a:t>
            </a:r>
            <a:r>
              <a:rPr lang="ar-SA" sz="2400" dirty="0">
                <a:cs typeface="+mj-cs"/>
              </a:rPr>
              <a:t>, </a:t>
            </a:r>
            <a:r>
              <a:rPr lang="ar-JO" sz="2400" dirty="0">
                <a:cs typeface="+mj-cs"/>
              </a:rPr>
              <a:t>سمكة</a:t>
            </a:r>
            <a:r>
              <a:rPr lang="ar-SA" sz="2400" dirty="0">
                <a:cs typeface="+mj-cs"/>
              </a:rPr>
              <a:t> </a:t>
            </a:r>
            <a:r>
              <a:rPr lang="en-US" sz="2400" dirty="0">
                <a:cs typeface="+mj-cs"/>
              </a:rPr>
              <a:t>, </a:t>
            </a:r>
            <a:r>
              <a:rPr lang="ar-SA" sz="2400" dirty="0">
                <a:cs typeface="+mj-cs"/>
              </a:rPr>
              <a:t>قنديل البحر, النملة, </a:t>
            </a:r>
            <a:r>
              <a:rPr lang="ar-SA" sz="2400" dirty="0">
                <a:solidFill>
                  <a:srgbClr val="FF0000"/>
                </a:solidFill>
                <a:cs typeface="+mj-cs"/>
              </a:rPr>
              <a:t>القط </a:t>
            </a:r>
            <a:r>
              <a:rPr lang="ar-JO" sz="2400" dirty="0" err="1">
                <a:cs typeface="+mj-cs"/>
              </a:rPr>
              <a:t>,</a:t>
            </a:r>
            <a:r>
              <a:rPr lang="ar-SA" sz="2400" dirty="0">
                <a:cs typeface="+mj-cs"/>
              </a:rPr>
              <a:t> الدعسوقة, الأفعى</a:t>
            </a:r>
            <a:r>
              <a:rPr lang="ar-JO" sz="2400" dirty="0">
                <a:cs typeface="+mj-cs"/>
              </a:rPr>
              <a:t> , </a:t>
            </a:r>
            <a:r>
              <a:rPr lang="ar-JO" sz="2400" dirty="0" err="1">
                <a:cs typeface="+mj-cs"/>
              </a:rPr>
              <a:t>علجوم</a:t>
            </a:r>
            <a:endParaRPr lang="ar-SA" sz="2400" dirty="0">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1792237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1745807639"/>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pPr algn="ctr"/>
                      <a:r>
                        <a:rPr lang="ar-SA" sz="2400" kern="1200" dirty="0">
                          <a:solidFill>
                            <a:schemeClr val="dk1"/>
                          </a:solidFill>
                          <a:latin typeface="+mn-lt"/>
                          <a:ea typeface="+mn-ea"/>
                          <a:cs typeface="+mn-cs"/>
                        </a:rPr>
                        <a:t>الفراشة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 الأرنب</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pPr algn="ctr"/>
                      <a:r>
                        <a:rPr lang="ar-SA" sz="2400" kern="1200" dirty="0">
                          <a:solidFill>
                            <a:schemeClr val="dk1"/>
                          </a:solidFill>
                          <a:latin typeface="+mn-lt"/>
                          <a:ea typeface="+mn-ea"/>
                          <a:cs typeface="+mn-cs"/>
                        </a:rPr>
                        <a:t>دودة الأرض</a:t>
                      </a:r>
                      <a:endParaRPr lang="en-US" sz="2400" dirty="0">
                        <a:latin typeface="Times New Roman" panose="02020603050405020304" pitchFamily="18" charset="0"/>
                        <a:cs typeface="Times New Roman" panose="02020603050405020304" pitchFamily="18" charset="0"/>
                      </a:endParaRPr>
                    </a:p>
                  </a:txBody>
                  <a:tcPr/>
                </a:tc>
                <a:tc>
                  <a:txBody>
                    <a:bodyPr/>
                    <a:lstStyle/>
                    <a:p>
                      <a:pPr marL="0" algn="ctr" defTabSz="685800" rtl="1" eaLnBrk="1" latinLnBrk="0" hangingPunct="1"/>
                      <a:r>
                        <a:rPr lang="ar-JO" sz="2400" kern="1200" dirty="0">
                          <a:solidFill>
                            <a:schemeClr val="dk1"/>
                          </a:solidFill>
                          <a:latin typeface="+mn-lt"/>
                          <a:ea typeface="+mn-ea"/>
                          <a:cs typeface="+mn-cs"/>
                        </a:rPr>
                        <a:t>الطاووس</a:t>
                      </a:r>
                      <a:endParaRPr lang="en-US" sz="24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508764">
                <a:tc>
                  <a:txBody>
                    <a:bodyPr/>
                    <a:lstStyle/>
                    <a:p>
                      <a:pPr algn="ctr"/>
                      <a:r>
                        <a:rPr lang="ar-SA" sz="2400" kern="1200" dirty="0">
                          <a:solidFill>
                            <a:schemeClr val="dk1"/>
                          </a:solidFill>
                          <a:latin typeface="+mn-lt"/>
                          <a:ea typeface="+mn-ea"/>
                          <a:cs typeface="+mn-cs"/>
                        </a:rPr>
                        <a:t>قنديل البحر</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JO" sz="2400" kern="1200" dirty="0">
                          <a:solidFill>
                            <a:schemeClr val="dk1"/>
                          </a:solidFill>
                          <a:latin typeface="+mn-lt"/>
                          <a:ea typeface="+mn-ea"/>
                          <a:cs typeface="+mn-cs"/>
                        </a:rPr>
                        <a:t>سمكة</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pPr algn="ctr"/>
                      <a:r>
                        <a:rPr lang="ar-SA" sz="2400" kern="1200" dirty="0">
                          <a:solidFill>
                            <a:schemeClr val="dk1"/>
                          </a:solidFill>
                          <a:latin typeface="+mn-lt"/>
                          <a:ea typeface="+mn-ea"/>
                          <a:cs typeface="+mn-cs"/>
                        </a:rPr>
                        <a:t> النملة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القط </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pPr algn="ctr"/>
                      <a:r>
                        <a:rPr lang="ar-SA" sz="2400" kern="1200" dirty="0">
                          <a:solidFill>
                            <a:schemeClr val="dk1"/>
                          </a:solidFill>
                          <a:latin typeface="+mn-lt"/>
                          <a:ea typeface="+mn-ea"/>
                          <a:cs typeface="+mn-cs"/>
                        </a:rPr>
                        <a:t> الدعسوقة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09" y="1212703"/>
            <a:ext cx="4181383" cy="1754326"/>
          </a:xfrm>
          <a:prstGeom prst="rect">
            <a:avLst/>
          </a:prstGeom>
          <a:noFill/>
        </p:spPr>
        <p:txBody>
          <a:bodyPr wrap="square" rtlCol="0">
            <a:spAutoFit/>
          </a:bodyPr>
          <a:lstStyle/>
          <a:p>
            <a:pPr algn="r" rtl="1">
              <a:lnSpc>
                <a:spcPct val="150000"/>
              </a:lnSpc>
            </a:pPr>
            <a:r>
              <a:rPr lang="ar-SA" sz="2400" dirty="0">
                <a:cs typeface="+mj-cs"/>
              </a:rPr>
              <a:t>الفراشة, الأرنب, دودة الأرض, </a:t>
            </a:r>
            <a:r>
              <a:rPr lang="ar-JO" sz="2400" dirty="0">
                <a:cs typeface="+mj-cs"/>
              </a:rPr>
              <a:t>الطاووس</a:t>
            </a:r>
            <a:r>
              <a:rPr lang="ar-SA" sz="2400" dirty="0">
                <a:cs typeface="+mj-cs"/>
              </a:rPr>
              <a:t>, </a:t>
            </a:r>
            <a:r>
              <a:rPr lang="ar-JO" sz="2400" dirty="0">
                <a:cs typeface="+mj-cs"/>
              </a:rPr>
              <a:t>سمكة</a:t>
            </a:r>
            <a:r>
              <a:rPr lang="ar-SA" sz="2400" dirty="0">
                <a:cs typeface="+mj-cs"/>
              </a:rPr>
              <a:t> </a:t>
            </a:r>
            <a:r>
              <a:rPr lang="en-US" sz="2400" dirty="0">
                <a:cs typeface="+mj-cs"/>
              </a:rPr>
              <a:t>, </a:t>
            </a:r>
            <a:r>
              <a:rPr lang="ar-SA" sz="2400" dirty="0">
                <a:cs typeface="+mj-cs"/>
              </a:rPr>
              <a:t>قنديل البحر, النملة, القط </a:t>
            </a:r>
            <a:r>
              <a:rPr lang="ar-JO" sz="2400" dirty="0" err="1">
                <a:cs typeface="+mj-cs"/>
              </a:rPr>
              <a:t>,</a:t>
            </a:r>
            <a:r>
              <a:rPr lang="ar-SA" sz="2400" dirty="0">
                <a:solidFill>
                  <a:srgbClr val="FF0000"/>
                </a:solidFill>
                <a:cs typeface="+mj-cs"/>
              </a:rPr>
              <a:t> الدعسوقة</a:t>
            </a:r>
            <a:r>
              <a:rPr lang="ar-SA" sz="2400" dirty="0">
                <a:cs typeface="+mj-cs"/>
              </a:rPr>
              <a:t>, الأفعى</a:t>
            </a:r>
            <a:r>
              <a:rPr lang="ar-JO" sz="2400" dirty="0">
                <a:cs typeface="+mj-cs"/>
              </a:rPr>
              <a:t> , </a:t>
            </a:r>
            <a:r>
              <a:rPr lang="ar-JO" sz="2400" dirty="0" err="1">
                <a:cs typeface="+mj-cs"/>
              </a:rPr>
              <a:t>علجوم</a:t>
            </a:r>
            <a:endParaRPr lang="ar-SA" sz="2400" dirty="0">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363279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1264223779"/>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pPr algn="ctr"/>
                      <a:r>
                        <a:rPr lang="ar-SA" sz="2400" kern="1200" dirty="0">
                          <a:solidFill>
                            <a:schemeClr val="dk1"/>
                          </a:solidFill>
                          <a:latin typeface="+mn-lt"/>
                          <a:ea typeface="+mn-ea"/>
                          <a:cs typeface="+mn-cs"/>
                        </a:rPr>
                        <a:t>الفراشة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 الأرنب</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pPr algn="ctr"/>
                      <a:r>
                        <a:rPr lang="ar-SA" sz="2400" kern="1200" dirty="0">
                          <a:solidFill>
                            <a:schemeClr val="dk1"/>
                          </a:solidFill>
                          <a:latin typeface="+mn-lt"/>
                          <a:ea typeface="+mn-ea"/>
                          <a:cs typeface="+mn-cs"/>
                        </a:rPr>
                        <a:t>دودة الأرض</a:t>
                      </a:r>
                      <a:endParaRPr lang="en-US" sz="2400" dirty="0">
                        <a:latin typeface="Times New Roman" panose="02020603050405020304" pitchFamily="18" charset="0"/>
                        <a:cs typeface="Times New Roman" panose="02020603050405020304" pitchFamily="18" charset="0"/>
                      </a:endParaRPr>
                    </a:p>
                  </a:txBody>
                  <a:tcPr/>
                </a:tc>
                <a:tc>
                  <a:txBody>
                    <a:bodyPr/>
                    <a:lstStyle/>
                    <a:p>
                      <a:pPr marL="0" algn="ctr" defTabSz="685800" rtl="1" eaLnBrk="1" latinLnBrk="0" hangingPunct="1"/>
                      <a:r>
                        <a:rPr lang="ar-JO" sz="2400" kern="1200" dirty="0">
                          <a:solidFill>
                            <a:schemeClr val="dk1"/>
                          </a:solidFill>
                          <a:latin typeface="+mn-lt"/>
                          <a:ea typeface="+mn-ea"/>
                          <a:cs typeface="+mn-cs"/>
                        </a:rPr>
                        <a:t>الطاووس</a:t>
                      </a:r>
                      <a:endParaRPr lang="en-US" sz="24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508764">
                <a:tc>
                  <a:txBody>
                    <a:bodyPr/>
                    <a:lstStyle/>
                    <a:p>
                      <a:pPr algn="ctr"/>
                      <a:r>
                        <a:rPr lang="ar-SA" sz="2400" kern="1200" dirty="0">
                          <a:solidFill>
                            <a:schemeClr val="dk1"/>
                          </a:solidFill>
                          <a:latin typeface="+mn-lt"/>
                          <a:ea typeface="+mn-ea"/>
                          <a:cs typeface="+mn-cs"/>
                        </a:rPr>
                        <a:t>قنديل البحر</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JO" sz="2400" kern="1200" dirty="0">
                          <a:solidFill>
                            <a:schemeClr val="dk1"/>
                          </a:solidFill>
                          <a:latin typeface="+mn-lt"/>
                          <a:ea typeface="+mn-ea"/>
                          <a:cs typeface="+mn-cs"/>
                        </a:rPr>
                        <a:t>سمكة</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pPr algn="ctr"/>
                      <a:r>
                        <a:rPr lang="ar-SA" sz="2400" kern="1200" dirty="0">
                          <a:solidFill>
                            <a:schemeClr val="dk1"/>
                          </a:solidFill>
                          <a:latin typeface="+mn-lt"/>
                          <a:ea typeface="+mn-ea"/>
                          <a:cs typeface="+mn-cs"/>
                        </a:rPr>
                        <a:t> النملة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القط </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pPr algn="ctr"/>
                      <a:r>
                        <a:rPr lang="ar-SA" sz="2400" kern="1200" dirty="0">
                          <a:solidFill>
                            <a:schemeClr val="dk1"/>
                          </a:solidFill>
                          <a:latin typeface="+mn-lt"/>
                          <a:ea typeface="+mn-ea"/>
                          <a:cs typeface="+mn-cs"/>
                        </a:rPr>
                        <a:t> الدعسوقة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الأفعى</a:t>
                      </a:r>
                      <a:r>
                        <a:rPr lang="ar-JO" sz="2400" kern="1200" dirty="0">
                          <a:solidFill>
                            <a:schemeClr val="dk1"/>
                          </a:solidFill>
                          <a:latin typeface="+mn-lt"/>
                          <a:ea typeface="+mn-ea"/>
                          <a:cs typeface="+mn-cs"/>
                        </a:rPr>
                        <a:t> </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algn="ct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09" y="1212703"/>
            <a:ext cx="4181383" cy="1754326"/>
          </a:xfrm>
          <a:prstGeom prst="rect">
            <a:avLst/>
          </a:prstGeom>
          <a:noFill/>
        </p:spPr>
        <p:txBody>
          <a:bodyPr wrap="square" rtlCol="0">
            <a:spAutoFit/>
          </a:bodyPr>
          <a:lstStyle/>
          <a:p>
            <a:pPr algn="r" rtl="1">
              <a:lnSpc>
                <a:spcPct val="150000"/>
              </a:lnSpc>
            </a:pPr>
            <a:r>
              <a:rPr lang="ar-SA" sz="2400" dirty="0">
                <a:cs typeface="+mj-cs"/>
              </a:rPr>
              <a:t>الفراشة, الأرنب, دودة الأرض, </a:t>
            </a:r>
            <a:r>
              <a:rPr lang="ar-JO" sz="2400" dirty="0">
                <a:cs typeface="+mj-cs"/>
              </a:rPr>
              <a:t>الطاووس</a:t>
            </a:r>
            <a:r>
              <a:rPr lang="ar-SA" sz="2400" dirty="0">
                <a:cs typeface="+mj-cs"/>
              </a:rPr>
              <a:t>, </a:t>
            </a:r>
            <a:r>
              <a:rPr lang="ar-JO" sz="2400" dirty="0">
                <a:cs typeface="+mj-cs"/>
              </a:rPr>
              <a:t>سمكة</a:t>
            </a:r>
            <a:r>
              <a:rPr lang="ar-SA" sz="2400" dirty="0">
                <a:cs typeface="+mj-cs"/>
              </a:rPr>
              <a:t> </a:t>
            </a:r>
            <a:r>
              <a:rPr lang="en-US" sz="2400" dirty="0">
                <a:cs typeface="+mj-cs"/>
              </a:rPr>
              <a:t>, </a:t>
            </a:r>
            <a:r>
              <a:rPr lang="ar-SA" sz="2400" dirty="0">
                <a:cs typeface="+mj-cs"/>
              </a:rPr>
              <a:t>قنديل البحر, النملة, القط </a:t>
            </a:r>
            <a:r>
              <a:rPr lang="ar-JO" sz="2400" dirty="0" err="1">
                <a:cs typeface="+mj-cs"/>
              </a:rPr>
              <a:t>,</a:t>
            </a:r>
            <a:r>
              <a:rPr lang="ar-SA" sz="2400" dirty="0">
                <a:cs typeface="+mj-cs"/>
              </a:rPr>
              <a:t> الدعسوقة, </a:t>
            </a:r>
            <a:r>
              <a:rPr lang="ar-SA" sz="2400" dirty="0">
                <a:solidFill>
                  <a:srgbClr val="FF0000"/>
                </a:solidFill>
                <a:cs typeface="+mj-cs"/>
              </a:rPr>
              <a:t>الأفعى</a:t>
            </a:r>
            <a:r>
              <a:rPr lang="ar-JO" sz="2400" dirty="0">
                <a:solidFill>
                  <a:srgbClr val="FF0000"/>
                </a:solidFill>
                <a:cs typeface="+mj-cs"/>
              </a:rPr>
              <a:t> </a:t>
            </a:r>
            <a:r>
              <a:rPr lang="ar-JO" sz="2400" dirty="0">
                <a:cs typeface="+mj-cs"/>
              </a:rPr>
              <a:t>, </a:t>
            </a:r>
            <a:r>
              <a:rPr lang="ar-JO" sz="2400" dirty="0" err="1">
                <a:cs typeface="+mj-cs"/>
              </a:rPr>
              <a:t>علجوم</a:t>
            </a:r>
            <a:endParaRPr lang="ar-SA" sz="2400" dirty="0">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3809066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cs typeface="+mj-cs"/>
              </a:rPr>
              <a:t>تدريب : صنّف </a:t>
            </a:r>
            <a:r>
              <a:rPr lang="ar-JO" sz="3200" dirty="0">
                <a:latin typeface="Lateef" panose="01000506020000020003" pitchFamily="2" charset="-78"/>
                <a:cs typeface="+mj-cs"/>
              </a:rPr>
              <a:t>حيوانات </a:t>
            </a:r>
            <a:r>
              <a:rPr lang="ar-SA" sz="3200" dirty="0">
                <a:latin typeface="Lateef" panose="01000506020000020003" pitchFamily="2" charset="-78"/>
                <a:cs typeface="+mj-cs"/>
              </a:rPr>
              <a:t>حسب الجدول.</a:t>
            </a:r>
            <a:endParaRPr lang="he-IL" sz="3200" dirty="0">
              <a:latin typeface="Lateef" panose="01000506020000020003" pitchFamily="2" charset="-78"/>
              <a:cs typeface="+mj-cs"/>
            </a:endParaRPr>
          </a:p>
        </p:txBody>
      </p:sp>
      <p:graphicFrame>
        <p:nvGraphicFramePr>
          <p:cNvPr id="5" name="טבלה 4"/>
          <p:cNvGraphicFramePr>
            <a:graphicFrameLocks noGrp="1"/>
          </p:cNvGraphicFramePr>
          <p:nvPr>
            <p:extLst>
              <p:ext uri="{D42A27DB-BD31-4B8C-83A1-F6EECF244321}">
                <p14:modId xmlns:p14="http://schemas.microsoft.com/office/powerpoint/2010/main" val="774807031"/>
              </p:ext>
            </p:extLst>
          </p:nvPr>
        </p:nvGraphicFramePr>
        <p:xfrm>
          <a:off x="5543491" y="1362890"/>
          <a:ext cx="2919662" cy="3561348"/>
        </p:xfrm>
        <a:graphic>
          <a:graphicData uri="http://schemas.openxmlformats.org/drawingml/2006/table">
            <a:tbl>
              <a:tblPr firstRow="1" bandRow="1">
                <a:tableStyleId>{5C22544A-7EE6-4342-B048-85BDC9FD1C3A}</a:tableStyleId>
              </a:tblPr>
              <a:tblGrid>
                <a:gridCol w="1459831">
                  <a:extLst>
                    <a:ext uri="{9D8B030D-6E8A-4147-A177-3AD203B41FA5}">
                      <a16:colId xmlns:a16="http://schemas.microsoft.com/office/drawing/2014/main" val="20000"/>
                    </a:ext>
                  </a:extLst>
                </a:gridCol>
                <a:gridCol w="1459831">
                  <a:extLst>
                    <a:ext uri="{9D8B030D-6E8A-4147-A177-3AD203B41FA5}">
                      <a16:colId xmlns:a16="http://schemas.microsoft.com/office/drawing/2014/main" val="20001"/>
                    </a:ext>
                  </a:extLst>
                </a:gridCol>
              </a:tblGrid>
              <a:tr h="508764">
                <a:tc>
                  <a:txBody>
                    <a:bodyPr/>
                    <a:lstStyle/>
                    <a:p>
                      <a:pPr algn="ctr"/>
                      <a:r>
                        <a:rPr lang="ar-SA" sz="2400" dirty="0">
                          <a:cs typeface="+mj-cs"/>
                        </a:rPr>
                        <a:t>اللافقاريات</a:t>
                      </a:r>
                      <a:endParaRPr lang="en-US" sz="2400" dirty="0">
                        <a:cs typeface="+mj-cs"/>
                      </a:endParaRPr>
                    </a:p>
                  </a:txBody>
                  <a:tcPr/>
                </a:tc>
                <a:tc>
                  <a:txBody>
                    <a:bodyPr/>
                    <a:lstStyle/>
                    <a:p>
                      <a:pPr algn="ctr"/>
                      <a:r>
                        <a:rPr lang="ar-SA" sz="2400" dirty="0">
                          <a:cs typeface="+mj-cs"/>
                        </a:rPr>
                        <a:t>فقاريات</a:t>
                      </a:r>
                      <a:endParaRPr lang="en-US" sz="2400" dirty="0">
                        <a:cs typeface="+mj-cs"/>
                      </a:endParaRPr>
                    </a:p>
                  </a:txBody>
                  <a:tcPr/>
                </a:tc>
                <a:extLst>
                  <a:ext uri="{0D108BD9-81ED-4DB2-BD59-A6C34878D82A}">
                    <a16:rowId xmlns:a16="http://schemas.microsoft.com/office/drawing/2014/main" val="10000"/>
                  </a:ext>
                </a:extLst>
              </a:tr>
              <a:tr h="508764">
                <a:tc>
                  <a:txBody>
                    <a:bodyPr/>
                    <a:lstStyle/>
                    <a:p>
                      <a:pPr algn="ctr"/>
                      <a:r>
                        <a:rPr lang="ar-SA" sz="2400" kern="1200" dirty="0">
                          <a:solidFill>
                            <a:schemeClr val="dk1"/>
                          </a:solidFill>
                          <a:latin typeface="+mn-lt"/>
                          <a:ea typeface="+mn-ea"/>
                          <a:cs typeface="+mn-cs"/>
                        </a:rPr>
                        <a:t>الفراشة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 الأرنب</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508764">
                <a:tc>
                  <a:txBody>
                    <a:bodyPr/>
                    <a:lstStyle/>
                    <a:p>
                      <a:pPr algn="ctr"/>
                      <a:r>
                        <a:rPr lang="ar-SA" sz="2400" kern="1200" dirty="0">
                          <a:solidFill>
                            <a:schemeClr val="dk1"/>
                          </a:solidFill>
                          <a:latin typeface="+mn-lt"/>
                          <a:ea typeface="+mn-ea"/>
                          <a:cs typeface="+mn-cs"/>
                        </a:rPr>
                        <a:t>دودة الأرض</a:t>
                      </a:r>
                      <a:endParaRPr lang="en-US" sz="2400" dirty="0">
                        <a:latin typeface="Times New Roman" panose="02020603050405020304" pitchFamily="18" charset="0"/>
                        <a:cs typeface="Times New Roman" panose="02020603050405020304" pitchFamily="18" charset="0"/>
                      </a:endParaRPr>
                    </a:p>
                  </a:txBody>
                  <a:tcPr/>
                </a:tc>
                <a:tc>
                  <a:txBody>
                    <a:bodyPr/>
                    <a:lstStyle/>
                    <a:p>
                      <a:pPr marL="0" algn="ctr" defTabSz="685800" rtl="1" eaLnBrk="1" latinLnBrk="0" hangingPunct="1"/>
                      <a:r>
                        <a:rPr lang="ar-JO" sz="2400" kern="1200" dirty="0">
                          <a:solidFill>
                            <a:schemeClr val="dk1"/>
                          </a:solidFill>
                          <a:latin typeface="+mn-lt"/>
                          <a:ea typeface="+mn-ea"/>
                          <a:cs typeface="+mn-cs"/>
                        </a:rPr>
                        <a:t>الطاووس</a:t>
                      </a:r>
                      <a:endParaRPr lang="en-US" sz="2400" kern="1200" dirty="0">
                        <a:solidFill>
                          <a:schemeClr val="dk1"/>
                        </a:solidFill>
                        <a:latin typeface="+mn-lt"/>
                        <a:ea typeface="+mn-ea"/>
                        <a:cs typeface="+mn-cs"/>
                      </a:endParaRPr>
                    </a:p>
                  </a:txBody>
                  <a:tcPr/>
                </a:tc>
                <a:extLst>
                  <a:ext uri="{0D108BD9-81ED-4DB2-BD59-A6C34878D82A}">
                    <a16:rowId xmlns:a16="http://schemas.microsoft.com/office/drawing/2014/main" val="10002"/>
                  </a:ext>
                </a:extLst>
              </a:tr>
              <a:tr h="508764">
                <a:tc>
                  <a:txBody>
                    <a:bodyPr/>
                    <a:lstStyle/>
                    <a:p>
                      <a:pPr algn="ctr"/>
                      <a:r>
                        <a:rPr lang="ar-SA" sz="2400" kern="1200" dirty="0">
                          <a:solidFill>
                            <a:schemeClr val="dk1"/>
                          </a:solidFill>
                          <a:latin typeface="+mn-lt"/>
                          <a:ea typeface="+mn-ea"/>
                          <a:cs typeface="+mn-cs"/>
                        </a:rPr>
                        <a:t>قنديل البحر</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JO" sz="2400" kern="1200" dirty="0">
                          <a:solidFill>
                            <a:schemeClr val="dk1"/>
                          </a:solidFill>
                          <a:latin typeface="+mn-lt"/>
                          <a:ea typeface="+mn-ea"/>
                          <a:cs typeface="+mn-cs"/>
                        </a:rPr>
                        <a:t>سمكة</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508764">
                <a:tc>
                  <a:txBody>
                    <a:bodyPr/>
                    <a:lstStyle/>
                    <a:p>
                      <a:pPr algn="ctr"/>
                      <a:r>
                        <a:rPr lang="ar-SA" sz="2400" kern="1200" dirty="0">
                          <a:solidFill>
                            <a:schemeClr val="dk1"/>
                          </a:solidFill>
                          <a:latin typeface="+mn-lt"/>
                          <a:ea typeface="+mn-ea"/>
                          <a:cs typeface="+mn-cs"/>
                        </a:rPr>
                        <a:t> النملة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القط </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508764">
                <a:tc>
                  <a:txBody>
                    <a:bodyPr/>
                    <a:lstStyle/>
                    <a:p>
                      <a:pPr algn="ctr"/>
                      <a:r>
                        <a:rPr lang="ar-SA" sz="2400" kern="1200" dirty="0">
                          <a:solidFill>
                            <a:schemeClr val="dk1"/>
                          </a:solidFill>
                          <a:latin typeface="+mn-lt"/>
                          <a:ea typeface="+mn-ea"/>
                          <a:cs typeface="+mn-cs"/>
                        </a:rPr>
                        <a:t> الدعسوقة</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ar-SA" sz="2400" kern="1200" dirty="0">
                          <a:solidFill>
                            <a:schemeClr val="dk1"/>
                          </a:solidFill>
                          <a:latin typeface="+mn-lt"/>
                          <a:ea typeface="+mn-ea"/>
                          <a:cs typeface="+mn-cs"/>
                        </a:rPr>
                        <a:t>الأفعى</a:t>
                      </a:r>
                      <a:r>
                        <a:rPr lang="ar-JO" sz="2400" kern="1200" dirty="0">
                          <a:solidFill>
                            <a:schemeClr val="dk1"/>
                          </a:solidFill>
                          <a:latin typeface="+mn-lt"/>
                          <a:ea typeface="+mn-ea"/>
                          <a:cs typeface="+mn-cs"/>
                        </a:rPr>
                        <a:t> </a:t>
                      </a:r>
                      <a:endParaRPr lang="en-US"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508764">
                <a:tc>
                  <a:txBody>
                    <a:bodyPr/>
                    <a:lstStyle/>
                    <a:p>
                      <a:pPr algn="ctr"/>
                      <a:endParaRPr lang="en-US" sz="2400" dirty="0">
                        <a:latin typeface="Times New Roman" panose="02020603050405020304" pitchFamily="18" charset="0"/>
                        <a:cs typeface="Times New Roman" panose="02020603050405020304" pitchFamily="18" charset="0"/>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JO" sz="2400" kern="1200" dirty="0">
                          <a:solidFill>
                            <a:schemeClr val="dk1"/>
                          </a:solidFill>
                          <a:latin typeface="+mn-lt"/>
                          <a:ea typeface="+mn-ea"/>
                          <a:cs typeface="+mn-cs"/>
                        </a:rPr>
                        <a:t>علجوم</a:t>
                      </a:r>
                      <a:endParaRPr lang="ar-SA" sz="2400" kern="1200" dirty="0">
                        <a:solidFill>
                          <a:schemeClr val="dk1"/>
                        </a:solidFill>
                        <a:latin typeface="+mn-lt"/>
                        <a:ea typeface="+mn-ea"/>
                        <a:cs typeface="+mn-cs"/>
                      </a:endParaRPr>
                    </a:p>
                  </a:txBody>
                  <a:tcPr/>
                </a:tc>
                <a:extLst>
                  <a:ext uri="{0D108BD9-81ED-4DB2-BD59-A6C34878D82A}">
                    <a16:rowId xmlns:a16="http://schemas.microsoft.com/office/drawing/2014/main" val="10006"/>
                  </a:ext>
                </a:extLst>
              </a:tr>
            </a:tbl>
          </a:graphicData>
        </a:graphic>
      </p:graphicFrame>
      <p:sp>
        <p:nvSpPr>
          <p:cNvPr id="8" name="TextBox 7"/>
          <p:cNvSpPr txBox="1"/>
          <p:nvPr/>
        </p:nvSpPr>
        <p:spPr>
          <a:xfrm>
            <a:off x="115409" y="1212703"/>
            <a:ext cx="4181383" cy="1754326"/>
          </a:xfrm>
          <a:prstGeom prst="rect">
            <a:avLst/>
          </a:prstGeom>
          <a:noFill/>
        </p:spPr>
        <p:txBody>
          <a:bodyPr wrap="square" rtlCol="0">
            <a:spAutoFit/>
          </a:bodyPr>
          <a:lstStyle/>
          <a:p>
            <a:pPr algn="r" rtl="1">
              <a:lnSpc>
                <a:spcPct val="150000"/>
              </a:lnSpc>
            </a:pPr>
            <a:r>
              <a:rPr lang="ar-SA" sz="2400" dirty="0">
                <a:cs typeface="+mj-cs"/>
              </a:rPr>
              <a:t>الفراشة, الأرنب, دودة الأرض, </a:t>
            </a:r>
            <a:r>
              <a:rPr lang="ar-JO" sz="2400" dirty="0">
                <a:cs typeface="+mj-cs"/>
              </a:rPr>
              <a:t>الطاووس</a:t>
            </a:r>
            <a:r>
              <a:rPr lang="ar-SA" sz="2400" dirty="0">
                <a:cs typeface="+mj-cs"/>
              </a:rPr>
              <a:t>, </a:t>
            </a:r>
            <a:r>
              <a:rPr lang="ar-JO" sz="2400" dirty="0">
                <a:cs typeface="+mj-cs"/>
              </a:rPr>
              <a:t>سمكة</a:t>
            </a:r>
            <a:r>
              <a:rPr lang="ar-SA" sz="2400" dirty="0">
                <a:cs typeface="+mj-cs"/>
              </a:rPr>
              <a:t> </a:t>
            </a:r>
            <a:r>
              <a:rPr lang="en-US" sz="2400" dirty="0">
                <a:cs typeface="+mj-cs"/>
              </a:rPr>
              <a:t>, </a:t>
            </a:r>
            <a:r>
              <a:rPr lang="ar-SA" sz="2400" dirty="0">
                <a:cs typeface="+mj-cs"/>
              </a:rPr>
              <a:t>قنديل البحر, النملة, القط </a:t>
            </a:r>
            <a:r>
              <a:rPr lang="ar-JO" sz="2400" dirty="0" err="1">
                <a:cs typeface="+mj-cs"/>
              </a:rPr>
              <a:t>,</a:t>
            </a:r>
            <a:r>
              <a:rPr lang="ar-SA" sz="2400" dirty="0">
                <a:cs typeface="+mj-cs"/>
              </a:rPr>
              <a:t> الدعسوقة, الأفعى</a:t>
            </a:r>
            <a:r>
              <a:rPr lang="ar-JO" sz="2400" dirty="0">
                <a:cs typeface="+mj-cs"/>
              </a:rPr>
              <a:t> , </a:t>
            </a:r>
            <a:r>
              <a:rPr lang="ar-JO" sz="2400" dirty="0" err="1">
                <a:solidFill>
                  <a:srgbClr val="FF0000"/>
                </a:solidFill>
                <a:cs typeface="+mj-cs"/>
              </a:rPr>
              <a:t>علجوم</a:t>
            </a:r>
            <a:endParaRPr lang="ar-SA" sz="2400" dirty="0">
              <a:solidFill>
                <a:srgbClr val="FF0000"/>
              </a:solidFill>
              <a:cs typeface="+mj-cs"/>
            </a:endParaRPr>
          </a:p>
        </p:txBody>
      </p:sp>
      <p:pic>
        <p:nvPicPr>
          <p:cNvPr id="2" name="תמונה 1"/>
          <p:cNvPicPr>
            <a:picLocks noChangeAspect="1"/>
          </p:cNvPicPr>
          <p:nvPr/>
        </p:nvPicPr>
        <p:blipFill>
          <a:blip r:embed="rId4"/>
          <a:stretch>
            <a:fillRect/>
          </a:stretch>
        </p:blipFill>
        <p:spPr>
          <a:xfrm>
            <a:off x="1342326" y="3500962"/>
            <a:ext cx="1463167" cy="999831"/>
          </a:xfrm>
          <a:prstGeom prst="rect">
            <a:avLst/>
          </a:prstGeom>
        </p:spPr>
      </p:pic>
      <p:pic>
        <p:nvPicPr>
          <p:cNvPr id="4" name="תמונה 3"/>
          <p:cNvPicPr>
            <a:picLocks noChangeAspect="1"/>
          </p:cNvPicPr>
          <p:nvPr/>
        </p:nvPicPr>
        <p:blipFill>
          <a:blip r:embed="rId5"/>
          <a:stretch>
            <a:fillRect/>
          </a:stretch>
        </p:blipFill>
        <p:spPr>
          <a:xfrm>
            <a:off x="3017314" y="3448217"/>
            <a:ext cx="1329724" cy="999831"/>
          </a:xfrm>
          <a:prstGeom prst="rect">
            <a:avLst/>
          </a:prstGeom>
        </p:spPr>
      </p:pic>
    </p:spTree>
    <p:extLst>
      <p:ext uri="{BB962C8B-B14F-4D97-AF65-F5344CB8AC3E}">
        <p14:creationId xmlns:p14="http://schemas.microsoft.com/office/powerpoint/2010/main" val="87087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004961" y="485454"/>
            <a:ext cx="7409375" cy="539750"/>
          </a:xfrm>
        </p:spPr>
        <p:txBody>
          <a:bodyPr>
            <a:noAutofit/>
          </a:bodyPr>
          <a:lstStyle/>
          <a:p>
            <a:pPr algn="ctr"/>
            <a:r>
              <a:rPr lang="ar-SA" sz="2800" b="1" dirty="0">
                <a:latin typeface="Times New Roman" panose="02020603050405020304" pitchFamily="18" charset="0"/>
                <a:ea typeface="Arial"/>
                <a:cs typeface="Times New Roman" panose="02020603050405020304" pitchFamily="18" charset="0"/>
              </a:rPr>
              <a:t>الفُروقُ‭ ‬بَيْنَ‭ ‬الْفَقارِيّاتِ‭ ‬وَاللّافَقارِيّاتِ</a:t>
            </a:r>
            <a:endParaRPr lang="he-IL" sz="2800" b="1" dirty="0">
              <a:latin typeface="Times New Roman" panose="02020603050405020304" pitchFamily="18" charset="0"/>
              <a:ea typeface="Arial"/>
              <a:cs typeface="Times New Roman" panose="02020603050405020304" pitchFamily="18" charset="0"/>
            </a:endParaRPr>
          </a:p>
        </p:txBody>
      </p:sp>
      <p:sp>
        <p:nvSpPr>
          <p:cNvPr id="2" name="מלבן 1"/>
          <p:cNvSpPr/>
          <p:nvPr/>
        </p:nvSpPr>
        <p:spPr>
          <a:xfrm>
            <a:off x="555171" y="2628117"/>
            <a:ext cx="8525234" cy="369332"/>
          </a:xfrm>
          <a:prstGeom prst="rect">
            <a:avLst/>
          </a:prstGeom>
        </p:spPr>
        <p:txBody>
          <a:bodyPr wrap="square">
            <a:spAutoFit/>
          </a:bodyPr>
          <a:lstStyle/>
          <a:p>
            <a:pPr algn="r" rtl="1"/>
            <a:r>
              <a:rPr lang="ar-SA" dirty="0">
                <a:solidFill>
                  <a:srgbClr val="000000"/>
                </a:solidFill>
                <a:latin typeface="Droid Arabic Kufi"/>
              </a:rPr>
              <a:t>‭ ‬‭</a:t>
            </a:r>
            <a:endParaRPr lang="ar-SA" b="0" i="0" dirty="0">
              <a:solidFill>
                <a:srgbClr val="000000"/>
              </a:solidFill>
              <a:effectLst/>
              <a:latin typeface="Droid Arabic Kufi"/>
            </a:endParaRPr>
          </a:p>
        </p:txBody>
      </p:sp>
      <p:sp>
        <p:nvSpPr>
          <p:cNvPr id="3" name="מלבן 2"/>
          <p:cNvSpPr/>
          <p:nvPr/>
        </p:nvSpPr>
        <p:spPr>
          <a:xfrm>
            <a:off x="676294" y="1211118"/>
            <a:ext cx="7355557" cy="4524315"/>
          </a:xfrm>
          <a:prstGeom prst="rect">
            <a:avLst/>
          </a:prstGeom>
        </p:spPr>
        <p:txBody>
          <a:bodyPr wrap="square">
            <a:spAutoFit/>
          </a:bodyPr>
          <a:lstStyle/>
          <a:p>
            <a:pPr marL="342900" indent="-342900" algn="r" rtl="1">
              <a:buFont typeface="Arial" pitchFamily="34" charset="0"/>
              <a:buChar char="•"/>
            </a:pPr>
            <a:r>
              <a:rPr lang="ar-SA" sz="2400" b="1" dirty="0">
                <a:solidFill>
                  <a:srgbClr val="333333"/>
                </a:solidFill>
                <a:latin typeface="DroidArabicKufi-Regular"/>
              </a:rPr>
              <a:t>بالإضافة إلى العمود الفقري تمتلك الكائنات الفقارية الجمجمة والعديد من العظام الهيكلية الأخرى التي تشكل الهيكل الداخلي للجسم.</a:t>
            </a:r>
          </a:p>
          <a:p>
            <a:pPr marL="342900" indent="-342900" algn="r" rtl="1">
              <a:buFontTx/>
              <a:buChar char="-"/>
            </a:pPr>
            <a:endParaRPr lang="ar-SA" sz="2400" b="1" dirty="0">
              <a:solidFill>
                <a:srgbClr val="333333"/>
              </a:solidFill>
              <a:latin typeface="DroidArabicKufi-Regular"/>
            </a:endParaRPr>
          </a:p>
          <a:p>
            <a:pPr algn="r" rtl="1">
              <a:buFont typeface="Arial" pitchFamily="34" charset="0"/>
              <a:buChar char="•"/>
            </a:pPr>
            <a:r>
              <a:rPr lang="ar-JO" sz="2400" b="1" dirty="0">
                <a:solidFill>
                  <a:srgbClr val="333333"/>
                </a:solidFill>
                <a:latin typeface="DroidArabicKufi-Regular"/>
              </a:rPr>
              <a:t> </a:t>
            </a:r>
            <a:r>
              <a:rPr lang="ar-SA" sz="2400" b="1" dirty="0">
                <a:solidFill>
                  <a:srgbClr val="333333"/>
                </a:solidFill>
                <a:latin typeface="DroidArabicKufi-Regular"/>
              </a:rPr>
              <a:t>تعتبر جميع الفقاريات متماثلة ثنائياً مع زوجين من الزوائد أي الأطراف، أو الزعانف، أو الأجنحة. </a:t>
            </a:r>
          </a:p>
          <a:p>
            <a:pPr algn="r" rtl="1">
              <a:buFont typeface="Arial" pitchFamily="34" charset="0"/>
              <a:buChar char="•"/>
            </a:pPr>
            <a:endParaRPr lang="ar-SA" sz="2400" b="1" dirty="0">
              <a:solidFill>
                <a:srgbClr val="333333"/>
              </a:solidFill>
              <a:latin typeface="DroidArabicKufi-Regular"/>
            </a:endParaRPr>
          </a:p>
          <a:p>
            <a:pPr marL="342900" indent="-342900" algn="r" rtl="1">
              <a:buFont typeface="Arial" pitchFamily="34" charset="0"/>
              <a:buChar char="•"/>
            </a:pPr>
            <a:r>
              <a:rPr lang="ar-SA" sz="2400" b="1" dirty="0">
                <a:solidFill>
                  <a:srgbClr val="333333"/>
                </a:solidFill>
                <a:latin typeface="DroidArabicKufi-Regular"/>
              </a:rPr>
              <a:t>بالمقارنة مع اللافقاريات تمتلك الفقاريات نظاماً عضوياً أكثر تطوراً.</a:t>
            </a:r>
          </a:p>
          <a:p>
            <a:pPr marL="342900" indent="-342900" algn="r" rtl="1">
              <a:buFontTx/>
              <a:buChar char="-"/>
            </a:pPr>
            <a:endParaRPr lang="ar-SA" sz="2400" b="1" dirty="0">
              <a:solidFill>
                <a:srgbClr val="333333"/>
              </a:solidFill>
              <a:latin typeface="DroidArabicKufi-Regular"/>
            </a:endParaRPr>
          </a:p>
          <a:p>
            <a:pPr algn="r" rtl="1">
              <a:buFont typeface="Arial" pitchFamily="34" charset="0"/>
              <a:buChar char="•"/>
            </a:pPr>
            <a:r>
              <a:rPr lang="ar-JO" sz="2400" b="1" dirty="0">
                <a:solidFill>
                  <a:srgbClr val="333333"/>
                </a:solidFill>
                <a:latin typeface="DroidArabicKufi-Regular"/>
              </a:rPr>
              <a:t> </a:t>
            </a:r>
            <a:r>
              <a:rPr lang="ar-SA" sz="2400" b="1" dirty="0">
                <a:solidFill>
                  <a:srgbClr val="333333"/>
                </a:solidFill>
                <a:latin typeface="DroidArabicKufi-Regular"/>
              </a:rPr>
              <a:t>تمتلك الفقاريات نظام دورة دموية مغلقة أي أن الدم يدور في الأوعية الدموية باستمرار.</a:t>
            </a:r>
            <a:br>
              <a:rPr lang="ar-SA" sz="2400" dirty="0"/>
            </a:br>
            <a:br>
              <a:rPr lang="ar-SA" sz="2400" dirty="0"/>
            </a:br>
            <a:endParaRPr lang="en-US" sz="2400" dirty="0"/>
          </a:p>
        </p:txBody>
      </p:sp>
    </p:spTree>
    <p:extLst>
      <p:ext uri="{BB962C8B-B14F-4D97-AF65-F5344CB8AC3E}">
        <p14:creationId xmlns:p14="http://schemas.microsoft.com/office/powerpoint/2010/main" val="2098106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13100" y="455216"/>
            <a:ext cx="7409375" cy="539750"/>
          </a:xfrm>
        </p:spPr>
        <p:txBody>
          <a:bodyPr>
            <a:noAutofit/>
          </a:bodyPr>
          <a:lstStyle/>
          <a:p>
            <a:pPr algn="ctr"/>
            <a:r>
              <a:rPr lang="ar-SA" sz="2800" b="1" dirty="0">
                <a:latin typeface="Times New Roman" panose="02020603050405020304" pitchFamily="18" charset="0"/>
                <a:ea typeface="Arial"/>
                <a:cs typeface="Times New Roman" panose="02020603050405020304" pitchFamily="18" charset="0"/>
              </a:rPr>
              <a:t>الفُروقُ‭ ‬بَيْنَ‭ ‬الْفَقارِيّاتِ‭ ‬وَاللّافَقارِيّاتِ</a:t>
            </a:r>
            <a:endParaRPr lang="he-IL" sz="2800" b="1" dirty="0">
              <a:latin typeface="Times New Roman" panose="02020603050405020304" pitchFamily="18" charset="0"/>
              <a:ea typeface="Arial"/>
              <a:cs typeface="Times New Roman" panose="02020603050405020304" pitchFamily="18" charset="0"/>
            </a:endParaRPr>
          </a:p>
        </p:txBody>
      </p:sp>
      <p:sp>
        <p:nvSpPr>
          <p:cNvPr id="7" name="מלבן 6"/>
          <p:cNvSpPr/>
          <p:nvPr/>
        </p:nvSpPr>
        <p:spPr>
          <a:xfrm>
            <a:off x="1018711" y="3676995"/>
            <a:ext cx="8139039" cy="369332"/>
          </a:xfrm>
          <a:prstGeom prst="rect">
            <a:avLst/>
          </a:prstGeom>
        </p:spPr>
        <p:txBody>
          <a:bodyPr wrap="square">
            <a:spAutoFit/>
          </a:bodyPr>
          <a:lstStyle/>
          <a:p>
            <a:pPr algn="r" rtl="1"/>
            <a:r>
              <a:rPr lang="ar-SA" dirty="0">
                <a:solidFill>
                  <a:srgbClr val="000000"/>
                </a:solidFill>
                <a:latin typeface="Droid Arabic Kufi"/>
              </a:rPr>
              <a:t> </a:t>
            </a:r>
            <a:endParaRPr lang="ar-SA" b="0" i="0" dirty="0">
              <a:solidFill>
                <a:srgbClr val="000000"/>
              </a:solidFill>
              <a:effectLst/>
              <a:latin typeface="Droid Arabic Kufi"/>
            </a:endParaRPr>
          </a:p>
        </p:txBody>
      </p:sp>
      <p:sp>
        <p:nvSpPr>
          <p:cNvPr id="9" name="מלבן 8"/>
          <p:cNvSpPr/>
          <p:nvPr/>
        </p:nvSpPr>
        <p:spPr>
          <a:xfrm>
            <a:off x="1823644" y="3281516"/>
            <a:ext cx="7256761" cy="369332"/>
          </a:xfrm>
          <a:prstGeom prst="rect">
            <a:avLst/>
          </a:prstGeom>
        </p:spPr>
        <p:txBody>
          <a:bodyPr wrap="square">
            <a:spAutoFit/>
          </a:bodyPr>
          <a:lstStyle/>
          <a:p>
            <a:pPr algn="r" rtl="1"/>
            <a:r>
              <a:rPr lang="ar-SA" dirty="0">
                <a:solidFill>
                  <a:srgbClr val="000000"/>
                </a:solidFill>
                <a:latin typeface="Droid Arabic Kufi"/>
              </a:rPr>
              <a:t> </a:t>
            </a:r>
          </a:p>
        </p:txBody>
      </p:sp>
      <p:sp>
        <p:nvSpPr>
          <p:cNvPr id="11" name="מלבן 10"/>
          <p:cNvSpPr/>
          <p:nvPr/>
        </p:nvSpPr>
        <p:spPr>
          <a:xfrm>
            <a:off x="2289521" y="3307663"/>
            <a:ext cx="5056534" cy="369332"/>
          </a:xfrm>
          <a:prstGeom prst="rect">
            <a:avLst/>
          </a:prstGeom>
        </p:spPr>
        <p:txBody>
          <a:bodyPr wrap="square">
            <a:spAutoFit/>
          </a:bodyPr>
          <a:lstStyle/>
          <a:p>
            <a:pPr algn="r" rtl="1"/>
            <a:r>
              <a:rPr lang="ar-SA" dirty="0">
                <a:solidFill>
                  <a:srgbClr val="000000"/>
                </a:solidFill>
                <a:latin typeface="Droid Arabic Kufi"/>
              </a:rPr>
              <a:t> </a:t>
            </a:r>
          </a:p>
        </p:txBody>
      </p:sp>
      <p:sp>
        <p:nvSpPr>
          <p:cNvPr id="12" name="מלבן 11"/>
          <p:cNvSpPr/>
          <p:nvPr/>
        </p:nvSpPr>
        <p:spPr>
          <a:xfrm>
            <a:off x="660018" y="4073415"/>
            <a:ext cx="8483982" cy="369332"/>
          </a:xfrm>
          <a:prstGeom prst="rect">
            <a:avLst/>
          </a:prstGeom>
        </p:spPr>
        <p:txBody>
          <a:bodyPr wrap="square">
            <a:spAutoFit/>
          </a:bodyPr>
          <a:lstStyle/>
          <a:p>
            <a:pPr algn="r" rtl="1"/>
            <a:r>
              <a:rPr lang="ar-SA" dirty="0">
                <a:solidFill>
                  <a:srgbClr val="000000"/>
                </a:solidFill>
                <a:latin typeface="Droid Arabic Kufi"/>
              </a:rPr>
              <a:t> </a:t>
            </a:r>
            <a:endParaRPr lang="ar-SA" b="0" i="0" dirty="0">
              <a:solidFill>
                <a:srgbClr val="000000"/>
              </a:solidFill>
              <a:effectLst/>
              <a:latin typeface="Droid Arabic Kufi"/>
            </a:endParaRPr>
          </a:p>
        </p:txBody>
      </p:sp>
      <p:sp>
        <p:nvSpPr>
          <p:cNvPr id="10" name="מלבן 9"/>
          <p:cNvSpPr/>
          <p:nvPr/>
        </p:nvSpPr>
        <p:spPr>
          <a:xfrm>
            <a:off x="1271911" y="1529488"/>
            <a:ext cx="6916438" cy="4616648"/>
          </a:xfrm>
          <a:prstGeom prst="rect">
            <a:avLst/>
          </a:prstGeom>
        </p:spPr>
        <p:txBody>
          <a:bodyPr wrap="square">
            <a:spAutoFit/>
          </a:bodyPr>
          <a:lstStyle/>
          <a:p>
            <a:pPr algn="r"/>
            <a:r>
              <a:rPr lang="ar-SA" sz="2400" b="1" dirty="0"/>
              <a:t>- تنتمي لمجموعة الفقاريات عشرات الآلاف من أنواع الحيوانات. </a:t>
            </a:r>
          </a:p>
          <a:p>
            <a:pPr algn="r"/>
            <a:br>
              <a:rPr lang="ar-SA" sz="2400" b="1" dirty="0"/>
            </a:br>
            <a:r>
              <a:rPr lang="ar-SA" sz="2400" b="1" dirty="0"/>
              <a:t>- تنتمي لمجموعة اللافقاريات بعض ملايين من أنواع الحيوانات. </a:t>
            </a:r>
          </a:p>
          <a:p>
            <a:pPr algn="r"/>
            <a:endParaRPr lang="ar-SA" sz="2400" b="1" dirty="0"/>
          </a:p>
          <a:p>
            <a:pPr algn="r"/>
            <a:r>
              <a:rPr lang="en-US" sz="2400" b="1" dirty="0">
                <a:solidFill>
                  <a:schemeClr val="dk1"/>
                </a:solidFill>
                <a:latin typeface="Times New Roman" panose="02020603050405020304" pitchFamily="18" charset="0"/>
                <a:ea typeface="Times New Roman" panose="02020603050405020304" pitchFamily="18" charset="0"/>
              </a:rPr>
              <a:t>.</a:t>
            </a:r>
            <a:r>
              <a:rPr lang="ar-SA" sz="2400" b="1" dirty="0">
                <a:solidFill>
                  <a:schemeClr val="dk1"/>
                </a:solidFill>
                <a:latin typeface="Times New Roman" panose="02020603050405020304" pitchFamily="18" charset="0"/>
                <a:ea typeface="Times New Roman" panose="02020603050405020304" pitchFamily="18" charset="0"/>
              </a:rPr>
              <a:t>- تعيش </a:t>
            </a:r>
            <a:r>
              <a:rPr lang="ar-SA" sz="2400" b="1" dirty="0"/>
              <a:t>الفقاري</a:t>
            </a:r>
            <a:r>
              <a:rPr lang="ar-JO" sz="2400" b="1" dirty="0"/>
              <a:t>ات</a:t>
            </a:r>
            <a:r>
              <a:rPr lang="ar-SA" sz="2400" b="1" dirty="0"/>
              <a:t> وأي</a:t>
            </a:r>
            <a:r>
              <a:rPr lang="ar-JO" sz="2400" b="1" dirty="0"/>
              <a:t>ض</a:t>
            </a:r>
            <a:r>
              <a:rPr lang="ar-SA" sz="2400" b="1" dirty="0"/>
              <a:t>ا </a:t>
            </a:r>
            <a:r>
              <a:rPr lang="ar-JO" sz="2400" b="1" dirty="0"/>
              <a:t>ا</a:t>
            </a:r>
            <a:r>
              <a:rPr lang="ar-SA" sz="2400" b="1" dirty="0"/>
              <a:t>للافقاري</a:t>
            </a:r>
            <a:r>
              <a:rPr lang="ar-JO" sz="2400" b="1" dirty="0"/>
              <a:t>ات</a:t>
            </a:r>
            <a:r>
              <a:rPr lang="ar-SA" sz="2400" b="1" dirty="0"/>
              <a:t> </a:t>
            </a:r>
            <a:r>
              <a:rPr lang="ar-SA" sz="2400" b="1" dirty="0">
                <a:solidFill>
                  <a:schemeClr val="dk1"/>
                </a:solidFill>
                <a:latin typeface="Times New Roman" panose="02020603050405020304" pitchFamily="18" charset="0"/>
                <a:ea typeface="Times New Roman" panose="02020603050405020304" pitchFamily="18" charset="0"/>
              </a:rPr>
              <a:t>في الماء وعلى اليابسة</a:t>
            </a:r>
          </a:p>
          <a:p>
            <a:pPr algn="r"/>
            <a:endParaRPr lang="ar-SA" sz="2400" b="1" dirty="0">
              <a:solidFill>
                <a:schemeClr val="dk1"/>
              </a:solidFill>
              <a:latin typeface="Times New Roman" panose="02020603050405020304" pitchFamily="18" charset="0"/>
              <a:ea typeface="Times New Roman" panose="02020603050405020304" pitchFamily="18" charset="0"/>
            </a:endParaRPr>
          </a:p>
          <a:p>
            <a:pPr algn="r"/>
            <a:r>
              <a:rPr lang="ar-SA" sz="2400" b="1" dirty="0">
                <a:solidFill>
                  <a:schemeClr val="dk1"/>
                </a:solidFill>
                <a:latin typeface="Times New Roman" panose="02020603050405020304" pitchFamily="18" charset="0"/>
                <a:ea typeface="Times New Roman" panose="02020603050405020304" pitchFamily="18" charset="0"/>
              </a:rPr>
              <a:t>- هناك أنواع عد</a:t>
            </a:r>
            <a:r>
              <a:rPr lang="ar-JO" sz="2400" b="1" dirty="0">
                <a:solidFill>
                  <a:schemeClr val="dk1"/>
                </a:solidFill>
                <a:latin typeface="Times New Roman" panose="02020603050405020304" pitchFamily="18" charset="0"/>
                <a:ea typeface="Times New Roman" panose="02020603050405020304" pitchFamily="18" charset="0"/>
              </a:rPr>
              <a:t>ي</a:t>
            </a:r>
            <a:r>
              <a:rPr lang="ar-SA" sz="2400" b="1" dirty="0" err="1">
                <a:solidFill>
                  <a:schemeClr val="dk1"/>
                </a:solidFill>
                <a:latin typeface="Times New Roman" panose="02020603050405020304" pitchFamily="18" charset="0"/>
                <a:ea typeface="Times New Roman" panose="02020603050405020304" pitchFamily="18" charset="0"/>
              </a:rPr>
              <a:t>دة</a:t>
            </a:r>
            <a:r>
              <a:rPr lang="ar-SA" sz="2400" b="1" dirty="0">
                <a:solidFill>
                  <a:schemeClr val="dk1"/>
                </a:solidFill>
                <a:latin typeface="Times New Roman" panose="02020603050405020304" pitchFamily="18" charset="0"/>
                <a:ea typeface="Times New Roman" panose="02020603050405020304" pitchFamily="18" charset="0"/>
              </a:rPr>
              <a:t> من </a:t>
            </a:r>
            <a:r>
              <a:rPr lang="ar-SA" sz="2400" b="1" dirty="0"/>
              <a:t>الفقاري</a:t>
            </a:r>
            <a:r>
              <a:rPr lang="ar-JO" sz="2400" b="1" dirty="0"/>
              <a:t>ات</a:t>
            </a:r>
            <a:r>
              <a:rPr lang="ar-SA" sz="2400" b="1" dirty="0"/>
              <a:t> وأي</a:t>
            </a:r>
            <a:r>
              <a:rPr lang="ar-JO" sz="2400" b="1" dirty="0" err="1"/>
              <a:t>ضا</a:t>
            </a:r>
            <a:r>
              <a:rPr lang="ar-SA" sz="2400" b="1" dirty="0"/>
              <a:t> </a:t>
            </a:r>
            <a:r>
              <a:rPr lang="ar-JO" sz="2400" b="1" dirty="0"/>
              <a:t>ا</a:t>
            </a:r>
            <a:r>
              <a:rPr lang="ar-SA" sz="2400" b="1" dirty="0"/>
              <a:t>للافقاري</a:t>
            </a:r>
            <a:r>
              <a:rPr lang="ar-JO" sz="2400" b="1" dirty="0"/>
              <a:t>ات</a:t>
            </a:r>
            <a:r>
              <a:rPr lang="ar-SA" sz="2400" b="1" dirty="0"/>
              <a:t> تتكاثر بواسطة وضع البيض</a:t>
            </a:r>
          </a:p>
          <a:p>
            <a:pPr algn="r"/>
            <a:endParaRPr lang="ar-SA" sz="2400" b="1" dirty="0"/>
          </a:p>
          <a:p>
            <a:pPr algn="r"/>
            <a:endParaRPr lang="ar-SA" sz="2400" b="1" dirty="0"/>
          </a:p>
          <a:p>
            <a:pPr algn="r"/>
            <a:endParaRPr lang="ar-SA" b="1" dirty="0">
              <a:solidFill>
                <a:schemeClr val="dk1"/>
              </a:solidFill>
              <a:latin typeface="Times New Roman" panose="02020603050405020304" pitchFamily="18" charset="0"/>
              <a:ea typeface="Times New Roman" panose="02020603050405020304" pitchFamily="18" charset="0"/>
            </a:endParaRPr>
          </a:p>
          <a:p>
            <a:pPr algn="r"/>
            <a:br>
              <a:rPr lang="ar-SA" b="1" dirty="0"/>
            </a:br>
            <a:endParaRPr lang="en-US" dirty="0"/>
          </a:p>
        </p:txBody>
      </p:sp>
    </p:spTree>
    <p:extLst>
      <p:ext uri="{BB962C8B-B14F-4D97-AF65-F5344CB8AC3E}">
        <p14:creationId xmlns:p14="http://schemas.microsoft.com/office/powerpoint/2010/main" val="2432029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0" y="411684"/>
            <a:ext cx="8963696" cy="697287"/>
          </a:xfrm>
        </p:spPr>
        <p:txBody>
          <a:bodyPr>
            <a:noAutofit/>
          </a:bodyPr>
          <a:lstStyle/>
          <a:p>
            <a:r>
              <a:rPr lang="ar-SA" sz="3200" dirty="0">
                <a:latin typeface="Lateef" panose="01000506020000020003" pitchFamily="2" charset="-78"/>
                <a:ea typeface="Arial"/>
                <a:cs typeface="+mj-cs"/>
              </a:rPr>
              <a:t>تدريب : صنّف </a:t>
            </a:r>
            <a:r>
              <a:rPr lang="ar-SA" sz="3200" b="1" dirty="0">
                <a:cs typeface="+mj-cs"/>
              </a:rPr>
              <a:t>صفات الحيوانات الفقارية و اللافقارية </a:t>
            </a:r>
            <a:r>
              <a:rPr lang="ar-SA" sz="3200" dirty="0">
                <a:latin typeface="Lateef" panose="01000506020000020003" pitchFamily="2" charset="-78"/>
                <a:ea typeface="Arial"/>
                <a:cs typeface="+mj-cs"/>
              </a:rPr>
              <a:t>داخل الجدول.</a:t>
            </a:r>
            <a:endParaRPr lang="he-IL" sz="3200" dirty="0">
              <a:latin typeface="Lateef" panose="01000506020000020003" pitchFamily="2" charset="-78"/>
              <a:ea typeface="Arial"/>
              <a:cs typeface="+mj-cs"/>
            </a:endParaRPr>
          </a:p>
        </p:txBody>
      </p:sp>
      <p:sp>
        <p:nvSpPr>
          <p:cNvPr id="2" name="מלבן 1"/>
          <p:cNvSpPr/>
          <p:nvPr/>
        </p:nvSpPr>
        <p:spPr>
          <a:xfrm>
            <a:off x="154546" y="1217558"/>
            <a:ext cx="8551573" cy="461665"/>
          </a:xfrm>
          <a:prstGeom prst="rect">
            <a:avLst/>
          </a:prstGeom>
        </p:spPr>
        <p:txBody>
          <a:bodyPr wrap="square">
            <a:spAutoFit/>
          </a:bodyPr>
          <a:lstStyle/>
          <a:p>
            <a:pPr algn="r"/>
            <a:r>
              <a:rPr lang="ar-SA" sz="2400" b="1" dirty="0">
                <a:cs typeface="+mj-cs"/>
              </a:rPr>
              <a:t>أي من الصفات التالية هي صفات للحيوانات الفقارية وأيُّها للافقارية وأيُّها مشتركة؟</a:t>
            </a:r>
            <a:endParaRPr lang="en-US" sz="2400" b="1" dirty="0">
              <a:cs typeface="+mj-cs"/>
            </a:endParaRPr>
          </a:p>
        </p:txBody>
      </p:sp>
      <p:graphicFrame>
        <p:nvGraphicFramePr>
          <p:cNvPr id="7" name="טבלה 6"/>
          <p:cNvGraphicFramePr>
            <a:graphicFrameLocks noGrp="1"/>
          </p:cNvGraphicFramePr>
          <p:nvPr>
            <p:extLst>
              <p:ext uri="{D42A27DB-BD31-4B8C-83A1-F6EECF244321}">
                <p14:modId xmlns:p14="http://schemas.microsoft.com/office/powerpoint/2010/main" val="3257217255"/>
              </p:ext>
            </p:extLst>
          </p:nvPr>
        </p:nvGraphicFramePr>
        <p:xfrm>
          <a:off x="334850" y="1709663"/>
          <a:ext cx="8718999" cy="3291840"/>
        </p:xfrm>
        <a:graphic>
          <a:graphicData uri="http://schemas.openxmlformats.org/drawingml/2006/table">
            <a:tbl>
              <a:tblPr firstRow="1" bandRow="1">
                <a:tableStyleId>{5C22544A-7EE6-4342-B048-85BDC9FD1C3A}</a:tableStyleId>
              </a:tblPr>
              <a:tblGrid>
                <a:gridCol w="2906333">
                  <a:extLst>
                    <a:ext uri="{9D8B030D-6E8A-4147-A177-3AD203B41FA5}">
                      <a16:colId xmlns:a16="http://schemas.microsoft.com/office/drawing/2014/main" val="20000"/>
                    </a:ext>
                  </a:extLst>
                </a:gridCol>
                <a:gridCol w="2567189">
                  <a:extLst>
                    <a:ext uri="{9D8B030D-6E8A-4147-A177-3AD203B41FA5}">
                      <a16:colId xmlns:a16="http://schemas.microsoft.com/office/drawing/2014/main" val="20001"/>
                    </a:ext>
                  </a:extLst>
                </a:gridCol>
                <a:gridCol w="3245477">
                  <a:extLst>
                    <a:ext uri="{9D8B030D-6E8A-4147-A177-3AD203B41FA5}">
                      <a16:colId xmlns:a16="http://schemas.microsoft.com/office/drawing/2014/main" val="20002"/>
                    </a:ext>
                  </a:extLst>
                </a:gridCol>
              </a:tblGrid>
              <a:tr h="262457">
                <a:tc>
                  <a:txBody>
                    <a:bodyPr/>
                    <a:lstStyle/>
                    <a:p>
                      <a:pPr algn="ctr"/>
                      <a:r>
                        <a:rPr lang="ar-SA" sz="1800" b="1" dirty="0">
                          <a:cs typeface="+mj-cs"/>
                        </a:rPr>
                        <a:t>الحيوانات اللافقارية </a:t>
                      </a:r>
                      <a:endParaRPr lang="en-US" sz="1800" dirty="0">
                        <a:cs typeface="+mj-cs"/>
                      </a:endParaRPr>
                    </a:p>
                  </a:txBody>
                  <a:tcPr/>
                </a:tc>
                <a:tc>
                  <a:txBody>
                    <a:bodyPr/>
                    <a:lstStyle/>
                    <a:p>
                      <a:pPr algn="ctr"/>
                      <a:r>
                        <a:rPr lang="ar-SA" sz="1800" b="1" dirty="0">
                          <a:cs typeface="+mj-cs"/>
                        </a:rPr>
                        <a:t>الحيوانات الفقارية </a:t>
                      </a:r>
                      <a:endParaRPr lang="en-US" sz="1800" dirty="0">
                        <a:cs typeface="+mj-cs"/>
                      </a:endParaRPr>
                    </a:p>
                  </a:txBody>
                  <a:tcPr/>
                </a:tc>
                <a:tc>
                  <a:txBody>
                    <a:bodyPr/>
                    <a:lstStyle/>
                    <a:p>
                      <a:pPr algn="ctr"/>
                      <a:r>
                        <a:rPr lang="ar-SA" sz="1800" dirty="0">
                          <a:cs typeface="+mj-cs"/>
                        </a:rPr>
                        <a:t>الصفة</a:t>
                      </a:r>
                      <a:endParaRPr lang="en-US" sz="1800" dirty="0">
                        <a:cs typeface="+mj-cs"/>
                      </a:endParaRPr>
                    </a:p>
                  </a:txBody>
                  <a:tcPr/>
                </a:tc>
                <a:extLst>
                  <a:ext uri="{0D108BD9-81ED-4DB2-BD59-A6C34878D82A}">
                    <a16:rowId xmlns:a16="http://schemas.microsoft.com/office/drawing/2014/main" val="10000"/>
                  </a:ext>
                </a:extLst>
              </a:tr>
              <a:tr h="262457">
                <a:tc>
                  <a:txBody>
                    <a:bodyPr/>
                    <a:lstStyle/>
                    <a:p>
                      <a:endParaRPr lang="en-US" sz="1800" dirty="0">
                        <a:cs typeface="+mj-cs"/>
                      </a:endParaRPr>
                    </a:p>
                  </a:txBody>
                  <a:tcPr/>
                </a:tc>
                <a:tc>
                  <a:txBody>
                    <a:bodyPr/>
                    <a:lstStyle/>
                    <a:p>
                      <a:endParaRPr lang="en-US" sz="1800">
                        <a:cs typeface="+mj-cs"/>
                      </a:endParaRPr>
                    </a:p>
                  </a:txBody>
                  <a:tcPr/>
                </a:tc>
                <a:tc>
                  <a:txBody>
                    <a:bodyPr/>
                    <a:lstStyle/>
                    <a:p>
                      <a:pPr marL="0" marR="0" indent="0" algn="ctr">
                        <a:spcBef>
                          <a:spcPts val="0"/>
                        </a:spcBef>
                        <a:spcAft>
                          <a:spcPts val="0"/>
                        </a:spcAft>
                        <a:buNone/>
                      </a:pPr>
                      <a:r>
                        <a:rPr lang="ar-SA" sz="1800" b="1" dirty="0">
                          <a:effectLst/>
                          <a:latin typeface="Times New Roman" panose="02020603050405020304" pitchFamily="18" charset="0"/>
                          <a:ea typeface="Times New Roman" panose="02020603050405020304" pitchFamily="18" charset="0"/>
                          <a:cs typeface="+mj-cs"/>
                        </a:rPr>
                        <a:t> أكثر عددًا</a:t>
                      </a:r>
                    </a:p>
                  </a:txBody>
                  <a:tcPr/>
                </a:tc>
                <a:extLst>
                  <a:ext uri="{0D108BD9-81ED-4DB2-BD59-A6C34878D82A}">
                    <a16:rowId xmlns:a16="http://schemas.microsoft.com/office/drawing/2014/main" val="10001"/>
                  </a:ext>
                </a:extLst>
              </a:tr>
              <a:tr h="262457">
                <a:tc>
                  <a:txBody>
                    <a:bodyPr/>
                    <a:lstStyle/>
                    <a:p>
                      <a:endParaRPr lang="en-US" sz="1800">
                        <a:cs typeface="+mj-cs"/>
                      </a:endParaRPr>
                    </a:p>
                  </a:txBody>
                  <a:tcPr/>
                </a:tc>
                <a:tc>
                  <a:txBody>
                    <a:bodyPr/>
                    <a:lstStyle/>
                    <a:p>
                      <a:endParaRPr lang="en-US" sz="1800">
                        <a:cs typeface="+mj-cs"/>
                      </a:endParaRPr>
                    </a:p>
                  </a:txBody>
                  <a:tcPr/>
                </a:tc>
                <a:tc>
                  <a:txBody>
                    <a:bodyPr/>
                    <a:lstStyle/>
                    <a:p>
                      <a:pPr marL="0" marR="0" indent="0" algn="ctr">
                        <a:spcBef>
                          <a:spcPts val="0"/>
                        </a:spcBef>
                        <a:spcAft>
                          <a:spcPts val="0"/>
                        </a:spcAft>
                        <a:buNone/>
                      </a:pPr>
                      <a:r>
                        <a:rPr lang="ar-SA" sz="1800" b="1" dirty="0">
                          <a:effectLst/>
                          <a:latin typeface="Times New Roman" panose="02020603050405020304" pitchFamily="18" charset="0"/>
                          <a:ea typeface="Times New Roman" panose="02020603050405020304" pitchFamily="18" charset="0"/>
                          <a:cs typeface="+mj-cs"/>
                        </a:rPr>
                        <a:t>لديها عمود فقري</a:t>
                      </a:r>
                    </a:p>
                  </a:txBody>
                  <a:tcPr/>
                </a:tc>
                <a:extLst>
                  <a:ext uri="{0D108BD9-81ED-4DB2-BD59-A6C34878D82A}">
                    <a16:rowId xmlns:a16="http://schemas.microsoft.com/office/drawing/2014/main" val="10002"/>
                  </a:ext>
                </a:extLst>
              </a:tr>
              <a:tr h="262457">
                <a:tc>
                  <a:txBody>
                    <a:bodyPr/>
                    <a:lstStyle/>
                    <a:p>
                      <a:endParaRPr lang="en-US" sz="1800">
                        <a:cs typeface="+mj-cs"/>
                      </a:endParaRPr>
                    </a:p>
                  </a:txBody>
                  <a:tcPr/>
                </a:tc>
                <a:tc>
                  <a:txBody>
                    <a:bodyPr/>
                    <a:lstStyle/>
                    <a:p>
                      <a:endParaRPr lang="en-US" sz="1800">
                        <a:cs typeface="+mj-cs"/>
                      </a:endParaRPr>
                    </a:p>
                  </a:txBody>
                  <a:tcPr/>
                </a:tc>
                <a:tc>
                  <a:txBody>
                    <a:bodyPr/>
                    <a:lstStyle/>
                    <a:p>
                      <a:pPr marL="0" marR="0" indent="0" algn="ctr">
                        <a:spcBef>
                          <a:spcPts val="0"/>
                        </a:spcBef>
                        <a:spcAft>
                          <a:spcPts val="0"/>
                        </a:spcAft>
                        <a:buNone/>
                      </a:pPr>
                      <a:r>
                        <a:rPr lang="ar-SA" sz="1800" b="1" baseline="0" dirty="0">
                          <a:effectLst/>
                          <a:latin typeface="Times New Roman" panose="02020603050405020304" pitchFamily="18" charset="0"/>
                          <a:ea typeface="Times New Roman" panose="02020603050405020304" pitchFamily="18" charset="0"/>
                          <a:cs typeface="+mj-cs"/>
                        </a:rPr>
                        <a:t>آكلة نبات</a:t>
                      </a:r>
                    </a:p>
                  </a:txBody>
                  <a:tcPr/>
                </a:tc>
                <a:extLst>
                  <a:ext uri="{0D108BD9-81ED-4DB2-BD59-A6C34878D82A}">
                    <a16:rowId xmlns:a16="http://schemas.microsoft.com/office/drawing/2014/main" val="10003"/>
                  </a:ext>
                </a:extLst>
              </a:tr>
              <a:tr h="262457">
                <a:tc>
                  <a:txBody>
                    <a:bodyPr/>
                    <a:lstStyle/>
                    <a:p>
                      <a:endParaRPr lang="en-US" sz="1800">
                        <a:cs typeface="+mj-cs"/>
                      </a:endParaRPr>
                    </a:p>
                  </a:txBody>
                  <a:tcPr/>
                </a:tc>
                <a:tc>
                  <a:txBody>
                    <a:bodyPr/>
                    <a:lstStyle/>
                    <a:p>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dirty="0">
                          <a:effectLst/>
                          <a:latin typeface="Times New Roman" panose="02020603050405020304" pitchFamily="18" charset="0"/>
                          <a:ea typeface="Times New Roman" panose="02020603050405020304" pitchFamily="18" charset="0"/>
                          <a:cs typeface="+mj-cs"/>
                        </a:rPr>
                        <a:t>تعيش</a:t>
                      </a:r>
                      <a:r>
                        <a:rPr lang="ar-SA" sz="1800" b="1" baseline="0" dirty="0">
                          <a:effectLst/>
                          <a:latin typeface="Times New Roman" panose="02020603050405020304" pitchFamily="18" charset="0"/>
                          <a:ea typeface="Times New Roman" panose="02020603050405020304" pitchFamily="18" charset="0"/>
                          <a:cs typeface="+mj-cs"/>
                        </a:rPr>
                        <a:t> في الماء وعلى اليابسة</a:t>
                      </a:r>
                    </a:p>
                  </a:txBody>
                  <a:tcPr/>
                </a:tc>
                <a:extLst>
                  <a:ext uri="{0D108BD9-81ED-4DB2-BD59-A6C34878D82A}">
                    <a16:rowId xmlns:a16="http://schemas.microsoft.com/office/drawing/2014/main" val="10004"/>
                  </a:ext>
                </a:extLst>
              </a:tr>
              <a:tr h="262457">
                <a:tc>
                  <a:txBody>
                    <a:bodyPr/>
                    <a:lstStyle/>
                    <a:p>
                      <a:endParaRPr lang="en-US" sz="1800">
                        <a:cs typeface="+mj-cs"/>
                      </a:endParaRPr>
                    </a:p>
                  </a:txBody>
                  <a:tcPr/>
                </a:tc>
                <a:tc>
                  <a:txBody>
                    <a:bodyPr/>
                    <a:lstStyle/>
                    <a:p>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تملك دماغًا متطورًا</a:t>
                      </a:r>
                      <a:r>
                        <a:rPr lang="ar-JO" sz="1800" b="1" baseline="0" dirty="0">
                          <a:effectLst/>
                          <a:latin typeface="Times New Roman" panose="02020603050405020304" pitchFamily="18" charset="0"/>
                          <a:ea typeface="Times New Roman" panose="02020603050405020304" pitchFamily="18" charset="0"/>
                          <a:cs typeface="+mj-cs"/>
                        </a:rPr>
                        <a:t> و </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أكثر ذكاء</a:t>
                      </a:r>
                    </a:p>
                  </a:txBody>
                  <a:tcPr/>
                </a:tc>
                <a:extLst>
                  <a:ext uri="{0D108BD9-81ED-4DB2-BD59-A6C34878D82A}">
                    <a16:rowId xmlns:a16="http://schemas.microsoft.com/office/drawing/2014/main" val="10005"/>
                  </a:ext>
                </a:extLst>
              </a:tr>
              <a:tr h="358684">
                <a:tc>
                  <a:txBody>
                    <a:bodyPr/>
                    <a:lstStyle/>
                    <a:p>
                      <a:endParaRPr lang="en-US" sz="1800">
                        <a:cs typeface="+mj-cs"/>
                      </a:endParaRPr>
                    </a:p>
                  </a:txBody>
                  <a:tcPr/>
                </a:tc>
                <a:tc>
                  <a:txBody>
                    <a:bodyPr/>
                    <a:lstStyle/>
                    <a:p>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يُمكن</a:t>
                      </a:r>
                      <a:r>
                        <a:rPr lang="ar-SA" sz="1800" b="1" kern="1200" baseline="0" dirty="0">
                          <a:solidFill>
                            <a:schemeClr val="dk1"/>
                          </a:solidFill>
                          <a:latin typeface="+mn-lt"/>
                          <a:ea typeface="+mn-ea"/>
                          <a:cs typeface="+mn-cs"/>
                        </a:rPr>
                        <a:t> ترويضها</a:t>
                      </a:r>
                      <a:endParaRPr lang="en-US" sz="1800" b="1" kern="1200" dirty="0">
                        <a:solidFill>
                          <a:schemeClr val="dk1"/>
                        </a:solidFill>
                        <a:latin typeface="+mn-lt"/>
                        <a:ea typeface="+mn-ea"/>
                        <a:cs typeface="+mn-cs"/>
                      </a:endParaRPr>
                    </a:p>
                  </a:txBody>
                  <a:tcPr/>
                </a:tc>
                <a:extLst>
                  <a:ext uri="{0D108BD9-81ED-4DB2-BD59-A6C34878D82A}">
                    <a16:rowId xmlns:a16="http://schemas.microsoft.com/office/drawing/2014/main" val="10006"/>
                  </a:ext>
                </a:extLst>
              </a:tr>
              <a:tr h="262457">
                <a:tc>
                  <a:txBody>
                    <a:bodyPr/>
                    <a:lstStyle/>
                    <a:p>
                      <a:endParaRPr lang="en-US" sz="1800">
                        <a:cs typeface="+mj-cs"/>
                      </a:endParaRPr>
                    </a:p>
                  </a:txBody>
                  <a:tcPr/>
                </a:tc>
                <a:tc>
                  <a:txBody>
                    <a:bodyPr/>
                    <a:lstStyle/>
                    <a:p>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تتكاثر بوضع البيض</a:t>
                      </a:r>
                    </a:p>
                  </a:txBody>
                  <a:tcPr/>
                </a:tc>
                <a:extLst>
                  <a:ext uri="{0D108BD9-81ED-4DB2-BD59-A6C34878D82A}">
                    <a16:rowId xmlns:a16="http://schemas.microsoft.com/office/drawing/2014/main" val="10007"/>
                  </a:ext>
                </a:extLst>
              </a:tr>
              <a:tr h="262457">
                <a:tc>
                  <a:txBody>
                    <a:bodyPr/>
                    <a:lstStyle/>
                    <a:p>
                      <a:endParaRPr lang="en-US" sz="1800">
                        <a:cs typeface="+mj-cs"/>
                      </a:endParaRPr>
                    </a:p>
                  </a:txBody>
                  <a:tcPr/>
                </a:tc>
                <a:tc>
                  <a:txBody>
                    <a:bodyPr/>
                    <a:lstStyle/>
                    <a:p>
                      <a:endParaRPr lang="en-US" sz="1800">
                        <a:cs typeface="+mj-cs"/>
                      </a:endParaRPr>
                    </a:p>
                  </a:txBody>
                  <a:tcPr/>
                </a:tc>
                <a:tc>
                  <a:txBody>
                    <a:bodyPr/>
                    <a:lstStyle/>
                    <a:p>
                      <a:pPr marL="0" marR="0" indent="0" algn="ctr">
                        <a:spcBef>
                          <a:spcPts val="0"/>
                        </a:spcBef>
                        <a:spcAft>
                          <a:spcPts val="0"/>
                        </a:spcAft>
                        <a:buNone/>
                      </a:pPr>
                      <a:r>
                        <a:rPr lang="ar-SA" sz="1800" b="1" baseline="0" dirty="0">
                          <a:effectLst/>
                          <a:latin typeface="Times New Roman" panose="02020603050405020304" pitchFamily="18" charset="0"/>
                          <a:ea typeface="Times New Roman" panose="02020603050405020304" pitchFamily="18" charset="0"/>
                          <a:cs typeface="+mj-cs"/>
                        </a:rPr>
                        <a:t>تتزاوج وتتكاثر</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412203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0" y="411684"/>
            <a:ext cx="8963696" cy="697287"/>
          </a:xfrm>
        </p:spPr>
        <p:txBody>
          <a:bodyPr>
            <a:noAutofit/>
          </a:bodyPr>
          <a:lstStyle/>
          <a:p>
            <a:r>
              <a:rPr lang="ar-SA" sz="3200" dirty="0">
                <a:latin typeface="Lateef" panose="01000506020000020003" pitchFamily="2" charset="-78"/>
                <a:ea typeface="Arial"/>
                <a:cs typeface="+mj-cs"/>
              </a:rPr>
              <a:t>تدريب : صنّف </a:t>
            </a:r>
            <a:r>
              <a:rPr lang="ar-SA" sz="3200" b="1" dirty="0">
                <a:cs typeface="+mj-cs"/>
              </a:rPr>
              <a:t>صفات الحيوانات الفقارية و اللافقارية </a:t>
            </a:r>
            <a:r>
              <a:rPr lang="ar-SA" sz="3200" dirty="0">
                <a:latin typeface="Lateef" panose="01000506020000020003" pitchFamily="2" charset="-78"/>
                <a:ea typeface="Arial"/>
                <a:cs typeface="+mj-cs"/>
              </a:rPr>
              <a:t>داخل الجدول.</a:t>
            </a:r>
            <a:endParaRPr lang="he-IL" sz="3200" dirty="0">
              <a:latin typeface="Lateef" panose="01000506020000020003" pitchFamily="2" charset="-78"/>
              <a:ea typeface="Arial"/>
              <a:cs typeface="+mj-cs"/>
            </a:endParaRPr>
          </a:p>
        </p:txBody>
      </p:sp>
      <p:sp>
        <p:nvSpPr>
          <p:cNvPr id="2" name="מלבן 1"/>
          <p:cNvSpPr/>
          <p:nvPr/>
        </p:nvSpPr>
        <p:spPr>
          <a:xfrm>
            <a:off x="154546" y="1217558"/>
            <a:ext cx="8551573" cy="461665"/>
          </a:xfrm>
          <a:prstGeom prst="rect">
            <a:avLst/>
          </a:prstGeom>
        </p:spPr>
        <p:txBody>
          <a:bodyPr wrap="square">
            <a:spAutoFit/>
          </a:bodyPr>
          <a:lstStyle/>
          <a:p>
            <a:pPr algn="r"/>
            <a:r>
              <a:rPr lang="ar-SA" sz="2400" b="1" dirty="0">
                <a:cs typeface="+mj-cs"/>
              </a:rPr>
              <a:t>أي من الصفات التالية هي صفات للحيوانات الفقارية وأيُّها للافقارية وأيُّها مشتركة؟</a:t>
            </a:r>
            <a:endParaRPr lang="en-US" sz="2400" b="1" dirty="0">
              <a:cs typeface="+mj-cs"/>
            </a:endParaRPr>
          </a:p>
        </p:txBody>
      </p:sp>
      <p:graphicFrame>
        <p:nvGraphicFramePr>
          <p:cNvPr id="7" name="טבלה 6"/>
          <p:cNvGraphicFramePr>
            <a:graphicFrameLocks noGrp="1"/>
          </p:cNvGraphicFramePr>
          <p:nvPr>
            <p:extLst>
              <p:ext uri="{D42A27DB-BD31-4B8C-83A1-F6EECF244321}">
                <p14:modId xmlns:p14="http://schemas.microsoft.com/office/powerpoint/2010/main" val="3886789719"/>
              </p:ext>
            </p:extLst>
          </p:nvPr>
        </p:nvGraphicFramePr>
        <p:xfrm>
          <a:off x="334850" y="1709663"/>
          <a:ext cx="8718999" cy="3291840"/>
        </p:xfrm>
        <a:graphic>
          <a:graphicData uri="http://schemas.openxmlformats.org/drawingml/2006/table">
            <a:tbl>
              <a:tblPr firstRow="1" bandRow="1">
                <a:tableStyleId>{5C22544A-7EE6-4342-B048-85BDC9FD1C3A}</a:tableStyleId>
              </a:tblPr>
              <a:tblGrid>
                <a:gridCol w="2906333">
                  <a:extLst>
                    <a:ext uri="{9D8B030D-6E8A-4147-A177-3AD203B41FA5}">
                      <a16:colId xmlns:a16="http://schemas.microsoft.com/office/drawing/2014/main" val="20000"/>
                    </a:ext>
                  </a:extLst>
                </a:gridCol>
                <a:gridCol w="2567189">
                  <a:extLst>
                    <a:ext uri="{9D8B030D-6E8A-4147-A177-3AD203B41FA5}">
                      <a16:colId xmlns:a16="http://schemas.microsoft.com/office/drawing/2014/main" val="20001"/>
                    </a:ext>
                  </a:extLst>
                </a:gridCol>
                <a:gridCol w="3245477">
                  <a:extLst>
                    <a:ext uri="{9D8B030D-6E8A-4147-A177-3AD203B41FA5}">
                      <a16:colId xmlns:a16="http://schemas.microsoft.com/office/drawing/2014/main" val="20002"/>
                    </a:ext>
                  </a:extLst>
                </a:gridCol>
              </a:tblGrid>
              <a:tr h="262457">
                <a:tc>
                  <a:txBody>
                    <a:bodyPr/>
                    <a:lstStyle/>
                    <a:p>
                      <a:pPr algn="ctr"/>
                      <a:r>
                        <a:rPr lang="ar-SA" sz="1800" b="1" dirty="0">
                          <a:cs typeface="+mj-cs"/>
                        </a:rPr>
                        <a:t>الحيوانات اللافقارية </a:t>
                      </a:r>
                      <a:endParaRPr lang="en-US" sz="1800" dirty="0">
                        <a:cs typeface="+mj-cs"/>
                      </a:endParaRPr>
                    </a:p>
                  </a:txBody>
                  <a:tcPr/>
                </a:tc>
                <a:tc>
                  <a:txBody>
                    <a:bodyPr/>
                    <a:lstStyle/>
                    <a:p>
                      <a:pPr algn="ctr"/>
                      <a:r>
                        <a:rPr lang="ar-SA" sz="1800" b="1" dirty="0">
                          <a:cs typeface="+mj-cs"/>
                        </a:rPr>
                        <a:t>الحيوانات الفقارية </a:t>
                      </a:r>
                      <a:endParaRPr lang="en-US" sz="1800" dirty="0">
                        <a:cs typeface="+mj-cs"/>
                      </a:endParaRPr>
                    </a:p>
                  </a:txBody>
                  <a:tcPr/>
                </a:tc>
                <a:tc>
                  <a:txBody>
                    <a:bodyPr/>
                    <a:lstStyle/>
                    <a:p>
                      <a:pPr algn="ctr"/>
                      <a:r>
                        <a:rPr lang="ar-SA" sz="1800" dirty="0">
                          <a:cs typeface="+mj-cs"/>
                        </a:rPr>
                        <a:t>الصفة</a:t>
                      </a:r>
                      <a:endParaRPr lang="en-US" sz="1800" dirty="0">
                        <a:cs typeface="+mj-cs"/>
                      </a:endParaRPr>
                    </a:p>
                  </a:txBody>
                  <a:tcPr/>
                </a:tc>
                <a:extLst>
                  <a:ext uri="{0D108BD9-81ED-4DB2-BD59-A6C34878D82A}">
                    <a16:rowId xmlns:a16="http://schemas.microsoft.com/office/drawing/2014/main" val="10000"/>
                  </a:ext>
                </a:extLst>
              </a:tr>
              <a:tr h="262457">
                <a:tc>
                  <a:txBody>
                    <a:bodyPr/>
                    <a:lstStyle/>
                    <a:p>
                      <a:pPr marL="0" marR="0" indent="0" algn="ctr">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 أكثر عددًا</a:t>
                      </a:r>
                    </a:p>
                  </a:txBody>
                  <a:tcPr/>
                </a:tc>
                <a:tc>
                  <a:txBody>
                    <a:bodyPr/>
                    <a:lstStyle/>
                    <a:p>
                      <a:endParaRPr lang="en-US" sz="1800">
                        <a:cs typeface="+mj-cs"/>
                      </a:endParaRPr>
                    </a:p>
                  </a:txBody>
                  <a:tcPr/>
                </a:tc>
                <a:tc>
                  <a:txBody>
                    <a:bodyPr/>
                    <a:lstStyle/>
                    <a:p>
                      <a:pPr marL="0" marR="0" indent="0" algn="ctr">
                        <a:spcBef>
                          <a:spcPts val="0"/>
                        </a:spcBef>
                        <a:spcAft>
                          <a:spcPts val="0"/>
                        </a:spcAft>
                        <a:buNone/>
                      </a:pPr>
                      <a:r>
                        <a:rPr lang="ar-SA" sz="1800" b="1" dirty="0">
                          <a:effectLst/>
                          <a:latin typeface="Times New Roman" panose="02020603050405020304" pitchFamily="18" charset="0"/>
                          <a:ea typeface="Times New Roman" panose="02020603050405020304" pitchFamily="18" charset="0"/>
                          <a:cs typeface="+mj-cs"/>
                        </a:rPr>
                        <a:t> </a:t>
                      </a:r>
                      <a:r>
                        <a:rPr lang="ar-SA" sz="1800" b="1" dirty="0">
                          <a:solidFill>
                            <a:srgbClr val="FF0000"/>
                          </a:solidFill>
                          <a:effectLst/>
                          <a:latin typeface="Times New Roman" panose="02020603050405020304" pitchFamily="18" charset="0"/>
                          <a:ea typeface="Times New Roman" panose="02020603050405020304" pitchFamily="18" charset="0"/>
                          <a:cs typeface="+mj-cs"/>
                        </a:rPr>
                        <a:t>أكثر عددًا</a:t>
                      </a:r>
                    </a:p>
                  </a:txBody>
                  <a:tcPr/>
                </a:tc>
                <a:extLst>
                  <a:ext uri="{0D108BD9-81ED-4DB2-BD59-A6C34878D82A}">
                    <a16:rowId xmlns:a16="http://schemas.microsoft.com/office/drawing/2014/main" val="10001"/>
                  </a:ext>
                </a:extLst>
              </a:tr>
              <a:tr h="262457">
                <a:tc>
                  <a:txBody>
                    <a:bodyPr/>
                    <a:lstStyle/>
                    <a:p>
                      <a:endParaRPr lang="en-US" sz="1800" dirty="0">
                        <a:cs typeface="+mj-cs"/>
                      </a:endParaRPr>
                    </a:p>
                  </a:txBody>
                  <a:tcPr/>
                </a:tc>
                <a:tc>
                  <a:txBody>
                    <a:bodyPr/>
                    <a:lstStyle/>
                    <a:p>
                      <a:endParaRPr lang="en-US" sz="1800">
                        <a:cs typeface="+mj-cs"/>
                      </a:endParaRPr>
                    </a:p>
                  </a:txBody>
                  <a:tcPr/>
                </a:tc>
                <a:tc>
                  <a:txBody>
                    <a:bodyPr/>
                    <a:lstStyle/>
                    <a:p>
                      <a:pPr marL="0" marR="0" indent="0" algn="ctr">
                        <a:spcBef>
                          <a:spcPts val="0"/>
                        </a:spcBef>
                        <a:spcAft>
                          <a:spcPts val="0"/>
                        </a:spcAft>
                        <a:buNone/>
                      </a:pPr>
                      <a:r>
                        <a:rPr lang="ar-SA" sz="1800" b="1" dirty="0">
                          <a:effectLst/>
                          <a:latin typeface="Times New Roman" panose="02020603050405020304" pitchFamily="18" charset="0"/>
                          <a:ea typeface="Times New Roman" panose="02020603050405020304" pitchFamily="18" charset="0"/>
                          <a:cs typeface="+mj-cs"/>
                        </a:rPr>
                        <a:t>لديها عمود فقري</a:t>
                      </a:r>
                    </a:p>
                  </a:txBody>
                  <a:tcPr/>
                </a:tc>
                <a:extLst>
                  <a:ext uri="{0D108BD9-81ED-4DB2-BD59-A6C34878D82A}">
                    <a16:rowId xmlns:a16="http://schemas.microsoft.com/office/drawing/2014/main" val="10002"/>
                  </a:ext>
                </a:extLst>
              </a:tr>
              <a:tr h="262457">
                <a:tc>
                  <a:txBody>
                    <a:bodyPr/>
                    <a:lstStyle/>
                    <a:p>
                      <a:endParaRPr lang="en-US" sz="1800">
                        <a:cs typeface="+mj-cs"/>
                      </a:endParaRPr>
                    </a:p>
                  </a:txBody>
                  <a:tcPr/>
                </a:tc>
                <a:tc>
                  <a:txBody>
                    <a:bodyPr/>
                    <a:lstStyle/>
                    <a:p>
                      <a:endParaRPr lang="en-US" sz="1800">
                        <a:cs typeface="+mj-cs"/>
                      </a:endParaRPr>
                    </a:p>
                  </a:txBody>
                  <a:tcPr/>
                </a:tc>
                <a:tc>
                  <a:txBody>
                    <a:bodyPr/>
                    <a:lstStyle/>
                    <a:p>
                      <a:pPr marL="0" marR="0" indent="0" algn="ctr">
                        <a:spcBef>
                          <a:spcPts val="0"/>
                        </a:spcBef>
                        <a:spcAft>
                          <a:spcPts val="0"/>
                        </a:spcAft>
                        <a:buNone/>
                      </a:pPr>
                      <a:r>
                        <a:rPr lang="ar-SA" sz="1800" b="1" baseline="0" dirty="0">
                          <a:effectLst/>
                          <a:latin typeface="Times New Roman" panose="02020603050405020304" pitchFamily="18" charset="0"/>
                          <a:ea typeface="Times New Roman" panose="02020603050405020304" pitchFamily="18" charset="0"/>
                          <a:cs typeface="+mj-cs"/>
                        </a:rPr>
                        <a:t>آكلة نبات</a:t>
                      </a:r>
                    </a:p>
                  </a:txBody>
                  <a:tcPr/>
                </a:tc>
                <a:extLst>
                  <a:ext uri="{0D108BD9-81ED-4DB2-BD59-A6C34878D82A}">
                    <a16:rowId xmlns:a16="http://schemas.microsoft.com/office/drawing/2014/main" val="10003"/>
                  </a:ext>
                </a:extLst>
              </a:tr>
              <a:tr h="262457">
                <a:tc>
                  <a:txBody>
                    <a:bodyPr/>
                    <a:lstStyle/>
                    <a:p>
                      <a:endParaRPr lang="en-US" sz="1800" dirty="0">
                        <a:cs typeface="+mj-cs"/>
                      </a:endParaRPr>
                    </a:p>
                  </a:txBody>
                  <a:tcPr/>
                </a:tc>
                <a:tc>
                  <a:txBody>
                    <a:bodyPr/>
                    <a:lstStyle/>
                    <a:p>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dirty="0">
                          <a:effectLst/>
                          <a:latin typeface="Times New Roman" panose="02020603050405020304" pitchFamily="18" charset="0"/>
                          <a:ea typeface="Times New Roman" panose="02020603050405020304" pitchFamily="18" charset="0"/>
                          <a:cs typeface="+mj-cs"/>
                        </a:rPr>
                        <a:t>تعيش</a:t>
                      </a:r>
                      <a:r>
                        <a:rPr lang="ar-SA" sz="1800" b="1" baseline="0" dirty="0">
                          <a:effectLst/>
                          <a:latin typeface="Times New Roman" panose="02020603050405020304" pitchFamily="18" charset="0"/>
                          <a:ea typeface="Times New Roman" panose="02020603050405020304" pitchFamily="18" charset="0"/>
                          <a:cs typeface="+mj-cs"/>
                        </a:rPr>
                        <a:t> في الماء وعلى اليابسة</a:t>
                      </a:r>
                    </a:p>
                  </a:txBody>
                  <a:tcPr/>
                </a:tc>
                <a:extLst>
                  <a:ext uri="{0D108BD9-81ED-4DB2-BD59-A6C34878D82A}">
                    <a16:rowId xmlns:a16="http://schemas.microsoft.com/office/drawing/2014/main" val="10004"/>
                  </a:ext>
                </a:extLst>
              </a:tr>
              <a:tr h="262457">
                <a:tc>
                  <a:txBody>
                    <a:bodyPr/>
                    <a:lstStyle/>
                    <a:p>
                      <a:endParaRPr lang="en-US" sz="1800">
                        <a:cs typeface="+mj-cs"/>
                      </a:endParaRPr>
                    </a:p>
                  </a:txBody>
                  <a:tcPr/>
                </a:tc>
                <a:tc>
                  <a:txBody>
                    <a:bodyPr/>
                    <a:lstStyle/>
                    <a:p>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تملك دماغًا متطورًا</a:t>
                      </a:r>
                      <a:r>
                        <a:rPr lang="ar-JO" sz="1800" b="1" baseline="0" dirty="0">
                          <a:effectLst/>
                          <a:latin typeface="Times New Roman" panose="02020603050405020304" pitchFamily="18" charset="0"/>
                          <a:ea typeface="Times New Roman" panose="02020603050405020304" pitchFamily="18" charset="0"/>
                          <a:cs typeface="+mj-cs"/>
                        </a:rPr>
                        <a:t> و </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أكثر ذكاء</a:t>
                      </a:r>
                    </a:p>
                  </a:txBody>
                  <a:tcPr/>
                </a:tc>
                <a:extLst>
                  <a:ext uri="{0D108BD9-81ED-4DB2-BD59-A6C34878D82A}">
                    <a16:rowId xmlns:a16="http://schemas.microsoft.com/office/drawing/2014/main" val="10005"/>
                  </a:ext>
                </a:extLst>
              </a:tr>
              <a:tr h="358684">
                <a:tc>
                  <a:txBody>
                    <a:bodyPr/>
                    <a:lstStyle/>
                    <a:p>
                      <a:endParaRPr lang="en-US" sz="1800">
                        <a:cs typeface="+mj-cs"/>
                      </a:endParaRPr>
                    </a:p>
                  </a:txBody>
                  <a:tcPr/>
                </a:tc>
                <a:tc>
                  <a:txBody>
                    <a:bodyPr/>
                    <a:lstStyle/>
                    <a:p>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يُمكن</a:t>
                      </a:r>
                      <a:r>
                        <a:rPr lang="ar-SA" sz="1800" b="1" kern="1200" baseline="0" dirty="0">
                          <a:solidFill>
                            <a:schemeClr val="dk1"/>
                          </a:solidFill>
                          <a:latin typeface="+mn-lt"/>
                          <a:ea typeface="+mn-ea"/>
                          <a:cs typeface="+mn-cs"/>
                        </a:rPr>
                        <a:t> ترويضها</a:t>
                      </a:r>
                      <a:endParaRPr lang="en-US" sz="1800" b="1" kern="1200" dirty="0">
                        <a:solidFill>
                          <a:schemeClr val="dk1"/>
                        </a:solidFill>
                        <a:latin typeface="+mn-lt"/>
                        <a:ea typeface="+mn-ea"/>
                        <a:cs typeface="+mn-cs"/>
                      </a:endParaRPr>
                    </a:p>
                  </a:txBody>
                  <a:tcPr/>
                </a:tc>
                <a:extLst>
                  <a:ext uri="{0D108BD9-81ED-4DB2-BD59-A6C34878D82A}">
                    <a16:rowId xmlns:a16="http://schemas.microsoft.com/office/drawing/2014/main" val="10006"/>
                  </a:ext>
                </a:extLst>
              </a:tr>
              <a:tr h="262457">
                <a:tc>
                  <a:txBody>
                    <a:bodyPr/>
                    <a:lstStyle/>
                    <a:p>
                      <a:endParaRPr lang="en-US" sz="1800">
                        <a:cs typeface="+mj-cs"/>
                      </a:endParaRPr>
                    </a:p>
                  </a:txBody>
                  <a:tcPr/>
                </a:tc>
                <a:tc>
                  <a:txBody>
                    <a:bodyPr/>
                    <a:lstStyle/>
                    <a:p>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تتكاثر بوضع البيض</a:t>
                      </a:r>
                    </a:p>
                  </a:txBody>
                  <a:tcPr/>
                </a:tc>
                <a:extLst>
                  <a:ext uri="{0D108BD9-81ED-4DB2-BD59-A6C34878D82A}">
                    <a16:rowId xmlns:a16="http://schemas.microsoft.com/office/drawing/2014/main" val="10007"/>
                  </a:ext>
                </a:extLst>
              </a:tr>
              <a:tr h="262457">
                <a:tc>
                  <a:txBody>
                    <a:bodyPr/>
                    <a:lstStyle/>
                    <a:p>
                      <a:endParaRPr lang="en-US" sz="1800">
                        <a:cs typeface="+mj-cs"/>
                      </a:endParaRPr>
                    </a:p>
                  </a:txBody>
                  <a:tcPr/>
                </a:tc>
                <a:tc>
                  <a:txBody>
                    <a:bodyPr/>
                    <a:lstStyle/>
                    <a:p>
                      <a:endParaRPr lang="en-US" sz="1800">
                        <a:cs typeface="+mj-cs"/>
                      </a:endParaRPr>
                    </a:p>
                  </a:txBody>
                  <a:tcPr/>
                </a:tc>
                <a:tc>
                  <a:txBody>
                    <a:bodyPr/>
                    <a:lstStyle/>
                    <a:p>
                      <a:pPr marL="0" marR="0" indent="0" algn="ctr">
                        <a:spcBef>
                          <a:spcPts val="0"/>
                        </a:spcBef>
                        <a:spcAft>
                          <a:spcPts val="0"/>
                        </a:spcAft>
                        <a:buNone/>
                      </a:pPr>
                      <a:r>
                        <a:rPr lang="ar-SA" sz="1800" b="1" baseline="0" dirty="0">
                          <a:effectLst/>
                          <a:latin typeface="Times New Roman" panose="02020603050405020304" pitchFamily="18" charset="0"/>
                          <a:ea typeface="Times New Roman" panose="02020603050405020304" pitchFamily="18" charset="0"/>
                          <a:cs typeface="+mj-cs"/>
                        </a:rPr>
                        <a:t>تتزاوج وتتكاثر</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122878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11193" y="497345"/>
            <a:ext cx="6210000" cy="540000"/>
          </a:xfrm>
          <a:prstGeom prst="rect">
            <a:avLst/>
          </a:prstGeom>
          <a:solidFill>
            <a:schemeClr val="accent1"/>
          </a:solidFill>
          <a:ln>
            <a:noFill/>
          </a:ln>
        </p:spPr>
        <p:txBody>
          <a:bodyPr spcFirstLastPara="1" vert="horz" wrap="square" lIns="68569" tIns="34275" rIns="68569" bIns="34275" rtlCol="0" anchor="b" anchorCtr="0">
            <a:noAutofit/>
          </a:bodyPr>
          <a:lstStyle/>
          <a:p>
            <a:pPr>
              <a:spcBef>
                <a:spcPts val="0"/>
              </a:spcBef>
            </a:pPr>
            <a:r>
              <a:rPr lang="ar-JO" b="1" dirty="0">
                <a:latin typeface="Lateef" panose="01000506020000020003" pitchFamily="2" charset="-78"/>
                <a:cs typeface="+mj-cs"/>
              </a:rPr>
              <a:t>نبدأ بمتعة</a:t>
            </a:r>
            <a:r>
              <a:rPr lang="ar-SA" b="1" dirty="0">
                <a:latin typeface="Lateef" panose="01000506020000020003" pitchFamily="2" charset="-78"/>
                <a:cs typeface="+mj-cs"/>
              </a:rPr>
              <a:t> </a:t>
            </a:r>
            <a:r>
              <a:rPr lang="ar-JO" b="1" dirty="0" err="1">
                <a:latin typeface="Lateef" panose="01000506020000020003" pitchFamily="2" charset="-78"/>
                <a:cs typeface="+mj-cs"/>
              </a:rPr>
              <a:t>,</a:t>
            </a:r>
            <a:r>
              <a:rPr lang="ar-JO" b="1" dirty="0">
                <a:latin typeface="Lateef" panose="01000506020000020003" pitchFamily="2" charset="-78"/>
                <a:cs typeface="+mj-cs"/>
              </a:rPr>
              <a:t> </a:t>
            </a:r>
            <a:r>
              <a:rPr lang="ar-SA" b="1" dirty="0">
                <a:latin typeface="Lateef" panose="01000506020000020003" pitchFamily="2" charset="-78"/>
                <a:cs typeface="+mj-cs"/>
              </a:rPr>
              <a:t>بهمة ونشاط..</a:t>
            </a:r>
            <a:endParaRPr b="1" dirty="0">
              <a:latin typeface="Lateef" panose="01000506020000020003" pitchFamily="2" charset="-78"/>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Google Shape;270;p8"/>
          <p:cNvSpPr txBox="1">
            <a:spLocks noGrp="1"/>
          </p:cNvSpPr>
          <p:nvPr>
            <p:ph type="body" idx="1"/>
          </p:nvPr>
        </p:nvSpPr>
        <p:spPr>
          <a:xfrm>
            <a:off x="843379" y="1287262"/>
            <a:ext cx="7677814" cy="3471169"/>
          </a:xfrm>
          <a:prstGeom prst="rect">
            <a:avLst/>
          </a:prstGeom>
          <a:solidFill>
            <a:schemeClr val="lt1"/>
          </a:solidFill>
          <a:ln w="12700" cap="flat" cmpd="sng">
            <a:solidFill>
              <a:srgbClr val="FB2265"/>
            </a:solidFill>
            <a:prstDash val="solid"/>
            <a:miter lim="800000"/>
            <a:headEnd type="none" w="sm" len="sm"/>
            <a:tailEnd type="none" w="sm" len="sm"/>
          </a:ln>
        </p:spPr>
        <p:txBody>
          <a:bodyPr spcFirstLastPara="1" vert="horz" wrap="square" lIns="68569" tIns="34275" rIns="68569" bIns="34275" rtlCol="0" anchor="t" anchorCtr="0">
            <a:normAutofit lnSpcReduction="10000"/>
          </a:bodyPr>
          <a:lstStyle/>
          <a:p>
            <a:pPr marL="0" indent="0" algn="ctr">
              <a:lnSpc>
                <a:spcPct val="150000"/>
              </a:lnSpc>
              <a:buClr>
                <a:schemeClr val="accent2"/>
              </a:buClr>
              <a:buSzPts val="2800"/>
              <a:buNone/>
            </a:pPr>
            <a:r>
              <a:rPr lang="ar-SA" sz="2400" b="1" dirty="0">
                <a:latin typeface="Lateef" panose="01000506020000020003" pitchFamily="2" charset="-78"/>
                <a:cs typeface="+mj-cs"/>
              </a:rPr>
              <a:t>لمن أنتمي؟؟</a:t>
            </a:r>
          </a:p>
          <a:p>
            <a:pPr marL="457200" indent="-457200" algn="r">
              <a:lnSpc>
                <a:spcPct val="150000"/>
              </a:lnSpc>
              <a:buClr>
                <a:schemeClr val="accent2"/>
              </a:buClr>
              <a:buSzPts val="2800"/>
              <a:buFont typeface="Arial" panose="020B0604020202020204" pitchFamily="34" charset="0"/>
              <a:buChar char="•"/>
            </a:pPr>
            <a:r>
              <a:rPr lang="ar-SA" sz="2400" b="1" dirty="0">
                <a:latin typeface="Lateef" panose="01000506020000020003" pitchFamily="2" charset="-78"/>
                <a:cs typeface="+mj-cs"/>
              </a:rPr>
              <a:t>هل ممكن تصنيف هذه الحيوانات التي أمامك إلى مجموعات تبعا لصفات مشتركة؟</a:t>
            </a:r>
          </a:p>
          <a:p>
            <a:pPr marL="457200" indent="-457200" algn="r">
              <a:lnSpc>
                <a:spcPct val="150000"/>
              </a:lnSpc>
              <a:buClr>
                <a:schemeClr val="accent2"/>
              </a:buClr>
              <a:buSzPts val="2800"/>
              <a:buFont typeface="Arial" panose="020B0604020202020204" pitchFamily="34" charset="0"/>
              <a:buChar char="•"/>
            </a:pPr>
            <a:r>
              <a:rPr lang="ar-SA" sz="2400" b="1" dirty="0">
                <a:latin typeface="Lateef" panose="01000506020000020003" pitchFamily="2" charset="-78"/>
                <a:cs typeface="+mj-cs"/>
              </a:rPr>
              <a:t>هيا نحاول..</a:t>
            </a:r>
          </a:p>
          <a:p>
            <a:pPr marL="0" indent="0" algn="r">
              <a:spcBef>
                <a:spcPts val="0"/>
              </a:spcBef>
              <a:buClr>
                <a:schemeClr val="accent2"/>
              </a:buClr>
              <a:buSzPts val="2800"/>
            </a:pPr>
            <a:br>
              <a:rPr lang="ar-SA" sz="3600" dirty="0">
                <a:latin typeface="Lateef" panose="01000506020000020003" pitchFamily="2" charset="-78"/>
                <a:cs typeface="+mj-cs"/>
              </a:rPr>
            </a:br>
            <a:endParaRPr sz="3600" dirty="0">
              <a:latin typeface="Lateef" panose="01000506020000020003" pitchFamily="2" charset="-78"/>
              <a:cs typeface="+mj-cs"/>
            </a:endParaRPr>
          </a:p>
        </p:txBody>
      </p:sp>
      <p:grpSp>
        <p:nvGrpSpPr>
          <p:cNvPr id="4" name="Group 3"/>
          <p:cNvGrpSpPr/>
          <p:nvPr/>
        </p:nvGrpSpPr>
        <p:grpSpPr>
          <a:xfrm>
            <a:off x="1184251" y="3217753"/>
            <a:ext cx="5461750" cy="1423165"/>
            <a:chOff x="1324918" y="2688198"/>
            <a:chExt cx="5461750" cy="1423165"/>
          </a:xfrm>
        </p:grpSpPr>
        <p:pic>
          <p:nvPicPr>
            <p:cNvPr id="2" name="תמונה 1"/>
            <p:cNvPicPr>
              <a:picLocks noChangeAspect="1"/>
            </p:cNvPicPr>
            <p:nvPr/>
          </p:nvPicPr>
          <p:blipFill>
            <a:blip r:embed="rId4"/>
            <a:stretch>
              <a:fillRect/>
            </a:stretch>
          </p:blipFill>
          <p:spPr>
            <a:xfrm>
              <a:off x="5588382" y="2688198"/>
              <a:ext cx="1198286" cy="599143"/>
            </a:xfrm>
            <a:prstGeom prst="rect">
              <a:avLst/>
            </a:prstGeom>
          </p:spPr>
        </p:pic>
        <p:pic>
          <p:nvPicPr>
            <p:cNvPr id="3" name="תמונה 2"/>
            <p:cNvPicPr>
              <a:picLocks noChangeAspect="1"/>
            </p:cNvPicPr>
            <p:nvPr/>
          </p:nvPicPr>
          <p:blipFill>
            <a:blip r:embed="rId5"/>
            <a:stretch>
              <a:fillRect/>
            </a:stretch>
          </p:blipFill>
          <p:spPr>
            <a:xfrm>
              <a:off x="2927410" y="3417287"/>
              <a:ext cx="1370015" cy="694076"/>
            </a:xfrm>
            <a:prstGeom prst="rect">
              <a:avLst/>
            </a:prstGeom>
          </p:spPr>
        </p:pic>
        <p:pic>
          <p:nvPicPr>
            <p:cNvPr id="8" name="תמונה 7"/>
            <p:cNvPicPr>
              <a:picLocks noChangeAspect="1"/>
            </p:cNvPicPr>
            <p:nvPr/>
          </p:nvPicPr>
          <p:blipFill>
            <a:blip r:embed="rId6"/>
            <a:stretch>
              <a:fillRect/>
            </a:stretch>
          </p:blipFill>
          <p:spPr>
            <a:xfrm>
              <a:off x="2927410" y="2707285"/>
              <a:ext cx="1376442" cy="595206"/>
            </a:xfrm>
            <a:prstGeom prst="rect">
              <a:avLst/>
            </a:prstGeom>
          </p:spPr>
        </p:pic>
        <p:pic>
          <p:nvPicPr>
            <p:cNvPr id="11" name="תמונה 10"/>
            <p:cNvPicPr>
              <a:picLocks noChangeAspect="1"/>
            </p:cNvPicPr>
            <p:nvPr/>
          </p:nvPicPr>
          <p:blipFill>
            <a:blip r:embed="rId7"/>
            <a:stretch>
              <a:fillRect/>
            </a:stretch>
          </p:blipFill>
          <p:spPr>
            <a:xfrm>
              <a:off x="4379494" y="2703347"/>
              <a:ext cx="1232959" cy="599143"/>
            </a:xfrm>
            <a:prstGeom prst="rect">
              <a:avLst/>
            </a:prstGeom>
          </p:spPr>
        </p:pic>
        <p:pic>
          <p:nvPicPr>
            <p:cNvPr id="12" name="תמונה 11"/>
            <p:cNvPicPr>
              <a:picLocks noChangeAspect="1"/>
            </p:cNvPicPr>
            <p:nvPr/>
          </p:nvPicPr>
          <p:blipFill>
            <a:blip r:embed="rId8"/>
            <a:stretch>
              <a:fillRect/>
            </a:stretch>
          </p:blipFill>
          <p:spPr>
            <a:xfrm>
              <a:off x="1324918" y="3478845"/>
              <a:ext cx="1425906" cy="632518"/>
            </a:xfrm>
            <a:prstGeom prst="rect">
              <a:avLst/>
            </a:prstGeom>
          </p:spPr>
        </p:pic>
        <p:pic>
          <p:nvPicPr>
            <p:cNvPr id="13" name="תמונה 12"/>
            <p:cNvPicPr>
              <a:picLocks noChangeAspect="1"/>
            </p:cNvPicPr>
            <p:nvPr/>
          </p:nvPicPr>
          <p:blipFill>
            <a:blip r:embed="rId9"/>
            <a:stretch>
              <a:fillRect/>
            </a:stretch>
          </p:blipFill>
          <p:spPr>
            <a:xfrm>
              <a:off x="4379494" y="3417287"/>
              <a:ext cx="1208888" cy="694076"/>
            </a:xfrm>
            <a:prstGeom prst="rect">
              <a:avLst/>
            </a:prstGeom>
          </p:spPr>
        </p:pic>
        <p:pic>
          <p:nvPicPr>
            <p:cNvPr id="14" name="תמונה 13"/>
            <p:cNvPicPr>
              <a:picLocks noChangeAspect="1"/>
            </p:cNvPicPr>
            <p:nvPr/>
          </p:nvPicPr>
          <p:blipFill>
            <a:blip r:embed="rId10"/>
            <a:stretch>
              <a:fillRect/>
            </a:stretch>
          </p:blipFill>
          <p:spPr>
            <a:xfrm>
              <a:off x="1324919" y="2688198"/>
              <a:ext cx="1425906" cy="680644"/>
            </a:xfrm>
            <a:prstGeom prst="rect">
              <a:avLst/>
            </a:prstGeom>
          </p:spPr>
        </p:pic>
        <p:pic>
          <p:nvPicPr>
            <p:cNvPr id="15" name="תמונה 14"/>
            <p:cNvPicPr>
              <a:picLocks noChangeAspect="1"/>
            </p:cNvPicPr>
            <p:nvPr/>
          </p:nvPicPr>
          <p:blipFill>
            <a:blip r:embed="rId11"/>
            <a:stretch>
              <a:fillRect/>
            </a:stretch>
          </p:blipFill>
          <p:spPr>
            <a:xfrm>
              <a:off x="5670451" y="3393064"/>
              <a:ext cx="1053483" cy="718299"/>
            </a:xfrm>
            <a:prstGeom prst="rect">
              <a:avLst/>
            </a:prstGeom>
          </p:spPr>
        </p:pic>
      </p:grpSp>
    </p:spTree>
    <p:extLst>
      <p:ext uri="{BB962C8B-B14F-4D97-AF65-F5344CB8AC3E}">
        <p14:creationId xmlns:p14="http://schemas.microsoft.com/office/powerpoint/2010/main" val="2230088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0" y="411684"/>
            <a:ext cx="8963696" cy="697287"/>
          </a:xfrm>
        </p:spPr>
        <p:txBody>
          <a:bodyPr>
            <a:noAutofit/>
          </a:bodyPr>
          <a:lstStyle/>
          <a:p>
            <a:r>
              <a:rPr lang="ar-SA" sz="3200" dirty="0">
                <a:latin typeface="Lateef" panose="01000506020000020003" pitchFamily="2" charset="-78"/>
                <a:ea typeface="Arial"/>
                <a:cs typeface="+mj-cs"/>
              </a:rPr>
              <a:t>تدريب : صنّف </a:t>
            </a:r>
            <a:r>
              <a:rPr lang="ar-SA" sz="3200" b="1" dirty="0">
                <a:cs typeface="+mj-cs"/>
              </a:rPr>
              <a:t>صفات الحيوانات الفقارية و اللافقارية </a:t>
            </a:r>
            <a:r>
              <a:rPr lang="ar-SA" sz="3200" dirty="0">
                <a:latin typeface="Lateef" panose="01000506020000020003" pitchFamily="2" charset="-78"/>
                <a:ea typeface="Arial"/>
                <a:cs typeface="+mj-cs"/>
              </a:rPr>
              <a:t>داخل الجدول.</a:t>
            </a:r>
            <a:endParaRPr lang="he-IL" sz="3200" dirty="0">
              <a:latin typeface="Lateef" panose="01000506020000020003" pitchFamily="2" charset="-78"/>
              <a:ea typeface="Arial"/>
              <a:cs typeface="+mj-cs"/>
            </a:endParaRPr>
          </a:p>
        </p:txBody>
      </p:sp>
      <p:sp>
        <p:nvSpPr>
          <p:cNvPr id="2" name="מלבן 1"/>
          <p:cNvSpPr/>
          <p:nvPr/>
        </p:nvSpPr>
        <p:spPr>
          <a:xfrm>
            <a:off x="154546" y="1217558"/>
            <a:ext cx="8551573" cy="461665"/>
          </a:xfrm>
          <a:prstGeom prst="rect">
            <a:avLst/>
          </a:prstGeom>
        </p:spPr>
        <p:txBody>
          <a:bodyPr wrap="square">
            <a:spAutoFit/>
          </a:bodyPr>
          <a:lstStyle/>
          <a:p>
            <a:pPr algn="r"/>
            <a:r>
              <a:rPr lang="ar-SA" sz="2400" b="1" dirty="0">
                <a:cs typeface="+mj-cs"/>
              </a:rPr>
              <a:t>أي من الصفات التالية هي صفات للحيوانات الفقارية وأيُّها للافقارية وأيُّها مشتركة؟</a:t>
            </a:r>
            <a:endParaRPr lang="en-US" sz="2400" b="1" dirty="0">
              <a:cs typeface="+mj-cs"/>
            </a:endParaRPr>
          </a:p>
        </p:txBody>
      </p:sp>
      <p:graphicFrame>
        <p:nvGraphicFramePr>
          <p:cNvPr id="7" name="טבלה 6"/>
          <p:cNvGraphicFramePr>
            <a:graphicFrameLocks noGrp="1"/>
          </p:cNvGraphicFramePr>
          <p:nvPr>
            <p:extLst>
              <p:ext uri="{D42A27DB-BD31-4B8C-83A1-F6EECF244321}">
                <p14:modId xmlns:p14="http://schemas.microsoft.com/office/powerpoint/2010/main" val="4129041066"/>
              </p:ext>
            </p:extLst>
          </p:nvPr>
        </p:nvGraphicFramePr>
        <p:xfrm>
          <a:off x="334850" y="1709663"/>
          <a:ext cx="8718999" cy="3291840"/>
        </p:xfrm>
        <a:graphic>
          <a:graphicData uri="http://schemas.openxmlformats.org/drawingml/2006/table">
            <a:tbl>
              <a:tblPr firstRow="1" bandRow="1">
                <a:tableStyleId>{5C22544A-7EE6-4342-B048-85BDC9FD1C3A}</a:tableStyleId>
              </a:tblPr>
              <a:tblGrid>
                <a:gridCol w="2906333">
                  <a:extLst>
                    <a:ext uri="{9D8B030D-6E8A-4147-A177-3AD203B41FA5}">
                      <a16:colId xmlns:a16="http://schemas.microsoft.com/office/drawing/2014/main" val="20000"/>
                    </a:ext>
                  </a:extLst>
                </a:gridCol>
                <a:gridCol w="2567189">
                  <a:extLst>
                    <a:ext uri="{9D8B030D-6E8A-4147-A177-3AD203B41FA5}">
                      <a16:colId xmlns:a16="http://schemas.microsoft.com/office/drawing/2014/main" val="20001"/>
                    </a:ext>
                  </a:extLst>
                </a:gridCol>
                <a:gridCol w="3245477">
                  <a:extLst>
                    <a:ext uri="{9D8B030D-6E8A-4147-A177-3AD203B41FA5}">
                      <a16:colId xmlns:a16="http://schemas.microsoft.com/office/drawing/2014/main" val="20002"/>
                    </a:ext>
                  </a:extLst>
                </a:gridCol>
              </a:tblGrid>
              <a:tr h="262457">
                <a:tc>
                  <a:txBody>
                    <a:bodyPr/>
                    <a:lstStyle/>
                    <a:p>
                      <a:pPr algn="ctr"/>
                      <a:r>
                        <a:rPr lang="ar-SA" sz="1800" b="1" dirty="0">
                          <a:cs typeface="+mj-cs"/>
                        </a:rPr>
                        <a:t>الحيوانات اللافقارية </a:t>
                      </a:r>
                      <a:endParaRPr lang="en-US" sz="1800" dirty="0">
                        <a:cs typeface="+mj-cs"/>
                      </a:endParaRPr>
                    </a:p>
                  </a:txBody>
                  <a:tcPr/>
                </a:tc>
                <a:tc>
                  <a:txBody>
                    <a:bodyPr/>
                    <a:lstStyle/>
                    <a:p>
                      <a:pPr algn="ctr"/>
                      <a:r>
                        <a:rPr lang="ar-SA" sz="1800" b="1" dirty="0">
                          <a:cs typeface="+mj-cs"/>
                        </a:rPr>
                        <a:t>الحيوانات الفقارية </a:t>
                      </a:r>
                      <a:endParaRPr lang="en-US" sz="1800" dirty="0">
                        <a:cs typeface="+mj-cs"/>
                      </a:endParaRPr>
                    </a:p>
                  </a:txBody>
                  <a:tcPr/>
                </a:tc>
                <a:tc>
                  <a:txBody>
                    <a:bodyPr/>
                    <a:lstStyle/>
                    <a:p>
                      <a:pPr algn="ctr"/>
                      <a:r>
                        <a:rPr lang="ar-SA" sz="1800" dirty="0">
                          <a:cs typeface="+mj-cs"/>
                        </a:rPr>
                        <a:t>الصفة</a:t>
                      </a:r>
                      <a:endParaRPr lang="en-US" sz="1800" dirty="0">
                        <a:cs typeface="+mj-cs"/>
                      </a:endParaRPr>
                    </a:p>
                  </a:txBody>
                  <a:tcPr/>
                </a:tc>
                <a:extLst>
                  <a:ext uri="{0D108BD9-81ED-4DB2-BD59-A6C34878D82A}">
                    <a16:rowId xmlns:a16="http://schemas.microsoft.com/office/drawing/2014/main" val="10000"/>
                  </a:ext>
                </a:extLst>
              </a:tr>
              <a:tr h="262457">
                <a:tc>
                  <a:txBody>
                    <a:bodyPr/>
                    <a:lstStyle/>
                    <a:p>
                      <a:pPr marL="0" marR="0" indent="0" algn="ctr">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 أكثر عددًا</a:t>
                      </a:r>
                    </a:p>
                  </a:txBody>
                  <a:tcPr/>
                </a:tc>
                <a:tc>
                  <a:txBody>
                    <a:bodyPr/>
                    <a:lstStyle/>
                    <a:p>
                      <a:pPr algn="ctr"/>
                      <a:endParaRPr lang="en-US" sz="1800" dirty="0">
                        <a:cs typeface="+mj-cs"/>
                      </a:endParaRPr>
                    </a:p>
                  </a:txBody>
                  <a:tcPr/>
                </a:tc>
                <a:tc>
                  <a:txBody>
                    <a:bodyPr/>
                    <a:lstStyle/>
                    <a:p>
                      <a:pPr marL="0" marR="0" indent="0" algn="ctr" defTabSz="685800" rtl="1" eaLnBrk="1" latinLnBrk="0" hangingPunct="1">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j-cs"/>
                        </a:rPr>
                        <a:t> أكثر عددًا</a:t>
                      </a:r>
                    </a:p>
                  </a:txBody>
                  <a:tcPr/>
                </a:tc>
                <a:extLst>
                  <a:ext uri="{0D108BD9-81ED-4DB2-BD59-A6C34878D82A}">
                    <a16:rowId xmlns:a16="http://schemas.microsoft.com/office/drawing/2014/main" val="10001"/>
                  </a:ext>
                </a:extLst>
              </a:tr>
              <a:tr h="262457">
                <a:tc>
                  <a:txBody>
                    <a:bodyPr/>
                    <a:lstStyle/>
                    <a:p>
                      <a:pPr algn="ctr"/>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لديها عمود فقري</a:t>
                      </a:r>
                    </a:p>
                  </a:txBody>
                  <a:tcPr/>
                </a:tc>
                <a:tc>
                  <a:txBody>
                    <a:bodyPr/>
                    <a:lstStyle/>
                    <a:p>
                      <a:pPr marL="0" marR="0" indent="0" algn="ctr">
                        <a:spcBef>
                          <a:spcPts val="0"/>
                        </a:spcBef>
                        <a:spcAft>
                          <a:spcPts val="0"/>
                        </a:spcAft>
                        <a:buNone/>
                      </a:pPr>
                      <a:r>
                        <a:rPr lang="ar-SA" sz="1800" b="1" dirty="0">
                          <a:solidFill>
                            <a:srgbClr val="FF0000"/>
                          </a:solidFill>
                          <a:effectLst/>
                          <a:latin typeface="Times New Roman" panose="02020603050405020304" pitchFamily="18" charset="0"/>
                          <a:ea typeface="Times New Roman" panose="02020603050405020304" pitchFamily="18" charset="0"/>
                          <a:cs typeface="+mj-cs"/>
                        </a:rPr>
                        <a:t>لديها عمود فقري</a:t>
                      </a:r>
                    </a:p>
                  </a:txBody>
                  <a:tcPr/>
                </a:tc>
                <a:extLst>
                  <a:ext uri="{0D108BD9-81ED-4DB2-BD59-A6C34878D82A}">
                    <a16:rowId xmlns:a16="http://schemas.microsoft.com/office/drawing/2014/main" val="10002"/>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a:spcBef>
                          <a:spcPts val="0"/>
                        </a:spcBef>
                        <a:spcAft>
                          <a:spcPts val="0"/>
                        </a:spcAft>
                        <a:buNone/>
                      </a:pPr>
                      <a:r>
                        <a:rPr lang="ar-SA" sz="1800" b="1" baseline="0" dirty="0">
                          <a:effectLst/>
                          <a:latin typeface="Times New Roman" panose="02020603050405020304" pitchFamily="18" charset="0"/>
                          <a:ea typeface="Times New Roman" panose="02020603050405020304" pitchFamily="18" charset="0"/>
                          <a:cs typeface="+mj-cs"/>
                        </a:rPr>
                        <a:t>آكلة نبات</a:t>
                      </a:r>
                    </a:p>
                  </a:txBody>
                  <a:tcPr/>
                </a:tc>
                <a:extLst>
                  <a:ext uri="{0D108BD9-81ED-4DB2-BD59-A6C34878D82A}">
                    <a16:rowId xmlns:a16="http://schemas.microsoft.com/office/drawing/2014/main" val="10003"/>
                  </a:ext>
                </a:extLst>
              </a:tr>
              <a:tr h="262457">
                <a:tc>
                  <a:txBody>
                    <a:bodyPr/>
                    <a:lstStyle/>
                    <a:p>
                      <a:pPr algn="ctr"/>
                      <a:endParaRPr lang="en-US" sz="1800" dirty="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dirty="0">
                          <a:effectLst/>
                          <a:latin typeface="Times New Roman" panose="02020603050405020304" pitchFamily="18" charset="0"/>
                          <a:ea typeface="Times New Roman" panose="02020603050405020304" pitchFamily="18" charset="0"/>
                          <a:cs typeface="+mj-cs"/>
                        </a:rPr>
                        <a:t>تعيش</a:t>
                      </a:r>
                      <a:r>
                        <a:rPr lang="ar-SA" sz="1800" b="1" baseline="0" dirty="0">
                          <a:effectLst/>
                          <a:latin typeface="Times New Roman" panose="02020603050405020304" pitchFamily="18" charset="0"/>
                          <a:ea typeface="Times New Roman" panose="02020603050405020304" pitchFamily="18" charset="0"/>
                          <a:cs typeface="+mj-cs"/>
                        </a:rPr>
                        <a:t> في الماء وعلى اليابسة</a:t>
                      </a:r>
                    </a:p>
                  </a:txBody>
                  <a:tcPr/>
                </a:tc>
                <a:extLst>
                  <a:ext uri="{0D108BD9-81ED-4DB2-BD59-A6C34878D82A}">
                    <a16:rowId xmlns:a16="http://schemas.microsoft.com/office/drawing/2014/main" val="10004"/>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تملك دماغًا متطورًا</a:t>
                      </a:r>
                      <a:r>
                        <a:rPr lang="ar-JO" sz="1800" b="1" baseline="0" dirty="0">
                          <a:effectLst/>
                          <a:latin typeface="Times New Roman" panose="02020603050405020304" pitchFamily="18" charset="0"/>
                          <a:ea typeface="Times New Roman" panose="02020603050405020304" pitchFamily="18" charset="0"/>
                          <a:cs typeface="+mj-cs"/>
                        </a:rPr>
                        <a:t> و </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أكثر ذكاء</a:t>
                      </a:r>
                    </a:p>
                  </a:txBody>
                  <a:tcPr/>
                </a:tc>
                <a:extLst>
                  <a:ext uri="{0D108BD9-81ED-4DB2-BD59-A6C34878D82A}">
                    <a16:rowId xmlns:a16="http://schemas.microsoft.com/office/drawing/2014/main" val="10005"/>
                  </a:ext>
                </a:extLst>
              </a:tr>
              <a:tr h="358684">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يُمكن</a:t>
                      </a:r>
                      <a:r>
                        <a:rPr lang="ar-SA" sz="1800" b="1" kern="1200" baseline="0" dirty="0">
                          <a:solidFill>
                            <a:schemeClr val="dk1"/>
                          </a:solidFill>
                          <a:latin typeface="+mn-lt"/>
                          <a:ea typeface="+mn-ea"/>
                          <a:cs typeface="+mn-cs"/>
                        </a:rPr>
                        <a:t> ترويضها</a:t>
                      </a:r>
                      <a:endParaRPr lang="en-US" sz="1800" b="1" kern="1200" dirty="0">
                        <a:solidFill>
                          <a:schemeClr val="dk1"/>
                        </a:solidFill>
                        <a:latin typeface="+mn-lt"/>
                        <a:ea typeface="+mn-ea"/>
                        <a:cs typeface="+mn-cs"/>
                      </a:endParaRPr>
                    </a:p>
                  </a:txBody>
                  <a:tcPr/>
                </a:tc>
                <a:extLst>
                  <a:ext uri="{0D108BD9-81ED-4DB2-BD59-A6C34878D82A}">
                    <a16:rowId xmlns:a16="http://schemas.microsoft.com/office/drawing/2014/main" val="10006"/>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تتكاثر بوضع البيض</a:t>
                      </a:r>
                    </a:p>
                  </a:txBody>
                  <a:tcPr/>
                </a:tc>
                <a:extLst>
                  <a:ext uri="{0D108BD9-81ED-4DB2-BD59-A6C34878D82A}">
                    <a16:rowId xmlns:a16="http://schemas.microsoft.com/office/drawing/2014/main" val="10007"/>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a:spcBef>
                          <a:spcPts val="0"/>
                        </a:spcBef>
                        <a:spcAft>
                          <a:spcPts val="0"/>
                        </a:spcAft>
                        <a:buNone/>
                      </a:pPr>
                      <a:r>
                        <a:rPr lang="ar-SA" sz="1800" b="1" baseline="0" dirty="0">
                          <a:effectLst/>
                          <a:latin typeface="Times New Roman" panose="02020603050405020304" pitchFamily="18" charset="0"/>
                          <a:ea typeface="Times New Roman" panose="02020603050405020304" pitchFamily="18" charset="0"/>
                          <a:cs typeface="+mj-cs"/>
                        </a:rPr>
                        <a:t>تتزاوج وتتكاثر</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881175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0" y="411684"/>
            <a:ext cx="8963696" cy="697287"/>
          </a:xfrm>
        </p:spPr>
        <p:txBody>
          <a:bodyPr>
            <a:noAutofit/>
          </a:bodyPr>
          <a:lstStyle/>
          <a:p>
            <a:r>
              <a:rPr lang="ar-SA" sz="3200" dirty="0">
                <a:latin typeface="Lateef" panose="01000506020000020003" pitchFamily="2" charset="-78"/>
                <a:ea typeface="Arial"/>
                <a:cs typeface="+mj-cs"/>
              </a:rPr>
              <a:t>تدريب : صنّف </a:t>
            </a:r>
            <a:r>
              <a:rPr lang="ar-SA" sz="3200" b="1" dirty="0">
                <a:cs typeface="+mj-cs"/>
              </a:rPr>
              <a:t>صفات الحيوانات الفقارية و اللافقارية </a:t>
            </a:r>
            <a:r>
              <a:rPr lang="ar-SA" sz="3200" dirty="0">
                <a:latin typeface="Lateef" panose="01000506020000020003" pitchFamily="2" charset="-78"/>
                <a:ea typeface="Arial"/>
                <a:cs typeface="+mj-cs"/>
              </a:rPr>
              <a:t>داخل الجدول.</a:t>
            </a:r>
            <a:endParaRPr lang="he-IL" sz="3200" dirty="0">
              <a:latin typeface="Lateef" panose="01000506020000020003" pitchFamily="2" charset="-78"/>
              <a:ea typeface="Arial"/>
              <a:cs typeface="+mj-cs"/>
            </a:endParaRPr>
          </a:p>
        </p:txBody>
      </p:sp>
      <p:sp>
        <p:nvSpPr>
          <p:cNvPr id="2" name="מלבן 1"/>
          <p:cNvSpPr/>
          <p:nvPr/>
        </p:nvSpPr>
        <p:spPr>
          <a:xfrm>
            <a:off x="154546" y="1217558"/>
            <a:ext cx="8551573" cy="461665"/>
          </a:xfrm>
          <a:prstGeom prst="rect">
            <a:avLst/>
          </a:prstGeom>
        </p:spPr>
        <p:txBody>
          <a:bodyPr wrap="square">
            <a:spAutoFit/>
          </a:bodyPr>
          <a:lstStyle/>
          <a:p>
            <a:pPr algn="r"/>
            <a:r>
              <a:rPr lang="ar-SA" sz="2400" b="1" dirty="0">
                <a:cs typeface="+mj-cs"/>
              </a:rPr>
              <a:t>أي من الصفات التالية هي صفات للحيوانات الفقارية وأيُّها للافقارية وأيُّها مشتركة؟</a:t>
            </a:r>
            <a:endParaRPr lang="en-US" sz="2400" b="1" dirty="0">
              <a:cs typeface="+mj-cs"/>
            </a:endParaRPr>
          </a:p>
        </p:txBody>
      </p:sp>
      <p:graphicFrame>
        <p:nvGraphicFramePr>
          <p:cNvPr id="7" name="טבלה 6"/>
          <p:cNvGraphicFramePr>
            <a:graphicFrameLocks noGrp="1"/>
          </p:cNvGraphicFramePr>
          <p:nvPr>
            <p:extLst>
              <p:ext uri="{D42A27DB-BD31-4B8C-83A1-F6EECF244321}">
                <p14:modId xmlns:p14="http://schemas.microsoft.com/office/powerpoint/2010/main" val="128651321"/>
              </p:ext>
            </p:extLst>
          </p:nvPr>
        </p:nvGraphicFramePr>
        <p:xfrm>
          <a:off x="334850" y="1709663"/>
          <a:ext cx="8718999" cy="3291840"/>
        </p:xfrm>
        <a:graphic>
          <a:graphicData uri="http://schemas.openxmlformats.org/drawingml/2006/table">
            <a:tbl>
              <a:tblPr firstRow="1" bandRow="1">
                <a:tableStyleId>{5C22544A-7EE6-4342-B048-85BDC9FD1C3A}</a:tableStyleId>
              </a:tblPr>
              <a:tblGrid>
                <a:gridCol w="2906333">
                  <a:extLst>
                    <a:ext uri="{9D8B030D-6E8A-4147-A177-3AD203B41FA5}">
                      <a16:colId xmlns:a16="http://schemas.microsoft.com/office/drawing/2014/main" val="20000"/>
                    </a:ext>
                  </a:extLst>
                </a:gridCol>
                <a:gridCol w="2567189">
                  <a:extLst>
                    <a:ext uri="{9D8B030D-6E8A-4147-A177-3AD203B41FA5}">
                      <a16:colId xmlns:a16="http://schemas.microsoft.com/office/drawing/2014/main" val="20001"/>
                    </a:ext>
                  </a:extLst>
                </a:gridCol>
                <a:gridCol w="3245477">
                  <a:extLst>
                    <a:ext uri="{9D8B030D-6E8A-4147-A177-3AD203B41FA5}">
                      <a16:colId xmlns:a16="http://schemas.microsoft.com/office/drawing/2014/main" val="20002"/>
                    </a:ext>
                  </a:extLst>
                </a:gridCol>
              </a:tblGrid>
              <a:tr h="262457">
                <a:tc>
                  <a:txBody>
                    <a:bodyPr/>
                    <a:lstStyle/>
                    <a:p>
                      <a:pPr algn="ctr"/>
                      <a:r>
                        <a:rPr lang="ar-SA" sz="1800" b="1" dirty="0">
                          <a:cs typeface="+mj-cs"/>
                        </a:rPr>
                        <a:t>الحيوانات اللافقارية </a:t>
                      </a:r>
                      <a:endParaRPr lang="en-US" sz="1800" dirty="0">
                        <a:cs typeface="+mj-cs"/>
                      </a:endParaRPr>
                    </a:p>
                  </a:txBody>
                  <a:tcPr/>
                </a:tc>
                <a:tc>
                  <a:txBody>
                    <a:bodyPr/>
                    <a:lstStyle/>
                    <a:p>
                      <a:pPr algn="ctr"/>
                      <a:r>
                        <a:rPr lang="ar-SA" sz="1800" b="1" dirty="0">
                          <a:cs typeface="+mj-cs"/>
                        </a:rPr>
                        <a:t>الحيوانات الفقارية </a:t>
                      </a:r>
                      <a:endParaRPr lang="en-US" sz="1800" dirty="0">
                        <a:cs typeface="+mj-cs"/>
                      </a:endParaRPr>
                    </a:p>
                  </a:txBody>
                  <a:tcPr/>
                </a:tc>
                <a:tc>
                  <a:txBody>
                    <a:bodyPr/>
                    <a:lstStyle/>
                    <a:p>
                      <a:pPr algn="ctr"/>
                      <a:r>
                        <a:rPr lang="ar-SA" sz="1800" dirty="0">
                          <a:cs typeface="+mj-cs"/>
                        </a:rPr>
                        <a:t>الصفة</a:t>
                      </a:r>
                      <a:endParaRPr lang="en-US" sz="1800" dirty="0">
                        <a:cs typeface="+mj-cs"/>
                      </a:endParaRPr>
                    </a:p>
                  </a:txBody>
                  <a:tcPr/>
                </a:tc>
                <a:extLst>
                  <a:ext uri="{0D108BD9-81ED-4DB2-BD59-A6C34878D82A}">
                    <a16:rowId xmlns:a16="http://schemas.microsoft.com/office/drawing/2014/main" val="10000"/>
                  </a:ext>
                </a:extLst>
              </a:tr>
              <a:tr h="262457">
                <a:tc>
                  <a:txBody>
                    <a:bodyPr/>
                    <a:lstStyle/>
                    <a:p>
                      <a:pPr marL="0" marR="0" indent="0" algn="ctr">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 أكثر عددًا</a:t>
                      </a:r>
                    </a:p>
                  </a:txBody>
                  <a:tcPr/>
                </a:tc>
                <a:tc>
                  <a:txBody>
                    <a:bodyPr/>
                    <a:lstStyle/>
                    <a:p>
                      <a:pPr algn="ctr"/>
                      <a:endParaRPr lang="en-US" sz="1800" dirty="0">
                        <a:cs typeface="+mj-cs"/>
                      </a:endParaRPr>
                    </a:p>
                  </a:txBody>
                  <a:tcPr/>
                </a:tc>
                <a:tc>
                  <a:txBody>
                    <a:bodyPr/>
                    <a:lstStyle/>
                    <a:p>
                      <a:pPr marL="0" marR="0" indent="0" algn="ctr" defTabSz="685800" rtl="1" eaLnBrk="1" latinLnBrk="0" hangingPunct="1">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j-cs"/>
                        </a:rPr>
                        <a:t> أكثر عددًا</a:t>
                      </a:r>
                    </a:p>
                  </a:txBody>
                  <a:tcPr/>
                </a:tc>
                <a:extLst>
                  <a:ext uri="{0D108BD9-81ED-4DB2-BD59-A6C34878D82A}">
                    <a16:rowId xmlns:a16="http://schemas.microsoft.com/office/drawing/2014/main" val="10001"/>
                  </a:ext>
                </a:extLst>
              </a:tr>
              <a:tr h="262457">
                <a:tc>
                  <a:txBody>
                    <a:bodyPr/>
                    <a:lstStyle/>
                    <a:p>
                      <a:pPr algn="ctr"/>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لديها عمود فقري</a:t>
                      </a:r>
                    </a:p>
                  </a:txBody>
                  <a:tcPr/>
                </a:tc>
                <a:tc>
                  <a:txBody>
                    <a:bodyPr/>
                    <a:lstStyle/>
                    <a:p>
                      <a:pPr marL="0" marR="0" indent="0" algn="ctr" defTabSz="685800" rtl="1" eaLnBrk="1" latinLnBrk="0" hangingPunct="1">
                        <a:spcBef>
                          <a:spcPts val="0"/>
                        </a:spcBef>
                        <a:spcAft>
                          <a:spcPts val="0"/>
                        </a:spcAft>
                        <a:buNone/>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لديها عمود فقري</a:t>
                      </a:r>
                    </a:p>
                  </a:txBody>
                  <a:tcPr/>
                </a:tc>
                <a:extLst>
                  <a:ext uri="{0D108BD9-81ED-4DB2-BD59-A6C34878D82A}">
                    <a16:rowId xmlns:a16="http://schemas.microsoft.com/office/drawing/2014/main" val="10002"/>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a:spcBef>
                          <a:spcPts val="0"/>
                        </a:spcBef>
                        <a:spcAft>
                          <a:spcPts val="0"/>
                        </a:spcAft>
                        <a:buNone/>
                      </a:pPr>
                      <a:r>
                        <a:rPr lang="ar-SA" sz="1800" b="1" baseline="0" dirty="0">
                          <a:solidFill>
                            <a:srgbClr val="FF0000"/>
                          </a:solidFill>
                          <a:effectLst/>
                          <a:latin typeface="Times New Roman" panose="02020603050405020304" pitchFamily="18" charset="0"/>
                          <a:ea typeface="Times New Roman" panose="02020603050405020304" pitchFamily="18" charset="0"/>
                          <a:cs typeface="+mj-cs"/>
                        </a:rPr>
                        <a:t>آكلة نبات</a:t>
                      </a:r>
                    </a:p>
                  </a:txBody>
                  <a:tcPr/>
                </a:tc>
                <a:extLst>
                  <a:ext uri="{0D108BD9-81ED-4DB2-BD59-A6C34878D82A}">
                    <a16:rowId xmlns:a16="http://schemas.microsoft.com/office/drawing/2014/main" val="10003"/>
                  </a:ext>
                </a:extLst>
              </a:tr>
              <a:tr h="262457">
                <a:tc>
                  <a:txBody>
                    <a:bodyPr/>
                    <a:lstStyle/>
                    <a:p>
                      <a:pPr algn="ctr"/>
                      <a:endParaRPr lang="en-US" sz="1800" dirty="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dirty="0">
                          <a:effectLst/>
                          <a:latin typeface="Times New Roman" panose="02020603050405020304" pitchFamily="18" charset="0"/>
                          <a:ea typeface="Times New Roman" panose="02020603050405020304" pitchFamily="18" charset="0"/>
                          <a:cs typeface="+mj-cs"/>
                        </a:rPr>
                        <a:t>تعيش</a:t>
                      </a:r>
                      <a:r>
                        <a:rPr lang="ar-SA" sz="1800" b="1" baseline="0" dirty="0">
                          <a:effectLst/>
                          <a:latin typeface="Times New Roman" panose="02020603050405020304" pitchFamily="18" charset="0"/>
                          <a:ea typeface="Times New Roman" panose="02020603050405020304" pitchFamily="18" charset="0"/>
                          <a:cs typeface="+mj-cs"/>
                        </a:rPr>
                        <a:t> في الماء وعلى اليابسة</a:t>
                      </a:r>
                    </a:p>
                  </a:txBody>
                  <a:tcPr/>
                </a:tc>
                <a:extLst>
                  <a:ext uri="{0D108BD9-81ED-4DB2-BD59-A6C34878D82A}">
                    <a16:rowId xmlns:a16="http://schemas.microsoft.com/office/drawing/2014/main" val="10004"/>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تملك دماغًا متطورًا</a:t>
                      </a:r>
                      <a:r>
                        <a:rPr lang="ar-JO" sz="1800" b="1" baseline="0" dirty="0">
                          <a:effectLst/>
                          <a:latin typeface="Times New Roman" panose="02020603050405020304" pitchFamily="18" charset="0"/>
                          <a:ea typeface="Times New Roman" panose="02020603050405020304" pitchFamily="18" charset="0"/>
                          <a:cs typeface="+mj-cs"/>
                        </a:rPr>
                        <a:t> و </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أكثر ذكاء</a:t>
                      </a:r>
                    </a:p>
                  </a:txBody>
                  <a:tcPr/>
                </a:tc>
                <a:extLst>
                  <a:ext uri="{0D108BD9-81ED-4DB2-BD59-A6C34878D82A}">
                    <a16:rowId xmlns:a16="http://schemas.microsoft.com/office/drawing/2014/main" val="10005"/>
                  </a:ext>
                </a:extLst>
              </a:tr>
              <a:tr h="358684">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يُمكن</a:t>
                      </a:r>
                      <a:r>
                        <a:rPr lang="ar-SA" sz="1800" b="1" kern="1200" baseline="0" dirty="0">
                          <a:solidFill>
                            <a:schemeClr val="dk1"/>
                          </a:solidFill>
                          <a:latin typeface="+mn-lt"/>
                          <a:ea typeface="+mn-ea"/>
                          <a:cs typeface="+mn-cs"/>
                        </a:rPr>
                        <a:t> ترويضها</a:t>
                      </a:r>
                      <a:endParaRPr lang="en-US" sz="1800" b="1" kern="1200" dirty="0">
                        <a:solidFill>
                          <a:schemeClr val="dk1"/>
                        </a:solidFill>
                        <a:latin typeface="+mn-lt"/>
                        <a:ea typeface="+mn-ea"/>
                        <a:cs typeface="+mn-cs"/>
                      </a:endParaRPr>
                    </a:p>
                  </a:txBody>
                  <a:tcPr/>
                </a:tc>
                <a:extLst>
                  <a:ext uri="{0D108BD9-81ED-4DB2-BD59-A6C34878D82A}">
                    <a16:rowId xmlns:a16="http://schemas.microsoft.com/office/drawing/2014/main" val="10006"/>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تتكاثر بوضع البيض</a:t>
                      </a:r>
                    </a:p>
                  </a:txBody>
                  <a:tcPr/>
                </a:tc>
                <a:extLst>
                  <a:ext uri="{0D108BD9-81ED-4DB2-BD59-A6C34878D82A}">
                    <a16:rowId xmlns:a16="http://schemas.microsoft.com/office/drawing/2014/main" val="10007"/>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a:spcBef>
                          <a:spcPts val="0"/>
                        </a:spcBef>
                        <a:spcAft>
                          <a:spcPts val="0"/>
                        </a:spcAft>
                        <a:buNone/>
                      </a:pPr>
                      <a:r>
                        <a:rPr lang="ar-SA" sz="1800" b="1" baseline="0" dirty="0">
                          <a:effectLst/>
                          <a:latin typeface="Times New Roman" panose="02020603050405020304" pitchFamily="18" charset="0"/>
                          <a:ea typeface="Times New Roman" panose="02020603050405020304" pitchFamily="18" charset="0"/>
                          <a:cs typeface="+mj-cs"/>
                        </a:rPr>
                        <a:t>تتزاوج وتتكاثر</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80437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0" y="411684"/>
            <a:ext cx="8963696" cy="697287"/>
          </a:xfrm>
        </p:spPr>
        <p:txBody>
          <a:bodyPr>
            <a:noAutofit/>
          </a:bodyPr>
          <a:lstStyle/>
          <a:p>
            <a:r>
              <a:rPr lang="ar-SA" sz="3200" dirty="0">
                <a:latin typeface="Lateef" panose="01000506020000020003" pitchFamily="2" charset="-78"/>
                <a:ea typeface="Arial"/>
                <a:cs typeface="+mj-cs"/>
              </a:rPr>
              <a:t>تدريب : صنّف </a:t>
            </a:r>
            <a:r>
              <a:rPr lang="ar-SA" sz="3200" b="1" dirty="0">
                <a:cs typeface="+mj-cs"/>
              </a:rPr>
              <a:t>صفات الحيوانات الفقارية و اللافقارية </a:t>
            </a:r>
            <a:r>
              <a:rPr lang="ar-SA" sz="3200" dirty="0">
                <a:latin typeface="Lateef" panose="01000506020000020003" pitchFamily="2" charset="-78"/>
                <a:ea typeface="Arial"/>
                <a:cs typeface="+mj-cs"/>
              </a:rPr>
              <a:t>داخل الجدول.</a:t>
            </a:r>
            <a:endParaRPr lang="he-IL" sz="3200" dirty="0">
              <a:latin typeface="Lateef" panose="01000506020000020003" pitchFamily="2" charset="-78"/>
              <a:ea typeface="Arial"/>
              <a:cs typeface="+mj-cs"/>
            </a:endParaRPr>
          </a:p>
        </p:txBody>
      </p:sp>
      <p:sp>
        <p:nvSpPr>
          <p:cNvPr id="2" name="מלבן 1"/>
          <p:cNvSpPr/>
          <p:nvPr/>
        </p:nvSpPr>
        <p:spPr>
          <a:xfrm>
            <a:off x="154546" y="1217558"/>
            <a:ext cx="8551573" cy="461665"/>
          </a:xfrm>
          <a:prstGeom prst="rect">
            <a:avLst/>
          </a:prstGeom>
        </p:spPr>
        <p:txBody>
          <a:bodyPr wrap="square">
            <a:spAutoFit/>
          </a:bodyPr>
          <a:lstStyle/>
          <a:p>
            <a:pPr algn="r"/>
            <a:r>
              <a:rPr lang="ar-SA" sz="2400" b="1" dirty="0">
                <a:cs typeface="+mj-cs"/>
              </a:rPr>
              <a:t>أي من الصفات التالية هي صفات للحيوانات الفقارية وأيُّها للافقارية وأيُّها مشتركة؟</a:t>
            </a:r>
            <a:endParaRPr lang="en-US" sz="2400" b="1" dirty="0">
              <a:cs typeface="+mj-cs"/>
            </a:endParaRPr>
          </a:p>
        </p:txBody>
      </p:sp>
      <p:graphicFrame>
        <p:nvGraphicFramePr>
          <p:cNvPr id="7" name="טבלה 6"/>
          <p:cNvGraphicFramePr>
            <a:graphicFrameLocks noGrp="1"/>
          </p:cNvGraphicFramePr>
          <p:nvPr>
            <p:extLst>
              <p:ext uri="{D42A27DB-BD31-4B8C-83A1-F6EECF244321}">
                <p14:modId xmlns:p14="http://schemas.microsoft.com/office/powerpoint/2010/main" val="1525397020"/>
              </p:ext>
            </p:extLst>
          </p:nvPr>
        </p:nvGraphicFramePr>
        <p:xfrm>
          <a:off x="334850" y="1709663"/>
          <a:ext cx="8718999" cy="3291840"/>
        </p:xfrm>
        <a:graphic>
          <a:graphicData uri="http://schemas.openxmlformats.org/drawingml/2006/table">
            <a:tbl>
              <a:tblPr firstRow="1" bandRow="1">
                <a:tableStyleId>{5C22544A-7EE6-4342-B048-85BDC9FD1C3A}</a:tableStyleId>
              </a:tblPr>
              <a:tblGrid>
                <a:gridCol w="2906333">
                  <a:extLst>
                    <a:ext uri="{9D8B030D-6E8A-4147-A177-3AD203B41FA5}">
                      <a16:colId xmlns:a16="http://schemas.microsoft.com/office/drawing/2014/main" val="20000"/>
                    </a:ext>
                  </a:extLst>
                </a:gridCol>
                <a:gridCol w="2567189">
                  <a:extLst>
                    <a:ext uri="{9D8B030D-6E8A-4147-A177-3AD203B41FA5}">
                      <a16:colId xmlns:a16="http://schemas.microsoft.com/office/drawing/2014/main" val="20001"/>
                    </a:ext>
                  </a:extLst>
                </a:gridCol>
                <a:gridCol w="3245477">
                  <a:extLst>
                    <a:ext uri="{9D8B030D-6E8A-4147-A177-3AD203B41FA5}">
                      <a16:colId xmlns:a16="http://schemas.microsoft.com/office/drawing/2014/main" val="20002"/>
                    </a:ext>
                  </a:extLst>
                </a:gridCol>
              </a:tblGrid>
              <a:tr h="262457">
                <a:tc>
                  <a:txBody>
                    <a:bodyPr/>
                    <a:lstStyle/>
                    <a:p>
                      <a:pPr algn="ctr"/>
                      <a:r>
                        <a:rPr lang="ar-SA" sz="1800" b="1" dirty="0">
                          <a:cs typeface="+mj-cs"/>
                        </a:rPr>
                        <a:t>الحيوانات اللافقارية </a:t>
                      </a:r>
                      <a:endParaRPr lang="en-US" sz="1800" dirty="0">
                        <a:cs typeface="+mj-cs"/>
                      </a:endParaRPr>
                    </a:p>
                  </a:txBody>
                  <a:tcPr/>
                </a:tc>
                <a:tc>
                  <a:txBody>
                    <a:bodyPr/>
                    <a:lstStyle/>
                    <a:p>
                      <a:pPr algn="ctr"/>
                      <a:r>
                        <a:rPr lang="ar-SA" sz="1800" b="1" dirty="0">
                          <a:cs typeface="+mj-cs"/>
                        </a:rPr>
                        <a:t>الحيوانات الفقارية </a:t>
                      </a:r>
                      <a:endParaRPr lang="en-US" sz="1800" dirty="0">
                        <a:cs typeface="+mj-cs"/>
                      </a:endParaRPr>
                    </a:p>
                  </a:txBody>
                  <a:tcPr/>
                </a:tc>
                <a:tc>
                  <a:txBody>
                    <a:bodyPr/>
                    <a:lstStyle/>
                    <a:p>
                      <a:pPr algn="ctr"/>
                      <a:r>
                        <a:rPr lang="ar-SA" sz="1800" dirty="0">
                          <a:cs typeface="+mj-cs"/>
                        </a:rPr>
                        <a:t>الصفة</a:t>
                      </a:r>
                      <a:endParaRPr lang="en-US" sz="1800" dirty="0">
                        <a:cs typeface="+mj-cs"/>
                      </a:endParaRPr>
                    </a:p>
                  </a:txBody>
                  <a:tcPr/>
                </a:tc>
                <a:extLst>
                  <a:ext uri="{0D108BD9-81ED-4DB2-BD59-A6C34878D82A}">
                    <a16:rowId xmlns:a16="http://schemas.microsoft.com/office/drawing/2014/main" val="10000"/>
                  </a:ext>
                </a:extLst>
              </a:tr>
              <a:tr h="262457">
                <a:tc>
                  <a:txBody>
                    <a:bodyPr/>
                    <a:lstStyle/>
                    <a:p>
                      <a:pPr marL="0" marR="0" indent="0" algn="ctr">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 أكثر عددًا</a:t>
                      </a:r>
                    </a:p>
                  </a:txBody>
                  <a:tcPr/>
                </a:tc>
                <a:tc>
                  <a:txBody>
                    <a:bodyPr/>
                    <a:lstStyle/>
                    <a:p>
                      <a:pPr algn="ctr"/>
                      <a:endParaRPr lang="en-US" sz="1800" dirty="0">
                        <a:cs typeface="+mj-cs"/>
                      </a:endParaRPr>
                    </a:p>
                  </a:txBody>
                  <a:tcPr/>
                </a:tc>
                <a:tc>
                  <a:txBody>
                    <a:bodyPr/>
                    <a:lstStyle/>
                    <a:p>
                      <a:pPr marL="0" marR="0" indent="0" algn="ctr" defTabSz="685800" rtl="1" eaLnBrk="1" latinLnBrk="0" hangingPunct="1">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j-cs"/>
                        </a:rPr>
                        <a:t> أكثر عددًا</a:t>
                      </a:r>
                    </a:p>
                  </a:txBody>
                  <a:tcPr/>
                </a:tc>
                <a:extLst>
                  <a:ext uri="{0D108BD9-81ED-4DB2-BD59-A6C34878D82A}">
                    <a16:rowId xmlns:a16="http://schemas.microsoft.com/office/drawing/2014/main" val="10001"/>
                  </a:ext>
                </a:extLst>
              </a:tr>
              <a:tr h="262457">
                <a:tc>
                  <a:txBody>
                    <a:bodyPr/>
                    <a:lstStyle/>
                    <a:p>
                      <a:pPr algn="ctr"/>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لديها عمود فقري</a:t>
                      </a:r>
                    </a:p>
                  </a:txBody>
                  <a:tcPr/>
                </a:tc>
                <a:tc>
                  <a:txBody>
                    <a:bodyPr/>
                    <a:lstStyle/>
                    <a:p>
                      <a:pPr marL="0" marR="0" indent="0" algn="ctr" defTabSz="685800" rtl="1" eaLnBrk="1" latinLnBrk="0" hangingPunct="1">
                        <a:spcBef>
                          <a:spcPts val="0"/>
                        </a:spcBef>
                        <a:spcAft>
                          <a:spcPts val="0"/>
                        </a:spcAft>
                        <a:buNone/>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لديها عمود فقري</a:t>
                      </a:r>
                    </a:p>
                  </a:txBody>
                  <a:tcPr/>
                </a:tc>
                <a:extLst>
                  <a:ext uri="{0D108BD9-81ED-4DB2-BD59-A6C34878D82A}">
                    <a16:rowId xmlns:a16="http://schemas.microsoft.com/office/drawing/2014/main" val="10002"/>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a:spcBef>
                          <a:spcPts val="0"/>
                        </a:spcBef>
                        <a:spcAft>
                          <a:spcPts val="0"/>
                        </a:spcAft>
                        <a:buNone/>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آكلة نبات</a:t>
                      </a:r>
                    </a:p>
                  </a:txBody>
                  <a:tcPr/>
                </a:tc>
                <a:extLst>
                  <a:ext uri="{0D108BD9-81ED-4DB2-BD59-A6C34878D82A}">
                    <a16:rowId xmlns:a16="http://schemas.microsoft.com/office/drawing/2014/main" val="10003"/>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تعيش</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 في الماء وعلى اليابسة</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تعيش</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 في الماء وعلى اليابسة</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dirty="0">
                          <a:solidFill>
                            <a:srgbClr val="FF0000"/>
                          </a:solidFill>
                          <a:effectLst/>
                          <a:latin typeface="Times New Roman" panose="02020603050405020304" pitchFamily="18" charset="0"/>
                          <a:ea typeface="Times New Roman" panose="02020603050405020304" pitchFamily="18" charset="0"/>
                          <a:cs typeface="+mj-cs"/>
                        </a:rPr>
                        <a:t>تعيش</a:t>
                      </a:r>
                      <a:r>
                        <a:rPr lang="ar-SA" sz="1800" b="1" baseline="0" dirty="0">
                          <a:solidFill>
                            <a:srgbClr val="FF0000"/>
                          </a:solidFill>
                          <a:effectLst/>
                          <a:latin typeface="Times New Roman" panose="02020603050405020304" pitchFamily="18" charset="0"/>
                          <a:ea typeface="Times New Roman" panose="02020603050405020304" pitchFamily="18" charset="0"/>
                          <a:cs typeface="+mj-cs"/>
                        </a:rPr>
                        <a:t> في الماء وعلى اليابسة</a:t>
                      </a:r>
                    </a:p>
                  </a:txBody>
                  <a:tcPr/>
                </a:tc>
                <a:extLst>
                  <a:ext uri="{0D108BD9-81ED-4DB2-BD59-A6C34878D82A}">
                    <a16:rowId xmlns:a16="http://schemas.microsoft.com/office/drawing/2014/main" val="10004"/>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تملك دماغًا متطورًا</a:t>
                      </a:r>
                      <a:r>
                        <a:rPr lang="ar-JO" sz="1800" b="1" baseline="0" dirty="0">
                          <a:effectLst/>
                          <a:latin typeface="Times New Roman" panose="02020603050405020304" pitchFamily="18" charset="0"/>
                          <a:ea typeface="Times New Roman" panose="02020603050405020304" pitchFamily="18" charset="0"/>
                          <a:cs typeface="+mj-cs"/>
                        </a:rPr>
                        <a:t> و </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أكثر ذكاء</a:t>
                      </a:r>
                    </a:p>
                  </a:txBody>
                  <a:tcPr/>
                </a:tc>
                <a:extLst>
                  <a:ext uri="{0D108BD9-81ED-4DB2-BD59-A6C34878D82A}">
                    <a16:rowId xmlns:a16="http://schemas.microsoft.com/office/drawing/2014/main" val="10005"/>
                  </a:ext>
                </a:extLst>
              </a:tr>
              <a:tr h="358684">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يُمكن</a:t>
                      </a:r>
                      <a:r>
                        <a:rPr lang="ar-SA" sz="1800" b="1" kern="1200" baseline="0" dirty="0">
                          <a:solidFill>
                            <a:schemeClr val="dk1"/>
                          </a:solidFill>
                          <a:latin typeface="+mn-lt"/>
                          <a:ea typeface="+mn-ea"/>
                          <a:cs typeface="+mn-cs"/>
                        </a:rPr>
                        <a:t> ترويضها</a:t>
                      </a:r>
                      <a:endParaRPr lang="en-US" sz="1800" b="1" kern="1200" dirty="0">
                        <a:solidFill>
                          <a:schemeClr val="dk1"/>
                        </a:solidFill>
                        <a:latin typeface="+mn-lt"/>
                        <a:ea typeface="+mn-ea"/>
                        <a:cs typeface="+mn-cs"/>
                      </a:endParaRPr>
                    </a:p>
                  </a:txBody>
                  <a:tcPr/>
                </a:tc>
                <a:extLst>
                  <a:ext uri="{0D108BD9-81ED-4DB2-BD59-A6C34878D82A}">
                    <a16:rowId xmlns:a16="http://schemas.microsoft.com/office/drawing/2014/main" val="10006"/>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تتكاثر بوضع البيض</a:t>
                      </a:r>
                    </a:p>
                  </a:txBody>
                  <a:tcPr/>
                </a:tc>
                <a:extLst>
                  <a:ext uri="{0D108BD9-81ED-4DB2-BD59-A6C34878D82A}">
                    <a16:rowId xmlns:a16="http://schemas.microsoft.com/office/drawing/2014/main" val="10007"/>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a:spcBef>
                          <a:spcPts val="0"/>
                        </a:spcBef>
                        <a:spcAft>
                          <a:spcPts val="0"/>
                        </a:spcAft>
                        <a:buNone/>
                      </a:pPr>
                      <a:r>
                        <a:rPr lang="ar-SA" sz="1800" b="1" baseline="0" dirty="0">
                          <a:effectLst/>
                          <a:latin typeface="Times New Roman" panose="02020603050405020304" pitchFamily="18" charset="0"/>
                          <a:ea typeface="Times New Roman" panose="02020603050405020304" pitchFamily="18" charset="0"/>
                          <a:cs typeface="+mj-cs"/>
                        </a:rPr>
                        <a:t>تتزاوج وتتكاثر</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184312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0" y="411684"/>
            <a:ext cx="8963696" cy="697287"/>
          </a:xfrm>
        </p:spPr>
        <p:txBody>
          <a:bodyPr>
            <a:noAutofit/>
          </a:bodyPr>
          <a:lstStyle/>
          <a:p>
            <a:r>
              <a:rPr lang="ar-SA" sz="3200" dirty="0">
                <a:latin typeface="Lateef" panose="01000506020000020003" pitchFamily="2" charset="-78"/>
                <a:ea typeface="Arial"/>
                <a:cs typeface="+mj-cs"/>
              </a:rPr>
              <a:t>تدريب : صنّف </a:t>
            </a:r>
            <a:r>
              <a:rPr lang="ar-SA" sz="3200" b="1" dirty="0">
                <a:cs typeface="+mj-cs"/>
              </a:rPr>
              <a:t>صفات الحيوانات الفقارية و اللافقارية </a:t>
            </a:r>
            <a:r>
              <a:rPr lang="ar-SA" sz="3200" dirty="0">
                <a:latin typeface="Lateef" panose="01000506020000020003" pitchFamily="2" charset="-78"/>
                <a:ea typeface="Arial"/>
                <a:cs typeface="+mj-cs"/>
              </a:rPr>
              <a:t>داخل الجدول.</a:t>
            </a:r>
            <a:endParaRPr lang="he-IL" sz="3200" dirty="0">
              <a:latin typeface="Lateef" panose="01000506020000020003" pitchFamily="2" charset="-78"/>
              <a:ea typeface="Arial"/>
              <a:cs typeface="+mj-cs"/>
            </a:endParaRPr>
          </a:p>
        </p:txBody>
      </p:sp>
      <p:sp>
        <p:nvSpPr>
          <p:cNvPr id="2" name="מלבן 1"/>
          <p:cNvSpPr/>
          <p:nvPr/>
        </p:nvSpPr>
        <p:spPr>
          <a:xfrm>
            <a:off x="154546" y="1217558"/>
            <a:ext cx="8551573" cy="461665"/>
          </a:xfrm>
          <a:prstGeom prst="rect">
            <a:avLst/>
          </a:prstGeom>
        </p:spPr>
        <p:txBody>
          <a:bodyPr wrap="square">
            <a:spAutoFit/>
          </a:bodyPr>
          <a:lstStyle/>
          <a:p>
            <a:pPr algn="r"/>
            <a:r>
              <a:rPr lang="ar-SA" sz="2400" b="1" dirty="0">
                <a:cs typeface="+mj-cs"/>
              </a:rPr>
              <a:t>أي من الصفات التالية هي صفات للحيوانات الفقارية وأيُّها للافقارية وأيُّها مشتركة؟</a:t>
            </a:r>
            <a:endParaRPr lang="en-US" sz="2400" b="1" dirty="0">
              <a:cs typeface="+mj-cs"/>
            </a:endParaRPr>
          </a:p>
        </p:txBody>
      </p:sp>
      <p:graphicFrame>
        <p:nvGraphicFramePr>
          <p:cNvPr id="7" name="טבלה 6"/>
          <p:cNvGraphicFramePr>
            <a:graphicFrameLocks noGrp="1"/>
          </p:cNvGraphicFramePr>
          <p:nvPr>
            <p:extLst>
              <p:ext uri="{D42A27DB-BD31-4B8C-83A1-F6EECF244321}">
                <p14:modId xmlns:p14="http://schemas.microsoft.com/office/powerpoint/2010/main" val="1722352884"/>
              </p:ext>
            </p:extLst>
          </p:nvPr>
        </p:nvGraphicFramePr>
        <p:xfrm>
          <a:off x="334850" y="1709663"/>
          <a:ext cx="8718999" cy="3291840"/>
        </p:xfrm>
        <a:graphic>
          <a:graphicData uri="http://schemas.openxmlformats.org/drawingml/2006/table">
            <a:tbl>
              <a:tblPr firstRow="1" bandRow="1">
                <a:tableStyleId>{5C22544A-7EE6-4342-B048-85BDC9FD1C3A}</a:tableStyleId>
              </a:tblPr>
              <a:tblGrid>
                <a:gridCol w="2906333">
                  <a:extLst>
                    <a:ext uri="{9D8B030D-6E8A-4147-A177-3AD203B41FA5}">
                      <a16:colId xmlns:a16="http://schemas.microsoft.com/office/drawing/2014/main" val="20000"/>
                    </a:ext>
                  </a:extLst>
                </a:gridCol>
                <a:gridCol w="2567189">
                  <a:extLst>
                    <a:ext uri="{9D8B030D-6E8A-4147-A177-3AD203B41FA5}">
                      <a16:colId xmlns:a16="http://schemas.microsoft.com/office/drawing/2014/main" val="20001"/>
                    </a:ext>
                  </a:extLst>
                </a:gridCol>
                <a:gridCol w="3245477">
                  <a:extLst>
                    <a:ext uri="{9D8B030D-6E8A-4147-A177-3AD203B41FA5}">
                      <a16:colId xmlns:a16="http://schemas.microsoft.com/office/drawing/2014/main" val="20002"/>
                    </a:ext>
                  </a:extLst>
                </a:gridCol>
              </a:tblGrid>
              <a:tr h="262457">
                <a:tc>
                  <a:txBody>
                    <a:bodyPr/>
                    <a:lstStyle/>
                    <a:p>
                      <a:pPr algn="ctr"/>
                      <a:r>
                        <a:rPr lang="ar-SA" sz="1800" b="1" dirty="0">
                          <a:cs typeface="+mj-cs"/>
                        </a:rPr>
                        <a:t>الحيوانات اللافقارية </a:t>
                      </a:r>
                      <a:endParaRPr lang="en-US" sz="1800" dirty="0">
                        <a:cs typeface="+mj-cs"/>
                      </a:endParaRPr>
                    </a:p>
                  </a:txBody>
                  <a:tcPr/>
                </a:tc>
                <a:tc>
                  <a:txBody>
                    <a:bodyPr/>
                    <a:lstStyle/>
                    <a:p>
                      <a:pPr algn="ctr"/>
                      <a:r>
                        <a:rPr lang="ar-SA" sz="1800" b="1" dirty="0">
                          <a:cs typeface="+mj-cs"/>
                        </a:rPr>
                        <a:t>الحيوانات الفقارية </a:t>
                      </a:r>
                      <a:endParaRPr lang="en-US" sz="1800" dirty="0">
                        <a:cs typeface="+mj-cs"/>
                      </a:endParaRPr>
                    </a:p>
                  </a:txBody>
                  <a:tcPr/>
                </a:tc>
                <a:tc>
                  <a:txBody>
                    <a:bodyPr/>
                    <a:lstStyle/>
                    <a:p>
                      <a:pPr algn="ctr"/>
                      <a:r>
                        <a:rPr lang="ar-SA" sz="1800" dirty="0">
                          <a:cs typeface="+mj-cs"/>
                        </a:rPr>
                        <a:t>الصفة</a:t>
                      </a:r>
                      <a:endParaRPr lang="en-US" sz="1800" dirty="0">
                        <a:cs typeface="+mj-cs"/>
                      </a:endParaRPr>
                    </a:p>
                  </a:txBody>
                  <a:tcPr/>
                </a:tc>
                <a:extLst>
                  <a:ext uri="{0D108BD9-81ED-4DB2-BD59-A6C34878D82A}">
                    <a16:rowId xmlns:a16="http://schemas.microsoft.com/office/drawing/2014/main" val="10000"/>
                  </a:ext>
                </a:extLst>
              </a:tr>
              <a:tr h="262457">
                <a:tc>
                  <a:txBody>
                    <a:bodyPr/>
                    <a:lstStyle/>
                    <a:p>
                      <a:pPr marL="0" marR="0" indent="0" algn="ctr">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 أكثر عددًا</a:t>
                      </a:r>
                    </a:p>
                  </a:txBody>
                  <a:tcPr/>
                </a:tc>
                <a:tc>
                  <a:txBody>
                    <a:bodyPr/>
                    <a:lstStyle/>
                    <a:p>
                      <a:pPr algn="ctr"/>
                      <a:endParaRPr lang="en-US" sz="1800" dirty="0">
                        <a:cs typeface="+mj-cs"/>
                      </a:endParaRPr>
                    </a:p>
                  </a:txBody>
                  <a:tcPr/>
                </a:tc>
                <a:tc>
                  <a:txBody>
                    <a:bodyPr/>
                    <a:lstStyle/>
                    <a:p>
                      <a:pPr marL="0" marR="0" indent="0" algn="ctr" defTabSz="685800" rtl="1" eaLnBrk="1" latinLnBrk="0" hangingPunct="1">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j-cs"/>
                        </a:rPr>
                        <a:t> أكثر عددًا</a:t>
                      </a:r>
                    </a:p>
                  </a:txBody>
                  <a:tcPr/>
                </a:tc>
                <a:extLst>
                  <a:ext uri="{0D108BD9-81ED-4DB2-BD59-A6C34878D82A}">
                    <a16:rowId xmlns:a16="http://schemas.microsoft.com/office/drawing/2014/main" val="10001"/>
                  </a:ext>
                </a:extLst>
              </a:tr>
              <a:tr h="262457">
                <a:tc>
                  <a:txBody>
                    <a:bodyPr/>
                    <a:lstStyle/>
                    <a:p>
                      <a:pPr algn="ctr"/>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لديها عمود فقري</a:t>
                      </a:r>
                    </a:p>
                  </a:txBody>
                  <a:tcPr/>
                </a:tc>
                <a:tc>
                  <a:txBody>
                    <a:bodyPr/>
                    <a:lstStyle/>
                    <a:p>
                      <a:pPr marL="0" marR="0" indent="0" algn="ctr" defTabSz="685800" rtl="1" eaLnBrk="1" latinLnBrk="0" hangingPunct="1">
                        <a:spcBef>
                          <a:spcPts val="0"/>
                        </a:spcBef>
                        <a:spcAft>
                          <a:spcPts val="0"/>
                        </a:spcAft>
                        <a:buNone/>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لديها عمود فقري</a:t>
                      </a:r>
                    </a:p>
                  </a:txBody>
                  <a:tcPr/>
                </a:tc>
                <a:extLst>
                  <a:ext uri="{0D108BD9-81ED-4DB2-BD59-A6C34878D82A}">
                    <a16:rowId xmlns:a16="http://schemas.microsoft.com/office/drawing/2014/main" val="10002"/>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a:spcBef>
                          <a:spcPts val="0"/>
                        </a:spcBef>
                        <a:spcAft>
                          <a:spcPts val="0"/>
                        </a:spcAft>
                        <a:buNone/>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آكلة نبات</a:t>
                      </a:r>
                    </a:p>
                  </a:txBody>
                  <a:tcPr/>
                </a:tc>
                <a:extLst>
                  <a:ext uri="{0D108BD9-81ED-4DB2-BD59-A6C34878D82A}">
                    <a16:rowId xmlns:a16="http://schemas.microsoft.com/office/drawing/2014/main" val="10003"/>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تعيش</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 في الماء وعلى اليابسة</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تعيش</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 في الماء وعلى اليابسة</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تعيش في الماء وعلى اليابسة</a:t>
                      </a:r>
                    </a:p>
                  </a:txBody>
                  <a:tcPr/>
                </a:tc>
                <a:extLst>
                  <a:ext uri="{0D108BD9-81ED-4DB2-BD59-A6C34878D82A}">
                    <a16:rowId xmlns:a16="http://schemas.microsoft.com/office/drawing/2014/main" val="10004"/>
                  </a:ext>
                </a:extLst>
              </a:tr>
              <a:tr h="262457">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تملك دماغًا متطورًا</a:t>
                      </a:r>
                      <a:r>
                        <a:rPr lang="ar-JO" sz="1800" b="1" kern="1200" baseline="0" dirty="0">
                          <a:solidFill>
                            <a:schemeClr val="dk1"/>
                          </a:solidFill>
                          <a:effectLst/>
                          <a:latin typeface="Times New Roman" panose="02020603050405020304" pitchFamily="18" charset="0"/>
                          <a:ea typeface="Times New Roman" panose="02020603050405020304" pitchFamily="18" charset="0"/>
                          <a:cs typeface="+mn-cs"/>
                        </a:rPr>
                        <a:t> و </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أكثر ذكاء</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solidFill>
                            <a:srgbClr val="FF0000"/>
                          </a:solidFill>
                          <a:effectLst/>
                          <a:latin typeface="Times New Roman" panose="02020603050405020304" pitchFamily="18" charset="0"/>
                          <a:ea typeface="Times New Roman" panose="02020603050405020304" pitchFamily="18" charset="0"/>
                          <a:cs typeface="+mj-cs"/>
                        </a:rPr>
                        <a:t>تملك دماغًا متطورًا</a:t>
                      </a:r>
                      <a:r>
                        <a:rPr lang="ar-JO" sz="1800" b="1" baseline="0" dirty="0">
                          <a:solidFill>
                            <a:srgbClr val="FF0000"/>
                          </a:solidFill>
                          <a:effectLst/>
                          <a:latin typeface="Times New Roman" panose="02020603050405020304" pitchFamily="18" charset="0"/>
                          <a:ea typeface="Times New Roman" panose="02020603050405020304" pitchFamily="18" charset="0"/>
                          <a:cs typeface="+mj-cs"/>
                        </a:rPr>
                        <a:t> و </a:t>
                      </a:r>
                      <a:r>
                        <a:rPr lang="ar-SA" sz="1800" b="1" kern="1200" baseline="0" dirty="0">
                          <a:solidFill>
                            <a:srgbClr val="FF0000"/>
                          </a:solidFill>
                          <a:effectLst/>
                          <a:latin typeface="Times New Roman" panose="02020603050405020304" pitchFamily="18" charset="0"/>
                          <a:ea typeface="Times New Roman" panose="02020603050405020304" pitchFamily="18" charset="0"/>
                          <a:cs typeface="+mn-cs"/>
                        </a:rPr>
                        <a:t>أكثر ذكاء</a:t>
                      </a:r>
                    </a:p>
                  </a:txBody>
                  <a:tcPr/>
                </a:tc>
                <a:extLst>
                  <a:ext uri="{0D108BD9-81ED-4DB2-BD59-A6C34878D82A}">
                    <a16:rowId xmlns:a16="http://schemas.microsoft.com/office/drawing/2014/main" val="10005"/>
                  </a:ext>
                </a:extLst>
              </a:tr>
              <a:tr h="358684">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يُمكن</a:t>
                      </a:r>
                      <a:r>
                        <a:rPr lang="ar-SA" sz="1800" b="1" kern="1200" baseline="0" dirty="0">
                          <a:solidFill>
                            <a:schemeClr val="dk1"/>
                          </a:solidFill>
                          <a:latin typeface="+mn-lt"/>
                          <a:ea typeface="+mn-ea"/>
                          <a:cs typeface="+mn-cs"/>
                        </a:rPr>
                        <a:t> ترويضها</a:t>
                      </a:r>
                      <a:endParaRPr lang="en-US" sz="1800" b="1" kern="1200" dirty="0">
                        <a:solidFill>
                          <a:schemeClr val="dk1"/>
                        </a:solidFill>
                        <a:latin typeface="+mn-lt"/>
                        <a:ea typeface="+mn-ea"/>
                        <a:cs typeface="+mn-cs"/>
                      </a:endParaRPr>
                    </a:p>
                  </a:txBody>
                  <a:tcPr/>
                </a:tc>
                <a:extLst>
                  <a:ext uri="{0D108BD9-81ED-4DB2-BD59-A6C34878D82A}">
                    <a16:rowId xmlns:a16="http://schemas.microsoft.com/office/drawing/2014/main" val="10006"/>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تتكاثر بوضع البيض</a:t>
                      </a:r>
                    </a:p>
                  </a:txBody>
                  <a:tcPr/>
                </a:tc>
                <a:extLst>
                  <a:ext uri="{0D108BD9-81ED-4DB2-BD59-A6C34878D82A}">
                    <a16:rowId xmlns:a16="http://schemas.microsoft.com/office/drawing/2014/main" val="10007"/>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a:spcBef>
                          <a:spcPts val="0"/>
                        </a:spcBef>
                        <a:spcAft>
                          <a:spcPts val="0"/>
                        </a:spcAft>
                        <a:buNone/>
                      </a:pPr>
                      <a:r>
                        <a:rPr lang="ar-SA" sz="1800" b="1" baseline="0" dirty="0">
                          <a:effectLst/>
                          <a:latin typeface="Times New Roman" panose="02020603050405020304" pitchFamily="18" charset="0"/>
                          <a:ea typeface="Times New Roman" panose="02020603050405020304" pitchFamily="18" charset="0"/>
                          <a:cs typeface="+mj-cs"/>
                        </a:rPr>
                        <a:t>تتزاوج وتتكاثر</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87990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0" y="411684"/>
            <a:ext cx="8963696" cy="697287"/>
          </a:xfrm>
        </p:spPr>
        <p:txBody>
          <a:bodyPr>
            <a:noAutofit/>
          </a:bodyPr>
          <a:lstStyle/>
          <a:p>
            <a:r>
              <a:rPr lang="ar-SA" sz="3200" dirty="0">
                <a:latin typeface="Lateef" panose="01000506020000020003" pitchFamily="2" charset="-78"/>
                <a:ea typeface="Arial"/>
                <a:cs typeface="+mj-cs"/>
              </a:rPr>
              <a:t>تدريب : صنّف </a:t>
            </a:r>
            <a:r>
              <a:rPr lang="ar-SA" sz="3200" b="1" dirty="0">
                <a:cs typeface="+mj-cs"/>
              </a:rPr>
              <a:t>صفات الحيوانات الفقارية و اللافقارية </a:t>
            </a:r>
            <a:r>
              <a:rPr lang="ar-SA" sz="3200" dirty="0">
                <a:latin typeface="Lateef" panose="01000506020000020003" pitchFamily="2" charset="-78"/>
                <a:ea typeface="Arial"/>
                <a:cs typeface="+mj-cs"/>
              </a:rPr>
              <a:t>داخل الجدول.</a:t>
            </a:r>
            <a:endParaRPr lang="he-IL" sz="3200" dirty="0">
              <a:latin typeface="Lateef" panose="01000506020000020003" pitchFamily="2" charset="-78"/>
              <a:ea typeface="Arial"/>
              <a:cs typeface="+mj-cs"/>
            </a:endParaRPr>
          </a:p>
        </p:txBody>
      </p:sp>
      <p:sp>
        <p:nvSpPr>
          <p:cNvPr id="2" name="מלבן 1"/>
          <p:cNvSpPr/>
          <p:nvPr/>
        </p:nvSpPr>
        <p:spPr>
          <a:xfrm>
            <a:off x="154546" y="1217558"/>
            <a:ext cx="8551573" cy="461665"/>
          </a:xfrm>
          <a:prstGeom prst="rect">
            <a:avLst/>
          </a:prstGeom>
        </p:spPr>
        <p:txBody>
          <a:bodyPr wrap="square">
            <a:spAutoFit/>
          </a:bodyPr>
          <a:lstStyle/>
          <a:p>
            <a:pPr algn="r"/>
            <a:r>
              <a:rPr lang="ar-SA" sz="2400" b="1" dirty="0">
                <a:cs typeface="+mj-cs"/>
              </a:rPr>
              <a:t>أي من الصفات التالية هي صفات للحيوانات الفقارية وأيُّها للافقارية وأيُّها مشتركة؟</a:t>
            </a:r>
            <a:endParaRPr lang="en-US" sz="2400" b="1" dirty="0">
              <a:cs typeface="+mj-cs"/>
            </a:endParaRPr>
          </a:p>
        </p:txBody>
      </p:sp>
      <p:graphicFrame>
        <p:nvGraphicFramePr>
          <p:cNvPr id="7" name="טבלה 6"/>
          <p:cNvGraphicFramePr>
            <a:graphicFrameLocks noGrp="1"/>
          </p:cNvGraphicFramePr>
          <p:nvPr>
            <p:extLst>
              <p:ext uri="{D42A27DB-BD31-4B8C-83A1-F6EECF244321}">
                <p14:modId xmlns:p14="http://schemas.microsoft.com/office/powerpoint/2010/main" val="3828558765"/>
              </p:ext>
            </p:extLst>
          </p:nvPr>
        </p:nvGraphicFramePr>
        <p:xfrm>
          <a:off x="334850" y="1709663"/>
          <a:ext cx="8718999" cy="3291840"/>
        </p:xfrm>
        <a:graphic>
          <a:graphicData uri="http://schemas.openxmlformats.org/drawingml/2006/table">
            <a:tbl>
              <a:tblPr firstRow="1" bandRow="1">
                <a:tableStyleId>{5C22544A-7EE6-4342-B048-85BDC9FD1C3A}</a:tableStyleId>
              </a:tblPr>
              <a:tblGrid>
                <a:gridCol w="2906333">
                  <a:extLst>
                    <a:ext uri="{9D8B030D-6E8A-4147-A177-3AD203B41FA5}">
                      <a16:colId xmlns:a16="http://schemas.microsoft.com/office/drawing/2014/main" val="20000"/>
                    </a:ext>
                  </a:extLst>
                </a:gridCol>
                <a:gridCol w="2567189">
                  <a:extLst>
                    <a:ext uri="{9D8B030D-6E8A-4147-A177-3AD203B41FA5}">
                      <a16:colId xmlns:a16="http://schemas.microsoft.com/office/drawing/2014/main" val="20001"/>
                    </a:ext>
                  </a:extLst>
                </a:gridCol>
                <a:gridCol w="3245477">
                  <a:extLst>
                    <a:ext uri="{9D8B030D-6E8A-4147-A177-3AD203B41FA5}">
                      <a16:colId xmlns:a16="http://schemas.microsoft.com/office/drawing/2014/main" val="20002"/>
                    </a:ext>
                  </a:extLst>
                </a:gridCol>
              </a:tblGrid>
              <a:tr h="262457">
                <a:tc>
                  <a:txBody>
                    <a:bodyPr/>
                    <a:lstStyle/>
                    <a:p>
                      <a:pPr algn="ctr"/>
                      <a:r>
                        <a:rPr lang="ar-SA" sz="1800" b="1" dirty="0">
                          <a:cs typeface="+mj-cs"/>
                        </a:rPr>
                        <a:t>الحيوانات اللافقارية </a:t>
                      </a:r>
                      <a:endParaRPr lang="en-US" sz="1800" dirty="0">
                        <a:cs typeface="+mj-cs"/>
                      </a:endParaRPr>
                    </a:p>
                  </a:txBody>
                  <a:tcPr/>
                </a:tc>
                <a:tc>
                  <a:txBody>
                    <a:bodyPr/>
                    <a:lstStyle/>
                    <a:p>
                      <a:pPr algn="ctr"/>
                      <a:r>
                        <a:rPr lang="ar-SA" sz="1800" b="1" dirty="0">
                          <a:cs typeface="+mj-cs"/>
                        </a:rPr>
                        <a:t>الحيوانات الفقارية </a:t>
                      </a:r>
                      <a:endParaRPr lang="en-US" sz="1800" dirty="0">
                        <a:cs typeface="+mj-cs"/>
                      </a:endParaRPr>
                    </a:p>
                  </a:txBody>
                  <a:tcPr/>
                </a:tc>
                <a:tc>
                  <a:txBody>
                    <a:bodyPr/>
                    <a:lstStyle/>
                    <a:p>
                      <a:pPr algn="ctr"/>
                      <a:r>
                        <a:rPr lang="ar-SA" sz="1800" dirty="0">
                          <a:cs typeface="+mj-cs"/>
                        </a:rPr>
                        <a:t>الصفة</a:t>
                      </a:r>
                      <a:endParaRPr lang="en-US" sz="1800" dirty="0">
                        <a:cs typeface="+mj-cs"/>
                      </a:endParaRPr>
                    </a:p>
                  </a:txBody>
                  <a:tcPr/>
                </a:tc>
                <a:extLst>
                  <a:ext uri="{0D108BD9-81ED-4DB2-BD59-A6C34878D82A}">
                    <a16:rowId xmlns:a16="http://schemas.microsoft.com/office/drawing/2014/main" val="10000"/>
                  </a:ext>
                </a:extLst>
              </a:tr>
              <a:tr h="262457">
                <a:tc>
                  <a:txBody>
                    <a:bodyPr/>
                    <a:lstStyle/>
                    <a:p>
                      <a:pPr marL="0" marR="0" indent="0" algn="ctr">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 أكثر عددًا</a:t>
                      </a:r>
                    </a:p>
                  </a:txBody>
                  <a:tcPr/>
                </a:tc>
                <a:tc>
                  <a:txBody>
                    <a:bodyPr/>
                    <a:lstStyle/>
                    <a:p>
                      <a:pPr algn="ctr"/>
                      <a:endParaRPr lang="en-US" sz="1800" dirty="0">
                        <a:cs typeface="+mj-cs"/>
                      </a:endParaRPr>
                    </a:p>
                  </a:txBody>
                  <a:tcPr/>
                </a:tc>
                <a:tc>
                  <a:txBody>
                    <a:bodyPr/>
                    <a:lstStyle/>
                    <a:p>
                      <a:pPr marL="0" marR="0" indent="0" algn="ctr" defTabSz="685800" rtl="1" eaLnBrk="1" latinLnBrk="0" hangingPunct="1">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j-cs"/>
                        </a:rPr>
                        <a:t> أكثر عددًا</a:t>
                      </a:r>
                    </a:p>
                  </a:txBody>
                  <a:tcPr/>
                </a:tc>
                <a:extLst>
                  <a:ext uri="{0D108BD9-81ED-4DB2-BD59-A6C34878D82A}">
                    <a16:rowId xmlns:a16="http://schemas.microsoft.com/office/drawing/2014/main" val="10001"/>
                  </a:ext>
                </a:extLst>
              </a:tr>
              <a:tr h="262457">
                <a:tc>
                  <a:txBody>
                    <a:bodyPr/>
                    <a:lstStyle/>
                    <a:p>
                      <a:pPr algn="ctr"/>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لديها عمود فقري</a:t>
                      </a:r>
                    </a:p>
                  </a:txBody>
                  <a:tcPr/>
                </a:tc>
                <a:tc>
                  <a:txBody>
                    <a:bodyPr/>
                    <a:lstStyle/>
                    <a:p>
                      <a:pPr marL="0" marR="0" indent="0" algn="ctr" defTabSz="685800" rtl="1" eaLnBrk="1" latinLnBrk="0" hangingPunct="1">
                        <a:spcBef>
                          <a:spcPts val="0"/>
                        </a:spcBef>
                        <a:spcAft>
                          <a:spcPts val="0"/>
                        </a:spcAft>
                        <a:buNone/>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لديها عمود فقري</a:t>
                      </a:r>
                    </a:p>
                  </a:txBody>
                  <a:tcPr/>
                </a:tc>
                <a:extLst>
                  <a:ext uri="{0D108BD9-81ED-4DB2-BD59-A6C34878D82A}">
                    <a16:rowId xmlns:a16="http://schemas.microsoft.com/office/drawing/2014/main" val="10002"/>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a:spcBef>
                          <a:spcPts val="0"/>
                        </a:spcBef>
                        <a:spcAft>
                          <a:spcPts val="0"/>
                        </a:spcAft>
                        <a:buNone/>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آكلة نبات</a:t>
                      </a:r>
                    </a:p>
                  </a:txBody>
                  <a:tcPr/>
                </a:tc>
                <a:extLst>
                  <a:ext uri="{0D108BD9-81ED-4DB2-BD59-A6C34878D82A}">
                    <a16:rowId xmlns:a16="http://schemas.microsoft.com/office/drawing/2014/main" val="10003"/>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تعيش</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 في الماء وعلى اليابسة</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تعيش</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 في الماء وعلى اليابسة</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تعيش في الماء وعلى اليابسة</a:t>
                      </a:r>
                    </a:p>
                  </a:txBody>
                  <a:tcPr/>
                </a:tc>
                <a:extLst>
                  <a:ext uri="{0D108BD9-81ED-4DB2-BD59-A6C34878D82A}">
                    <a16:rowId xmlns:a16="http://schemas.microsoft.com/office/drawing/2014/main" val="10004"/>
                  </a:ext>
                </a:extLst>
              </a:tr>
              <a:tr h="262457">
                <a:tc>
                  <a:txBody>
                    <a:bodyPr/>
                    <a:lstStyle/>
                    <a:p>
                      <a:pPr algn="ctr"/>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تملك دماغًا متطورًا</a:t>
                      </a:r>
                      <a:r>
                        <a:rPr lang="ar-JO" sz="1800" b="1" kern="1200" baseline="0" dirty="0">
                          <a:solidFill>
                            <a:schemeClr val="dk1"/>
                          </a:solidFill>
                          <a:effectLst/>
                          <a:latin typeface="Times New Roman" panose="02020603050405020304" pitchFamily="18" charset="0"/>
                          <a:ea typeface="Times New Roman" panose="02020603050405020304" pitchFamily="18" charset="0"/>
                          <a:cs typeface="+mn-cs"/>
                        </a:rPr>
                        <a:t> و </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أكثر ذكاء</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تملك دماغًا متطورًا</a:t>
                      </a:r>
                      <a:r>
                        <a:rPr lang="ar-JO" sz="1800" b="1" kern="1200" dirty="0">
                          <a:solidFill>
                            <a:schemeClr val="dk1"/>
                          </a:solidFill>
                          <a:latin typeface="+mn-lt"/>
                          <a:ea typeface="+mn-ea"/>
                          <a:cs typeface="+mn-cs"/>
                        </a:rPr>
                        <a:t> و </a:t>
                      </a:r>
                      <a:r>
                        <a:rPr lang="ar-SA" sz="1800" b="1" kern="1200" dirty="0">
                          <a:solidFill>
                            <a:schemeClr val="dk1"/>
                          </a:solidFill>
                          <a:latin typeface="+mn-lt"/>
                          <a:ea typeface="+mn-ea"/>
                          <a:cs typeface="+mn-cs"/>
                        </a:rPr>
                        <a:t>أكثر ذكاء</a:t>
                      </a:r>
                    </a:p>
                  </a:txBody>
                  <a:tcPr/>
                </a:tc>
                <a:extLst>
                  <a:ext uri="{0D108BD9-81ED-4DB2-BD59-A6C34878D82A}">
                    <a16:rowId xmlns:a16="http://schemas.microsoft.com/office/drawing/2014/main" val="10005"/>
                  </a:ext>
                </a:extLst>
              </a:tr>
              <a:tr h="358684">
                <a:tc>
                  <a:txBody>
                    <a:bodyPr/>
                    <a:lstStyle/>
                    <a:p>
                      <a:pPr algn="ctr"/>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يُمكن</a:t>
                      </a:r>
                      <a:r>
                        <a:rPr lang="ar-SA" sz="1800" b="1" kern="1200" baseline="0" dirty="0">
                          <a:solidFill>
                            <a:schemeClr val="dk1"/>
                          </a:solidFill>
                          <a:latin typeface="+mn-lt"/>
                          <a:ea typeface="+mn-ea"/>
                          <a:cs typeface="+mn-cs"/>
                        </a:rPr>
                        <a:t> ترويضها</a:t>
                      </a:r>
                      <a:endParaRPr lang="en-US" sz="1800" b="1" kern="1200" dirty="0">
                        <a:solidFill>
                          <a:schemeClr val="dk1"/>
                        </a:solidFill>
                        <a:latin typeface="+mn-lt"/>
                        <a:ea typeface="+mn-ea"/>
                        <a:cs typeface="+mn-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rgbClr val="FF0000"/>
                          </a:solidFill>
                          <a:latin typeface="+mn-lt"/>
                          <a:ea typeface="+mn-ea"/>
                          <a:cs typeface="+mn-cs"/>
                        </a:rPr>
                        <a:t>يُمكن</a:t>
                      </a:r>
                      <a:r>
                        <a:rPr lang="ar-SA" sz="1800" b="1" kern="1200" baseline="0" dirty="0">
                          <a:solidFill>
                            <a:srgbClr val="FF0000"/>
                          </a:solidFill>
                          <a:latin typeface="+mn-lt"/>
                          <a:ea typeface="+mn-ea"/>
                          <a:cs typeface="+mn-cs"/>
                        </a:rPr>
                        <a:t> ترويضها</a:t>
                      </a:r>
                      <a:endParaRPr lang="en-US" sz="1800" b="1" kern="1200" dirty="0">
                        <a:solidFill>
                          <a:srgbClr val="FF0000"/>
                        </a:solidFill>
                        <a:latin typeface="+mn-lt"/>
                        <a:ea typeface="+mn-ea"/>
                        <a:cs typeface="+mn-cs"/>
                      </a:endParaRPr>
                    </a:p>
                  </a:txBody>
                  <a:tcPr/>
                </a:tc>
                <a:extLst>
                  <a:ext uri="{0D108BD9-81ED-4DB2-BD59-A6C34878D82A}">
                    <a16:rowId xmlns:a16="http://schemas.microsoft.com/office/drawing/2014/main" val="10006"/>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effectLst/>
                          <a:latin typeface="Times New Roman" panose="02020603050405020304" pitchFamily="18" charset="0"/>
                          <a:ea typeface="Times New Roman" panose="02020603050405020304" pitchFamily="18" charset="0"/>
                          <a:cs typeface="+mj-cs"/>
                        </a:rPr>
                        <a:t>تتكاثر بوضع البيض</a:t>
                      </a:r>
                    </a:p>
                  </a:txBody>
                  <a:tcPr/>
                </a:tc>
                <a:extLst>
                  <a:ext uri="{0D108BD9-81ED-4DB2-BD59-A6C34878D82A}">
                    <a16:rowId xmlns:a16="http://schemas.microsoft.com/office/drawing/2014/main" val="10007"/>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a:spcBef>
                          <a:spcPts val="0"/>
                        </a:spcBef>
                        <a:spcAft>
                          <a:spcPts val="0"/>
                        </a:spcAft>
                        <a:buNone/>
                      </a:pPr>
                      <a:r>
                        <a:rPr lang="ar-SA" sz="1800" b="1" baseline="0" dirty="0">
                          <a:effectLst/>
                          <a:latin typeface="Times New Roman" panose="02020603050405020304" pitchFamily="18" charset="0"/>
                          <a:ea typeface="Times New Roman" panose="02020603050405020304" pitchFamily="18" charset="0"/>
                          <a:cs typeface="+mj-cs"/>
                        </a:rPr>
                        <a:t>تتزاوج وتتكاثر</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812262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0" y="411684"/>
            <a:ext cx="8963696" cy="697287"/>
          </a:xfrm>
        </p:spPr>
        <p:txBody>
          <a:bodyPr>
            <a:noAutofit/>
          </a:bodyPr>
          <a:lstStyle/>
          <a:p>
            <a:r>
              <a:rPr lang="ar-SA" sz="3200" dirty="0">
                <a:latin typeface="Lateef" panose="01000506020000020003" pitchFamily="2" charset="-78"/>
                <a:ea typeface="Arial"/>
                <a:cs typeface="+mj-cs"/>
              </a:rPr>
              <a:t>تدريب : صنّف </a:t>
            </a:r>
            <a:r>
              <a:rPr lang="ar-SA" sz="3200" b="1" dirty="0">
                <a:cs typeface="+mj-cs"/>
              </a:rPr>
              <a:t>صفات الحيوانات الفقارية و اللافقارية </a:t>
            </a:r>
            <a:r>
              <a:rPr lang="ar-SA" sz="3200" dirty="0">
                <a:latin typeface="Lateef" panose="01000506020000020003" pitchFamily="2" charset="-78"/>
                <a:ea typeface="Arial"/>
                <a:cs typeface="+mj-cs"/>
              </a:rPr>
              <a:t>داخل الجدول.</a:t>
            </a:r>
            <a:endParaRPr lang="he-IL" sz="3200" dirty="0">
              <a:latin typeface="Lateef" panose="01000506020000020003" pitchFamily="2" charset="-78"/>
              <a:ea typeface="Arial"/>
              <a:cs typeface="+mj-cs"/>
            </a:endParaRPr>
          </a:p>
        </p:txBody>
      </p:sp>
      <p:sp>
        <p:nvSpPr>
          <p:cNvPr id="2" name="מלבן 1"/>
          <p:cNvSpPr/>
          <p:nvPr/>
        </p:nvSpPr>
        <p:spPr>
          <a:xfrm>
            <a:off x="154546" y="1217558"/>
            <a:ext cx="8551573" cy="461665"/>
          </a:xfrm>
          <a:prstGeom prst="rect">
            <a:avLst/>
          </a:prstGeom>
        </p:spPr>
        <p:txBody>
          <a:bodyPr wrap="square">
            <a:spAutoFit/>
          </a:bodyPr>
          <a:lstStyle/>
          <a:p>
            <a:pPr algn="r"/>
            <a:r>
              <a:rPr lang="ar-SA" sz="2400" b="1" dirty="0">
                <a:cs typeface="+mj-cs"/>
              </a:rPr>
              <a:t>أي من الصفات التالية هي صفات للحيوانات الفقارية وأيُّها للافقارية وأيُّها مشتركة؟</a:t>
            </a:r>
            <a:endParaRPr lang="en-US" sz="2400" b="1" dirty="0">
              <a:cs typeface="+mj-cs"/>
            </a:endParaRPr>
          </a:p>
        </p:txBody>
      </p:sp>
      <p:graphicFrame>
        <p:nvGraphicFramePr>
          <p:cNvPr id="7" name="טבלה 6"/>
          <p:cNvGraphicFramePr>
            <a:graphicFrameLocks noGrp="1"/>
          </p:cNvGraphicFramePr>
          <p:nvPr>
            <p:extLst>
              <p:ext uri="{D42A27DB-BD31-4B8C-83A1-F6EECF244321}">
                <p14:modId xmlns:p14="http://schemas.microsoft.com/office/powerpoint/2010/main" val="102392436"/>
              </p:ext>
            </p:extLst>
          </p:nvPr>
        </p:nvGraphicFramePr>
        <p:xfrm>
          <a:off x="334850" y="1709663"/>
          <a:ext cx="8718999" cy="3291840"/>
        </p:xfrm>
        <a:graphic>
          <a:graphicData uri="http://schemas.openxmlformats.org/drawingml/2006/table">
            <a:tbl>
              <a:tblPr firstRow="1" bandRow="1">
                <a:tableStyleId>{5C22544A-7EE6-4342-B048-85BDC9FD1C3A}</a:tableStyleId>
              </a:tblPr>
              <a:tblGrid>
                <a:gridCol w="2906333">
                  <a:extLst>
                    <a:ext uri="{9D8B030D-6E8A-4147-A177-3AD203B41FA5}">
                      <a16:colId xmlns:a16="http://schemas.microsoft.com/office/drawing/2014/main" val="20000"/>
                    </a:ext>
                  </a:extLst>
                </a:gridCol>
                <a:gridCol w="2567189">
                  <a:extLst>
                    <a:ext uri="{9D8B030D-6E8A-4147-A177-3AD203B41FA5}">
                      <a16:colId xmlns:a16="http://schemas.microsoft.com/office/drawing/2014/main" val="20001"/>
                    </a:ext>
                  </a:extLst>
                </a:gridCol>
                <a:gridCol w="3245477">
                  <a:extLst>
                    <a:ext uri="{9D8B030D-6E8A-4147-A177-3AD203B41FA5}">
                      <a16:colId xmlns:a16="http://schemas.microsoft.com/office/drawing/2014/main" val="20002"/>
                    </a:ext>
                  </a:extLst>
                </a:gridCol>
              </a:tblGrid>
              <a:tr h="262457">
                <a:tc>
                  <a:txBody>
                    <a:bodyPr/>
                    <a:lstStyle/>
                    <a:p>
                      <a:pPr algn="ctr"/>
                      <a:r>
                        <a:rPr lang="ar-SA" sz="1800" b="1" dirty="0">
                          <a:cs typeface="+mj-cs"/>
                        </a:rPr>
                        <a:t>الحيوانات اللافقارية </a:t>
                      </a:r>
                      <a:endParaRPr lang="en-US" sz="1800" dirty="0">
                        <a:cs typeface="+mj-cs"/>
                      </a:endParaRPr>
                    </a:p>
                  </a:txBody>
                  <a:tcPr/>
                </a:tc>
                <a:tc>
                  <a:txBody>
                    <a:bodyPr/>
                    <a:lstStyle/>
                    <a:p>
                      <a:pPr algn="ctr"/>
                      <a:r>
                        <a:rPr lang="ar-SA" sz="1800" b="1" dirty="0">
                          <a:cs typeface="+mj-cs"/>
                        </a:rPr>
                        <a:t>الحيوانات الفقارية </a:t>
                      </a:r>
                      <a:endParaRPr lang="en-US" sz="1800" dirty="0">
                        <a:cs typeface="+mj-cs"/>
                      </a:endParaRPr>
                    </a:p>
                  </a:txBody>
                  <a:tcPr/>
                </a:tc>
                <a:tc>
                  <a:txBody>
                    <a:bodyPr/>
                    <a:lstStyle/>
                    <a:p>
                      <a:pPr algn="ctr"/>
                      <a:r>
                        <a:rPr lang="ar-SA" sz="1800" dirty="0">
                          <a:cs typeface="+mj-cs"/>
                        </a:rPr>
                        <a:t>الصفة</a:t>
                      </a:r>
                      <a:endParaRPr lang="en-US" sz="1800" dirty="0">
                        <a:cs typeface="+mj-cs"/>
                      </a:endParaRPr>
                    </a:p>
                  </a:txBody>
                  <a:tcPr/>
                </a:tc>
                <a:extLst>
                  <a:ext uri="{0D108BD9-81ED-4DB2-BD59-A6C34878D82A}">
                    <a16:rowId xmlns:a16="http://schemas.microsoft.com/office/drawing/2014/main" val="10000"/>
                  </a:ext>
                </a:extLst>
              </a:tr>
              <a:tr h="262457">
                <a:tc>
                  <a:txBody>
                    <a:bodyPr/>
                    <a:lstStyle/>
                    <a:p>
                      <a:pPr marL="0" marR="0" indent="0" algn="ctr">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 أكثر عددًا</a:t>
                      </a:r>
                    </a:p>
                  </a:txBody>
                  <a:tcPr/>
                </a:tc>
                <a:tc>
                  <a:txBody>
                    <a:bodyPr/>
                    <a:lstStyle/>
                    <a:p>
                      <a:pPr algn="ctr"/>
                      <a:endParaRPr lang="en-US" sz="1800" dirty="0">
                        <a:cs typeface="+mj-cs"/>
                      </a:endParaRPr>
                    </a:p>
                  </a:txBody>
                  <a:tcPr/>
                </a:tc>
                <a:tc>
                  <a:txBody>
                    <a:bodyPr/>
                    <a:lstStyle/>
                    <a:p>
                      <a:pPr marL="0" marR="0" indent="0" algn="ctr" defTabSz="685800" rtl="1" eaLnBrk="1" latinLnBrk="0" hangingPunct="1">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j-cs"/>
                        </a:rPr>
                        <a:t> أكثر عددًا</a:t>
                      </a:r>
                    </a:p>
                  </a:txBody>
                  <a:tcPr/>
                </a:tc>
                <a:extLst>
                  <a:ext uri="{0D108BD9-81ED-4DB2-BD59-A6C34878D82A}">
                    <a16:rowId xmlns:a16="http://schemas.microsoft.com/office/drawing/2014/main" val="10001"/>
                  </a:ext>
                </a:extLst>
              </a:tr>
              <a:tr h="262457">
                <a:tc>
                  <a:txBody>
                    <a:bodyPr/>
                    <a:lstStyle/>
                    <a:p>
                      <a:pPr algn="ctr"/>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لديها عمود فقري</a:t>
                      </a:r>
                    </a:p>
                  </a:txBody>
                  <a:tcPr/>
                </a:tc>
                <a:tc>
                  <a:txBody>
                    <a:bodyPr/>
                    <a:lstStyle/>
                    <a:p>
                      <a:pPr marL="0" marR="0" indent="0" algn="ctr" defTabSz="685800" rtl="1" eaLnBrk="1" latinLnBrk="0" hangingPunct="1">
                        <a:spcBef>
                          <a:spcPts val="0"/>
                        </a:spcBef>
                        <a:spcAft>
                          <a:spcPts val="0"/>
                        </a:spcAft>
                        <a:buNone/>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لديها عمود فقري</a:t>
                      </a:r>
                    </a:p>
                  </a:txBody>
                  <a:tcPr/>
                </a:tc>
                <a:extLst>
                  <a:ext uri="{0D108BD9-81ED-4DB2-BD59-A6C34878D82A}">
                    <a16:rowId xmlns:a16="http://schemas.microsoft.com/office/drawing/2014/main" val="10002"/>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a:spcBef>
                          <a:spcPts val="0"/>
                        </a:spcBef>
                        <a:spcAft>
                          <a:spcPts val="0"/>
                        </a:spcAft>
                        <a:buNone/>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آكلة نبات</a:t>
                      </a:r>
                    </a:p>
                  </a:txBody>
                  <a:tcPr/>
                </a:tc>
                <a:extLst>
                  <a:ext uri="{0D108BD9-81ED-4DB2-BD59-A6C34878D82A}">
                    <a16:rowId xmlns:a16="http://schemas.microsoft.com/office/drawing/2014/main" val="10003"/>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تعيش</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 في الماء وعلى اليابسة</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تعيش</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 في الماء وعلى اليابسة</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تعيش في الماء وعلى اليابسة</a:t>
                      </a:r>
                    </a:p>
                  </a:txBody>
                  <a:tcPr/>
                </a:tc>
                <a:extLst>
                  <a:ext uri="{0D108BD9-81ED-4DB2-BD59-A6C34878D82A}">
                    <a16:rowId xmlns:a16="http://schemas.microsoft.com/office/drawing/2014/main" val="10004"/>
                  </a:ext>
                </a:extLst>
              </a:tr>
              <a:tr h="262457">
                <a:tc>
                  <a:txBody>
                    <a:bodyPr/>
                    <a:lstStyle/>
                    <a:p>
                      <a:pPr algn="ctr"/>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تملك دماغًا متطورًا</a:t>
                      </a:r>
                      <a:r>
                        <a:rPr lang="ar-JO" sz="1800" b="1" kern="1200" baseline="0" dirty="0">
                          <a:solidFill>
                            <a:schemeClr val="dk1"/>
                          </a:solidFill>
                          <a:effectLst/>
                          <a:latin typeface="Times New Roman" panose="02020603050405020304" pitchFamily="18" charset="0"/>
                          <a:ea typeface="Times New Roman" panose="02020603050405020304" pitchFamily="18" charset="0"/>
                          <a:cs typeface="+mn-cs"/>
                        </a:rPr>
                        <a:t> و </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أكثر ذكاء</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تملك دماغًا متطورًا</a:t>
                      </a:r>
                      <a:r>
                        <a:rPr lang="ar-JO" sz="1800" b="1" kern="1200" dirty="0">
                          <a:solidFill>
                            <a:schemeClr val="dk1"/>
                          </a:solidFill>
                          <a:latin typeface="+mn-lt"/>
                          <a:ea typeface="+mn-ea"/>
                          <a:cs typeface="+mn-cs"/>
                        </a:rPr>
                        <a:t> و </a:t>
                      </a:r>
                      <a:r>
                        <a:rPr lang="ar-SA" sz="1800" b="1" kern="1200" dirty="0">
                          <a:solidFill>
                            <a:schemeClr val="dk1"/>
                          </a:solidFill>
                          <a:latin typeface="+mn-lt"/>
                          <a:ea typeface="+mn-ea"/>
                          <a:cs typeface="+mn-cs"/>
                        </a:rPr>
                        <a:t>أكثر ذكاء</a:t>
                      </a:r>
                    </a:p>
                  </a:txBody>
                  <a:tcPr/>
                </a:tc>
                <a:extLst>
                  <a:ext uri="{0D108BD9-81ED-4DB2-BD59-A6C34878D82A}">
                    <a16:rowId xmlns:a16="http://schemas.microsoft.com/office/drawing/2014/main" val="10005"/>
                  </a:ext>
                </a:extLst>
              </a:tr>
              <a:tr h="358684">
                <a:tc>
                  <a:txBody>
                    <a:bodyPr/>
                    <a:lstStyle/>
                    <a:p>
                      <a:pPr algn="ctr"/>
                      <a:endParaRPr lang="en-US" sz="180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يُمكن</a:t>
                      </a:r>
                      <a:r>
                        <a:rPr lang="ar-SA" sz="1800" b="1" kern="1200" baseline="0" dirty="0">
                          <a:solidFill>
                            <a:schemeClr val="dk1"/>
                          </a:solidFill>
                          <a:latin typeface="+mn-lt"/>
                          <a:ea typeface="+mn-ea"/>
                          <a:cs typeface="+mn-cs"/>
                        </a:rPr>
                        <a:t> ترويضها</a:t>
                      </a:r>
                      <a:endParaRPr lang="en-US" sz="1800" b="1" kern="1200" dirty="0">
                        <a:solidFill>
                          <a:schemeClr val="dk1"/>
                        </a:solidFill>
                        <a:latin typeface="+mn-lt"/>
                        <a:ea typeface="+mn-ea"/>
                        <a:cs typeface="+mn-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يُمكن ترويضها</a:t>
                      </a:r>
                      <a:endParaRPr lang="en-US" sz="1800" b="1" kern="1200" baseline="0" dirty="0">
                        <a:solidFill>
                          <a:schemeClr val="dk1"/>
                        </a:solidFill>
                        <a:effectLst/>
                        <a:latin typeface="Times New Roman" panose="02020603050405020304" pitchFamily="18" charset="0"/>
                        <a:ea typeface="Times New Roman" panose="02020603050405020304" pitchFamily="18" charset="0"/>
                        <a:cs typeface="+mj-cs"/>
                      </a:endParaRPr>
                    </a:p>
                  </a:txBody>
                  <a:tcPr/>
                </a:tc>
                <a:extLst>
                  <a:ext uri="{0D108BD9-81ED-4DB2-BD59-A6C34878D82A}">
                    <a16:rowId xmlns:a16="http://schemas.microsoft.com/office/drawing/2014/main" val="10006"/>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تتكاثر بوضع البيض</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تتكاثر بوضع البيض</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baseline="0" dirty="0">
                          <a:solidFill>
                            <a:srgbClr val="FF0000"/>
                          </a:solidFill>
                          <a:effectLst/>
                          <a:latin typeface="Times New Roman" panose="02020603050405020304" pitchFamily="18" charset="0"/>
                          <a:ea typeface="Times New Roman" panose="02020603050405020304" pitchFamily="18" charset="0"/>
                          <a:cs typeface="+mj-cs"/>
                        </a:rPr>
                        <a:t>تتكاثر بوضع البيض</a:t>
                      </a:r>
                    </a:p>
                  </a:txBody>
                  <a:tcPr/>
                </a:tc>
                <a:extLst>
                  <a:ext uri="{0D108BD9-81ED-4DB2-BD59-A6C34878D82A}">
                    <a16:rowId xmlns:a16="http://schemas.microsoft.com/office/drawing/2014/main" val="10007"/>
                  </a:ext>
                </a:extLst>
              </a:tr>
              <a:tr h="262457">
                <a:tc>
                  <a:txBody>
                    <a:bodyPr/>
                    <a:lstStyle/>
                    <a:p>
                      <a:pPr algn="ctr"/>
                      <a:endParaRPr lang="en-US" sz="1800">
                        <a:cs typeface="+mj-cs"/>
                      </a:endParaRPr>
                    </a:p>
                  </a:txBody>
                  <a:tcPr/>
                </a:tc>
                <a:tc>
                  <a:txBody>
                    <a:bodyPr/>
                    <a:lstStyle/>
                    <a:p>
                      <a:pPr algn="ctr"/>
                      <a:endParaRPr lang="en-US" sz="1800" dirty="0">
                        <a:cs typeface="+mj-cs"/>
                      </a:endParaRPr>
                    </a:p>
                  </a:txBody>
                  <a:tcPr/>
                </a:tc>
                <a:tc>
                  <a:txBody>
                    <a:bodyPr/>
                    <a:lstStyle/>
                    <a:p>
                      <a:pPr marL="0" marR="0" indent="0" algn="ctr">
                        <a:spcBef>
                          <a:spcPts val="0"/>
                        </a:spcBef>
                        <a:spcAft>
                          <a:spcPts val="0"/>
                        </a:spcAft>
                        <a:buNone/>
                      </a:pPr>
                      <a:r>
                        <a:rPr lang="ar-SA" sz="1800" b="1" baseline="0" dirty="0">
                          <a:effectLst/>
                          <a:latin typeface="Times New Roman" panose="02020603050405020304" pitchFamily="18" charset="0"/>
                          <a:ea typeface="Times New Roman" panose="02020603050405020304" pitchFamily="18" charset="0"/>
                          <a:cs typeface="+mj-cs"/>
                        </a:rPr>
                        <a:t>تتزاوج وتتكاثر</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51337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0" y="411684"/>
            <a:ext cx="8963696" cy="697287"/>
          </a:xfrm>
        </p:spPr>
        <p:txBody>
          <a:bodyPr>
            <a:noAutofit/>
          </a:bodyPr>
          <a:lstStyle/>
          <a:p>
            <a:r>
              <a:rPr lang="ar-SA" sz="3200" dirty="0">
                <a:latin typeface="Lateef" panose="01000506020000020003" pitchFamily="2" charset="-78"/>
                <a:ea typeface="Arial"/>
                <a:cs typeface="+mj-cs"/>
              </a:rPr>
              <a:t>تدريب : صنّف </a:t>
            </a:r>
            <a:r>
              <a:rPr lang="ar-SA" sz="3200" b="1" dirty="0">
                <a:cs typeface="+mj-cs"/>
              </a:rPr>
              <a:t>صفات الحيوانات الفقارية و اللافقارية </a:t>
            </a:r>
            <a:r>
              <a:rPr lang="ar-SA" sz="3200" dirty="0">
                <a:latin typeface="Lateef" panose="01000506020000020003" pitchFamily="2" charset="-78"/>
                <a:ea typeface="Arial"/>
                <a:cs typeface="+mj-cs"/>
              </a:rPr>
              <a:t>داخل الجدول.</a:t>
            </a:r>
            <a:endParaRPr lang="he-IL" sz="3200" dirty="0">
              <a:latin typeface="Lateef" panose="01000506020000020003" pitchFamily="2" charset="-78"/>
              <a:ea typeface="Arial"/>
              <a:cs typeface="+mj-cs"/>
            </a:endParaRPr>
          </a:p>
        </p:txBody>
      </p:sp>
      <p:sp>
        <p:nvSpPr>
          <p:cNvPr id="2" name="מלבן 1"/>
          <p:cNvSpPr/>
          <p:nvPr/>
        </p:nvSpPr>
        <p:spPr>
          <a:xfrm>
            <a:off x="154546" y="1217558"/>
            <a:ext cx="8551573" cy="461665"/>
          </a:xfrm>
          <a:prstGeom prst="rect">
            <a:avLst/>
          </a:prstGeom>
        </p:spPr>
        <p:txBody>
          <a:bodyPr wrap="square">
            <a:spAutoFit/>
          </a:bodyPr>
          <a:lstStyle/>
          <a:p>
            <a:pPr algn="r"/>
            <a:r>
              <a:rPr lang="ar-SA" sz="2400" b="1" dirty="0">
                <a:cs typeface="+mj-cs"/>
              </a:rPr>
              <a:t>أي من الصفات التالية هي صفات للحيوانات الفقارية وأيُّها للافقارية وأيُّها مشتركة؟</a:t>
            </a:r>
            <a:endParaRPr lang="en-US" sz="2400" b="1" dirty="0">
              <a:cs typeface="+mj-cs"/>
            </a:endParaRPr>
          </a:p>
        </p:txBody>
      </p:sp>
      <p:graphicFrame>
        <p:nvGraphicFramePr>
          <p:cNvPr id="7" name="טבלה 6"/>
          <p:cNvGraphicFramePr>
            <a:graphicFrameLocks noGrp="1"/>
          </p:cNvGraphicFramePr>
          <p:nvPr>
            <p:extLst>
              <p:ext uri="{D42A27DB-BD31-4B8C-83A1-F6EECF244321}">
                <p14:modId xmlns:p14="http://schemas.microsoft.com/office/powerpoint/2010/main" val="3216685489"/>
              </p:ext>
            </p:extLst>
          </p:nvPr>
        </p:nvGraphicFramePr>
        <p:xfrm>
          <a:off x="334850" y="1709663"/>
          <a:ext cx="8718999" cy="3318249"/>
        </p:xfrm>
        <a:graphic>
          <a:graphicData uri="http://schemas.openxmlformats.org/drawingml/2006/table">
            <a:tbl>
              <a:tblPr firstRow="1" bandRow="1">
                <a:tableStyleId>{5C22544A-7EE6-4342-B048-85BDC9FD1C3A}</a:tableStyleId>
              </a:tblPr>
              <a:tblGrid>
                <a:gridCol w="2906333">
                  <a:extLst>
                    <a:ext uri="{9D8B030D-6E8A-4147-A177-3AD203B41FA5}">
                      <a16:colId xmlns:a16="http://schemas.microsoft.com/office/drawing/2014/main" val="20000"/>
                    </a:ext>
                  </a:extLst>
                </a:gridCol>
                <a:gridCol w="2567189">
                  <a:extLst>
                    <a:ext uri="{9D8B030D-6E8A-4147-A177-3AD203B41FA5}">
                      <a16:colId xmlns:a16="http://schemas.microsoft.com/office/drawing/2014/main" val="20001"/>
                    </a:ext>
                  </a:extLst>
                </a:gridCol>
                <a:gridCol w="3245477">
                  <a:extLst>
                    <a:ext uri="{9D8B030D-6E8A-4147-A177-3AD203B41FA5}">
                      <a16:colId xmlns:a16="http://schemas.microsoft.com/office/drawing/2014/main" val="20002"/>
                    </a:ext>
                  </a:extLst>
                </a:gridCol>
              </a:tblGrid>
              <a:tr h="262457">
                <a:tc>
                  <a:txBody>
                    <a:bodyPr/>
                    <a:lstStyle/>
                    <a:p>
                      <a:pPr algn="ctr"/>
                      <a:r>
                        <a:rPr lang="ar-SA" sz="1800" b="1" dirty="0">
                          <a:cs typeface="+mj-cs"/>
                        </a:rPr>
                        <a:t>الحيوانات اللافقارية </a:t>
                      </a:r>
                      <a:endParaRPr lang="en-US" sz="1800" dirty="0">
                        <a:cs typeface="+mj-cs"/>
                      </a:endParaRPr>
                    </a:p>
                  </a:txBody>
                  <a:tcPr/>
                </a:tc>
                <a:tc>
                  <a:txBody>
                    <a:bodyPr/>
                    <a:lstStyle/>
                    <a:p>
                      <a:pPr algn="ctr"/>
                      <a:r>
                        <a:rPr lang="ar-SA" sz="1800" b="1" dirty="0">
                          <a:cs typeface="+mj-cs"/>
                        </a:rPr>
                        <a:t>الحيوانات الفقارية </a:t>
                      </a:r>
                      <a:endParaRPr lang="en-US" sz="1800" dirty="0">
                        <a:cs typeface="+mj-cs"/>
                      </a:endParaRPr>
                    </a:p>
                  </a:txBody>
                  <a:tcPr/>
                </a:tc>
                <a:tc>
                  <a:txBody>
                    <a:bodyPr/>
                    <a:lstStyle/>
                    <a:p>
                      <a:pPr algn="ctr"/>
                      <a:r>
                        <a:rPr lang="ar-SA" sz="1800" dirty="0">
                          <a:cs typeface="+mj-cs"/>
                        </a:rPr>
                        <a:t>الصفة</a:t>
                      </a:r>
                      <a:endParaRPr lang="en-US" sz="1800" dirty="0">
                        <a:cs typeface="+mj-cs"/>
                      </a:endParaRPr>
                    </a:p>
                  </a:txBody>
                  <a:tcPr/>
                </a:tc>
                <a:extLst>
                  <a:ext uri="{0D108BD9-81ED-4DB2-BD59-A6C34878D82A}">
                    <a16:rowId xmlns:a16="http://schemas.microsoft.com/office/drawing/2014/main" val="10000"/>
                  </a:ext>
                </a:extLst>
              </a:tr>
              <a:tr h="262457">
                <a:tc>
                  <a:txBody>
                    <a:bodyPr/>
                    <a:lstStyle/>
                    <a:p>
                      <a:pPr marL="0" marR="0" indent="0" algn="ctr">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 أكثر عددًا</a:t>
                      </a:r>
                    </a:p>
                  </a:txBody>
                  <a:tcPr/>
                </a:tc>
                <a:tc>
                  <a:txBody>
                    <a:bodyPr/>
                    <a:lstStyle/>
                    <a:p>
                      <a:pPr algn="ctr"/>
                      <a:endParaRPr lang="en-US" sz="1800" dirty="0">
                        <a:cs typeface="+mj-cs"/>
                      </a:endParaRPr>
                    </a:p>
                  </a:txBody>
                  <a:tcPr/>
                </a:tc>
                <a:tc>
                  <a:txBody>
                    <a:bodyPr/>
                    <a:lstStyle/>
                    <a:p>
                      <a:pPr marL="0" marR="0" indent="0" algn="ctr" defTabSz="685800" rtl="1" eaLnBrk="1" latinLnBrk="0" hangingPunct="1">
                        <a:spcBef>
                          <a:spcPts val="0"/>
                        </a:spcBef>
                        <a:spcAft>
                          <a:spcPts val="0"/>
                        </a:spcAft>
                        <a:buNone/>
                      </a:pPr>
                      <a:r>
                        <a:rPr lang="ar-SA" sz="1800" b="1" kern="1200" dirty="0">
                          <a:solidFill>
                            <a:schemeClr val="dk1"/>
                          </a:solidFill>
                          <a:effectLst/>
                          <a:latin typeface="Times New Roman" panose="02020603050405020304" pitchFamily="18" charset="0"/>
                          <a:ea typeface="Times New Roman" panose="02020603050405020304" pitchFamily="18" charset="0"/>
                          <a:cs typeface="+mj-cs"/>
                        </a:rPr>
                        <a:t> أكثر عددًا</a:t>
                      </a:r>
                    </a:p>
                  </a:txBody>
                  <a:tcPr/>
                </a:tc>
                <a:extLst>
                  <a:ext uri="{0D108BD9-81ED-4DB2-BD59-A6C34878D82A}">
                    <a16:rowId xmlns:a16="http://schemas.microsoft.com/office/drawing/2014/main" val="10001"/>
                  </a:ext>
                </a:extLst>
              </a:tr>
              <a:tr h="262457">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لديها عمود فقري</a:t>
                      </a:r>
                    </a:p>
                  </a:txBody>
                  <a:tcPr/>
                </a:tc>
                <a:tc>
                  <a:txBody>
                    <a:bodyPr/>
                    <a:lstStyle/>
                    <a:p>
                      <a:pPr marL="0" marR="0" indent="0" algn="ctr" defTabSz="685800" rtl="1" eaLnBrk="1" latinLnBrk="0" hangingPunct="1">
                        <a:spcBef>
                          <a:spcPts val="0"/>
                        </a:spcBef>
                        <a:spcAft>
                          <a:spcPts val="0"/>
                        </a:spcAft>
                        <a:buNone/>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لديها عمود فقري</a:t>
                      </a:r>
                    </a:p>
                  </a:txBody>
                  <a:tcPr/>
                </a:tc>
                <a:extLst>
                  <a:ext uri="{0D108BD9-81ED-4DB2-BD59-A6C34878D82A}">
                    <a16:rowId xmlns:a16="http://schemas.microsoft.com/office/drawing/2014/main" val="10002"/>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آكلة نبات</a:t>
                      </a:r>
                    </a:p>
                  </a:txBody>
                  <a:tcPr/>
                </a:tc>
                <a:tc>
                  <a:txBody>
                    <a:bodyPr/>
                    <a:lstStyle/>
                    <a:p>
                      <a:pPr marL="0" marR="0" indent="0" algn="ctr">
                        <a:spcBef>
                          <a:spcPts val="0"/>
                        </a:spcBef>
                        <a:spcAft>
                          <a:spcPts val="0"/>
                        </a:spcAft>
                        <a:buNone/>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آكلة نبات</a:t>
                      </a:r>
                    </a:p>
                  </a:txBody>
                  <a:tcPr/>
                </a:tc>
                <a:extLst>
                  <a:ext uri="{0D108BD9-81ED-4DB2-BD59-A6C34878D82A}">
                    <a16:rowId xmlns:a16="http://schemas.microsoft.com/office/drawing/2014/main" val="10003"/>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تعيش</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 في الماء وعلى اليابسة</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effectLst/>
                          <a:latin typeface="Times New Roman" panose="02020603050405020304" pitchFamily="18" charset="0"/>
                          <a:ea typeface="Times New Roman" panose="02020603050405020304" pitchFamily="18" charset="0"/>
                          <a:cs typeface="+mn-cs"/>
                        </a:rPr>
                        <a:t>تعيش</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 في الماء وعلى اليابسة</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تعيش في الماء وعلى اليابسة</a:t>
                      </a:r>
                    </a:p>
                  </a:txBody>
                  <a:tcPr/>
                </a:tc>
                <a:extLst>
                  <a:ext uri="{0D108BD9-81ED-4DB2-BD59-A6C34878D82A}">
                    <a16:rowId xmlns:a16="http://schemas.microsoft.com/office/drawing/2014/main" val="10004"/>
                  </a:ext>
                </a:extLst>
              </a:tr>
              <a:tr h="262457">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تملك دماغًا متطورًا</a:t>
                      </a:r>
                      <a:r>
                        <a:rPr lang="ar-JO" sz="1800" b="1" kern="1200" baseline="0" dirty="0">
                          <a:solidFill>
                            <a:schemeClr val="dk1"/>
                          </a:solidFill>
                          <a:effectLst/>
                          <a:latin typeface="Times New Roman" panose="02020603050405020304" pitchFamily="18" charset="0"/>
                          <a:ea typeface="Times New Roman" panose="02020603050405020304" pitchFamily="18" charset="0"/>
                          <a:cs typeface="+mn-cs"/>
                        </a:rPr>
                        <a:t> و </a:t>
                      </a: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أكثر ذكاء</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تملك دماغًا متطورًا</a:t>
                      </a:r>
                      <a:r>
                        <a:rPr lang="ar-JO" sz="1800" b="1" kern="1200" dirty="0">
                          <a:solidFill>
                            <a:schemeClr val="dk1"/>
                          </a:solidFill>
                          <a:latin typeface="+mn-lt"/>
                          <a:ea typeface="+mn-ea"/>
                          <a:cs typeface="+mn-cs"/>
                        </a:rPr>
                        <a:t> و </a:t>
                      </a:r>
                      <a:r>
                        <a:rPr lang="ar-SA" sz="1800" b="1" kern="1200" dirty="0">
                          <a:solidFill>
                            <a:schemeClr val="dk1"/>
                          </a:solidFill>
                          <a:latin typeface="+mn-lt"/>
                          <a:ea typeface="+mn-ea"/>
                          <a:cs typeface="+mn-cs"/>
                        </a:rPr>
                        <a:t>أكثر ذكاء</a:t>
                      </a:r>
                    </a:p>
                  </a:txBody>
                  <a:tcPr/>
                </a:tc>
                <a:extLst>
                  <a:ext uri="{0D108BD9-81ED-4DB2-BD59-A6C34878D82A}">
                    <a16:rowId xmlns:a16="http://schemas.microsoft.com/office/drawing/2014/main" val="10005"/>
                  </a:ext>
                </a:extLst>
              </a:tr>
              <a:tr h="358684">
                <a:tc>
                  <a:txBody>
                    <a:bodyPr/>
                    <a:lstStyle/>
                    <a:p>
                      <a:pPr algn="ctr"/>
                      <a:endParaRPr lang="en-US" sz="1800" dirty="0">
                        <a:cs typeface="+mj-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dirty="0">
                          <a:solidFill>
                            <a:schemeClr val="dk1"/>
                          </a:solidFill>
                          <a:latin typeface="+mn-lt"/>
                          <a:ea typeface="+mn-ea"/>
                          <a:cs typeface="+mn-cs"/>
                        </a:rPr>
                        <a:t>يُمكن</a:t>
                      </a:r>
                      <a:r>
                        <a:rPr lang="ar-SA" sz="1800" b="1" kern="1200" baseline="0" dirty="0">
                          <a:solidFill>
                            <a:schemeClr val="dk1"/>
                          </a:solidFill>
                          <a:latin typeface="+mn-lt"/>
                          <a:ea typeface="+mn-ea"/>
                          <a:cs typeface="+mn-cs"/>
                        </a:rPr>
                        <a:t> ترويضها</a:t>
                      </a:r>
                      <a:endParaRPr lang="en-US" sz="1800" b="1" kern="1200" dirty="0">
                        <a:solidFill>
                          <a:schemeClr val="dk1"/>
                        </a:solidFill>
                        <a:latin typeface="+mn-lt"/>
                        <a:ea typeface="+mn-ea"/>
                        <a:cs typeface="+mn-cs"/>
                      </a:endParaRP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يُمكن ترويضها</a:t>
                      </a:r>
                      <a:endParaRPr lang="en-US" sz="1800" b="1" kern="1200" baseline="0" dirty="0">
                        <a:solidFill>
                          <a:schemeClr val="dk1"/>
                        </a:solidFill>
                        <a:effectLst/>
                        <a:latin typeface="Times New Roman" panose="02020603050405020304" pitchFamily="18" charset="0"/>
                        <a:ea typeface="Times New Roman" panose="02020603050405020304" pitchFamily="18" charset="0"/>
                        <a:cs typeface="+mj-cs"/>
                      </a:endParaRPr>
                    </a:p>
                  </a:txBody>
                  <a:tcPr/>
                </a:tc>
                <a:extLst>
                  <a:ext uri="{0D108BD9-81ED-4DB2-BD59-A6C34878D82A}">
                    <a16:rowId xmlns:a16="http://schemas.microsoft.com/office/drawing/2014/main" val="10006"/>
                  </a:ext>
                </a:extLst>
              </a:tr>
              <a:tr h="392169">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تتكاثر بوضع البيض</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a:solidFill>
                            <a:schemeClr val="dk1"/>
                          </a:solidFill>
                          <a:effectLst/>
                          <a:latin typeface="Times New Roman" panose="02020603050405020304" pitchFamily="18" charset="0"/>
                          <a:ea typeface="Times New Roman" panose="02020603050405020304" pitchFamily="18" charset="0"/>
                          <a:cs typeface="+mn-cs"/>
                        </a:rPr>
                        <a:t>تتكاثر بوضع البيض</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j-cs"/>
                        </a:rPr>
                        <a:t>تتكاثر بوضع البيض</a:t>
                      </a:r>
                    </a:p>
                  </a:txBody>
                  <a:tcPr/>
                </a:tc>
                <a:extLst>
                  <a:ext uri="{0D108BD9-81ED-4DB2-BD59-A6C34878D82A}">
                    <a16:rowId xmlns:a16="http://schemas.microsoft.com/office/drawing/2014/main" val="10007"/>
                  </a:ext>
                </a:extLst>
              </a:tr>
              <a:tr h="262457">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تتزاوج وتتكاثر</a:t>
                      </a:r>
                    </a:p>
                  </a:txBody>
                  <a:tcP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1800" b="1" kern="1200" baseline="0" dirty="0">
                          <a:solidFill>
                            <a:schemeClr val="dk1"/>
                          </a:solidFill>
                          <a:effectLst/>
                          <a:latin typeface="Times New Roman" panose="02020603050405020304" pitchFamily="18" charset="0"/>
                          <a:ea typeface="Times New Roman" panose="02020603050405020304" pitchFamily="18" charset="0"/>
                          <a:cs typeface="+mn-cs"/>
                        </a:rPr>
                        <a:t>تتزاوج وتتكاثر</a:t>
                      </a:r>
                    </a:p>
                  </a:txBody>
                  <a:tcPr/>
                </a:tc>
                <a:tc>
                  <a:txBody>
                    <a:bodyPr/>
                    <a:lstStyle/>
                    <a:p>
                      <a:pPr marL="0" marR="0" indent="0" algn="ctr">
                        <a:spcBef>
                          <a:spcPts val="0"/>
                        </a:spcBef>
                        <a:spcAft>
                          <a:spcPts val="0"/>
                        </a:spcAft>
                        <a:buNone/>
                      </a:pPr>
                      <a:r>
                        <a:rPr lang="ar-SA" sz="1800" b="1" baseline="0" dirty="0">
                          <a:solidFill>
                            <a:srgbClr val="FF0000"/>
                          </a:solidFill>
                          <a:effectLst/>
                          <a:latin typeface="Times New Roman" panose="02020603050405020304" pitchFamily="18" charset="0"/>
                          <a:ea typeface="Times New Roman" panose="02020603050405020304" pitchFamily="18" charset="0"/>
                          <a:cs typeface="+mj-cs"/>
                        </a:rPr>
                        <a:t>تتزاوج وتتكاثر</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200859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991672" y="411684"/>
            <a:ext cx="7972023" cy="697287"/>
          </a:xfrm>
        </p:spPr>
        <p:txBody>
          <a:bodyPr>
            <a:noAutofit/>
          </a:bodyPr>
          <a:lstStyle/>
          <a:p>
            <a:pPr algn="ctr"/>
            <a:r>
              <a:rPr lang="ar-SA" sz="3200" b="1" dirty="0">
                <a:latin typeface="Lateef" panose="01000506020000020003" pitchFamily="2" charset="-78"/>
                <a:ea typeface="Arial"/>
                <a:cs typeface="Arial"/>
              </a:rPr>
              <a:t>تدريب </a:t>
            </a:r>
            <a:r>
              <a:rPr lang="ar-JO" sz="3200" b="1" dirty="0">
                <a:latin typeface="Lateef" panose="01000506020000020003" pitchFamily="2" charset="-78"/>
                <a:ea typeface="Arial"/>
                <a:cs typeface="Arial"/>
              </a:rPr>
              <a:t>اجمال الدرس</a:t>
            </a:r>
            <a:r>
              <a:rPr lang="ar-SA" sz="3200" b="1" dirty="0">
                <a:latin typeface="Lateef" panose="01000506020000020003" pitchFamily="2" charset="-78"/>
                <a:ea typeface="Arial"/>
                <a:cs typeface="Arial"/>
              </a:rPr>
              <a:t>:أ</a:t>
            </a:r>
            <a:r>
              <a:rPr lang="ar-JO" sz="3200" b="1" dirty="0">
                <a:latin typeface="Lateef" panose="01000506020000020003" pitchFamily="2" charset="-78"/>
                <a:ea typeface="Arial"/>
                <a:cs typeface="Arial"/>
              </a:rPr>
              <a:t>كمل الرسم التخطيطي لل</a:t>
            </a:r>
            <a:r>
              <a:rPr lang="ar-SA" sz="3200" b="1" dirty="0">
                <a:latin typeface="Lateef" panose="01000506020000020003" pitchFamily="2" charset="-78"/>
                <a:ea typeface="Arial"/>
                <a:cs typeface="Arial"/>
              </a:rPr>
              <a:t>درس </a:t>
            </a:r>
            <a:endParaRPr lang="he-IL" sz="3200" dirty="0">
              <a:latin typeface="Lateef" panose="01000506020000020003" pitchFamily="2" charset="-78"/>
              <a:ea typeface="Arial"/>
              <a:cs typeface="+mj-cs"/>
            </a:endParaRPr>
          </a:p>
        </p:txBody>
      </p:sp>
      <p:sp>
        <p:nvSpPr>
          <p:cNvPr id="8" name="מציין מיקום טקסט 3"/>
          <p:cNvSpPr>
            <a:spLocks noGrp="1"/>
          </p:cNvSpPr>
          <p:nvPr>
            <p:ph type="body" sz="quarter" idx="4294967295"/>
          </p:nvPr>
        </p:nvSpPr>
        <p:spPr>
          <a:xfrm>
            <a:off x="3833951" y="1268017"/>
            <a:ext cx="1938803" cy="547034"/>
          </a:xfrm>
          <a:prstGeom prst="rect">
            <a:avLst/>
          </a:prstGeom>
        </p:spPr>
        <p:style>
          <a:lnRef idx="2">
            <a:schemeClr val="accent6"/>
          </a:lnRef>
          <a:fillRef idx="1">
            <a:schemeClr val="lt1"/>
          </a:fillRef>
          <a:effectRef idx="0">
            <a:schemeClr val="accent6"/>
          </a:effectRef>
          <a:fontRef idx="minor">
            <a:schemeClr val="dk1"/>
          </a:fontRef>
        </p:style>
        <p:txBody>
          <a:bodyPr rtlCol="0" anchor="ctr">
            <a:normAutofit/>
          </a:bodyPr>
          <a:lstStyle/>
          <a:p>
            <a:r>
              <a:rPr lang="ar-SA" sz="2400" b="1" dirty="0"/>
              <a:t>الكائنات الحية</a:t>
            </a:r>
            <a:endParaRPr lang="en-US" sz="2400" b="1" dirty="0"/>
          </a:p>
        </p:txBody>
      </p:sp>
      <p:sp>
        <p:nvSpPr>
          <p:cNvPr id="9" name="מציין מיקום טקסט 3"/>
          <p:cNvSpPr txBox="1">
            <a:spLocks/>
          </p:cNvSpPr>
          <p:nvPr/>
        </p:nvSpPr>
        <p:spPr>
          <a:xfrm>
            <a:off x="1663794" y="2108679"/>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400" b="1" dirty="0"/>
          </a:p>
        </p:txBody>
      </p:sp>
      <p:sp>
        <p:nvSpPr>
          <p:cNvPr id="10" name="מציין מיקום טקסט 3"/>
          <p:cNvSpPr txBox="1">
            <a:spLocks/>
          </p:cNvSpPr>
          <p:nvPr/>
        </p:nvSpPr>
        <p:spPr>
          <a:xfrm>
            <a:off x="5850673" y="205775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400" b="1" dirty="0"/>
          </a:p>
        </p:txBody>
      </p:sp>
      <p:sp>
        <p:nvSpPr>
          <p:cNvPr id="11" name="מציין מיקום טקסט 3"/>
          <p:cNvSpPr txBox="1">
            <a:spLocks/>
          </p:cNvSpPr>
          <p:nvPr/>
        </p:nvSpPr>
        <p:spPr>
          <a:xfrm>
            <a:off x="4668252" y="2949343"/>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400" dirty="0"/>
          </a:p>
        </p:txBody>
      </p:sp>
      <p:sp>
        <p:nvSpPr>
          <p:cNvPr id="12" name="מציין מיקום טקסט 3"/>
          <p:cNvSpPr txBox="1">
            <a:spLocks/>
          </p:cNvSpPr>
          <p:nvPr/>
        </p:nvSpPr>
        <p:spPr>
          <a:xfrm>
            <a:off x="7090610" y="2934906"/>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400" dirty="0"/>
          </a:p>
        </p:txBody>
      </p:sp>
      <p:sp>
        <p:nvSpPr>
          <p:cNvPr id="13" name="מציין מיקום טקסט 3"/>
          <p:cNvSpPr txBox="1">
            <a:spLocks/>
          </p:cNvSpPr>
          <p:nvPr/>
        </p:nvSpPr>
        <p:spPr>
          <a:xfrm>
            <a:off x="7090610"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000" b="1" dirty="0"/>
          </a:p>
        </p:txBody>
      </p:sp>
      <p:sp>
        <p:nvSpPr>
          <p:cNvPr id="14" name="מציין מיקום טקסט 3"/>
          <p:cNvSpPr txBox="1">
            <a:spLocks/>
          </p:cNvSpPr>
          <p:nvPr/>
        </p:nvSpPr>
        <p:spPr>
          <a:xfrm>
            <a:off x="4661376"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dirty="0">
                <a:solidFill>
                  <a:srgbClr val="000000"/>
                </a:solidFill>
                <a:latin typeface="Droid Arabic Kufi"/>
              </a:rPr>
              <a:t>‬</a:t>
            </a:r>
            <a:endParaRPr lang="en-US" sz="2400" b="1" dirty="0"/>
          </a:p>
        </p:txBody>
      </p:sp>
      <p:cxnSp>
        <p:nvCxnSpPr>
          <p:cNvPr id="15" name="מחבר חץ ישר 11"/>
          <p:cNvCxnSpPr/>
          <p:nvPr/>
        </p:nvCxnSpPr>
        <p:spPr>
          <a:xfrm flipH="1">
            <a:off x="2779754" y="1551281"/>
            <a:ext cx="969402" cy="38512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מחבר חץ ישר 14"/>
          <p:cNvCxnSpPr/>
          <p:nvPr/>
        </p:nvCxnSpPr>
        <p:spPr>
          <a:xfrm>
            <a:off x="5850673" y="1466211"/>
            <a:ext cx="894562" cy="47019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7" name="מחבר חץ ישר 17"/>
          <p:cNvCxnSpPr/>
          <p:nvPr/>
        </p:nvCxnSpPr>
        <p:spPr>
          <a:xfrm flipH="1">
            <a:off x="5071963" y="2382196"/>
            <a:ext cx="649416" cy="5280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מחבר חץ ישר 19"/>
          <p:cNvCxnSpPr/>
          <p:nvPr/>
        </p:nvCxnSpPr>
        <p:spPr>
          <a:xfrm>
            <a:off x="7879922" y="2372072"/>
            <a:ext cx="683310" cy="5167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9" name="מחבר חץ ישר 29"/>
          <p:cNvCxnSpPr>
            <a:stCxn id="12" idx="2"/>
          </p:cNvCxnSpPr>
          <p:nvPr/>
        </p:nvCxnSpPr>
        <p:spPr>
          <a:xfrm flipH="1">
            <a:off x="8060011" y="3481940"/>
            <a:ext cx="1" cy="60879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20" name="מחבר חץ ישר 34"/>
          <p:cNvCxnSpPr/>
          <p:nvPr/>
        </p:nvCxnSpPr>
        <p:spPr>
          <a:xfrm>
            <a:off x="5630778" y="3486983"/>
            <a:ext cx="1522" cy="619695"/>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60609" y="3178479"/>
            <a:ext cx="3580327" cy="1215717"/>
          </a:xfrm>
          <a:prstGeom prst="rect">
            <a:avLst/>
          </a:prstGeom>
          <a:noFill/>
          <a:ln>
            <a:solidFill>
              <a:schemeClr val="tx1"/>
            </a:solidFill>
          </a:ln>
        </p:spPr>
        <p:txBody>
          <a:bodyPr wrap="square" rtlCol="0">
            <a:spAutoFit/>
          </a:bodyPr>
          <a:lstStyle/>
          <a:p>
            <a:pPr algn="r" rtl="1">
              <a:lnSpc>
                <a:spcPct val="150000"/>
              </a:lnSpc>
              <a:spcBef>
                <a:spcPts val="600"/>
              </a:spcBef>
            </a:pPr>
            <a:r>
              <a:rPr lang="ar-JO" sz="2000" b="1" dirty="0">
                <a:cs typeface="+mj-cs"/>
              </a:rPr>
              <a:t>لا تملك هيكل عظمي</a:t>
            </a:r>
            <a:r>
              <a:rPr lang="en-US" sz="2000" b="1" dirty="0">
                <a:cs typeface="+mj-cs"/>
              </a:rPr>
              <a:t> </a:t>
            </a:r>
            <a:r>
              <a:rPr lang="ar-JO" sz="2000" b="1" dirty="0">
                <a:cs typeface="+mj-cs"/>
              </a:rPr>
              <a:t>, </a:t>
            </a:r>
            <a:r>
              <a:rPr lang="ar-SA" sz="2000" b="1" dirty="0">
                <a:cs typeface="+mj-cs"/>
              </a:rPr>
              <a:t>مملكة الحيوانات</a:t>
            </a:r>
            <a:endParaRPr lang="en-US" sz="2000" b="1" dirty="0">
              <a:cs typeface="+mj-cs"/>
            </a:endParaRPr>
          </a:p>
          <a:p>
            <a:pPr algn="r" rtl="1"/>
            <a:r>
              <a:rPr lang="ar-SA" sz="2000" b="1" dirty="0">
                <a:cs typeface="+mj-cs"/>
              </a:rPr>
              <a:t>الحيوانات الفقارية </a:t>
            </a:r>
            <a:r>
              <a:rPr lang="ar-JO" sz="2000" b="1" dirty="0">
                <a:cs typeface="+mj-cs"/>
              </a:rPr>
              <a:t>, </a:t>
            </a:r>
            <a:r>
              <a:rPr lang="ar-SA" sz="2000" b="1" dirty="0">
                <a:cs typeface="+mj-cs"/>
              </a:rPr>
              <a:t>مملكة الن</a:t>
            </a:r>
            <a:r>
              <a:rPr lang="ar-JO" sz="2000" b="1" dirty="0">
                <a:cs typeface="+mj-cs"/>
              </a:rPr>
              <a:t>ب</a:t>
            </a:r>
            <a:r>
              <a:rPr lang="ar-SA" sz="2000" b="1" dirty="0">
                <a:cs typeface="+mj-cs"/>
              </a:rPr>
              <a:t>اتات</a:t>
            </a:r>
            <a:endParaRPr lang="en-US" sz="2000" b="1" dirty="0">
              <a:cs typeface="+mj-cs"/>
            </a:endParaRPr>
          </a:p>
          <a:p>
            <a:pPr algn="r" rtl="1"/>
            <a:r>
              <a:rPr lang="ar-SA" sz="2000" b="1" dirty="0">
                <a:cs typeface="+mj-cs"/>
              </a:rPr>
              <a:t>تملك‭ ‬</a:t>
            </a:r>
            <a:r>
              <a:rPr lang="ar-JO" sz="2000" b="1" dirty="0">
                <a:cs typeface="+mj-cs"/>
              </a:rPr>
              <a:t>هيكل عظمي</a:t>
            </a:r>
            <a:r>
              <a:rPr lang="en-US" sz="2000" b="1" dirty="0">
                <a:cs typeface="+mj-cs"/>
              </a:rPr>
              <a:t> </a:t>
            </a:r>
            <a:r>
              <a:rPr lang="ar-JO" sz="2000" b="1" dirty="0">
                <a:solidFill>
                  <a:srgbClr val="000000"/>
                </a:solidFill>
                <a:latin typeface="Droid Arabic Kufi"/>
                <a:cs typeface="+mj-cs"/>
              </a:rPr>
              <a:t>, </a:t>
            </a:r>
            <a:r>
              <a:rPr lang="ar-SA" sz="2000" b="1" dirty="0">
                <a:cs typeface="+mj-cs"/>
              </a:rPr>
              <a:t>الحيوانات اللافقارية</a:t>
            </a:r>
            <a:endParaRPr lang="en-US" sz="2000" b="1" dirty="0">
              <a:cs typeface="+mj-cs"/>
            </a:endParaRPr>
          </a:p>
        </p:txBody>
      </p:sp>
    </p:spTree>
    <p:extLst>
      <p:ext uri="{BB962C8B-B14F-4D97-AF65-F5344CB8AC3E}">
        <p14:creationId xmlns:p14="http://schemas.microsoft.com/office/powerpoint/2010/main" val="198234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991672" y="411684"/>
            <a:ext cx="7972023" cy="697287"/>
          </a:xfrm>
        </p:spPr>
        <p:txBody>
          <a:bodyPr>
            <a:noAutofit/>
          </a:bodyPr>
          <a:lstStyle/>
          <a:p>
            <a:pPr algn="ctr"/>
            <a:r>
              <a:rPr lang="ar-SA" sz="3200" b="1" dirty="0">
                <a:latin typeface="Lateef" panose="01000506020000020003" pitchFamily="2" charset="-78"/>
                <a:ea typeface="Arial"/>
                <a:cs typeface="Arial"/>
              </a:rPr>
              <a:t>تدريب </a:t>
            </a:r>
            <a:r>
              <a:rPr lang="ar-JO" sz="3200" b="1" dirty="0">
                <a:latin typeface="Lateef" panose="01000506020000020003" pitchFamily="2" charset="-78"/>
                <a:ea typeface="Arial"/>
                <a:cs typeface="Arial"/>
              </a:rPr>
              <a:t>اجمال الدرس</a:t>
            </a:r>
            <a:r>
              <a:rPr lang="ar-SA" sz="3200" b="1" dirty="0">
                <a:latin typeface="Lateef" panose="01000506020000020003" pitchFamily="2" charset="-78"/>
                <a:ea typeface="Arial"/>
                <a:cs typeface="Arial"/>
              </a:rPr>
              <a:t>:أ</a:t>
            </a:r>
            <a:r>
              <a:rPr lang="ar-JO" sz="3200" b="1" dirty="0">
                <a:latin typeface="Lateef" panose="01000506020000020003" pitchFamily="2" charset="-78"/>
                <a:ea typeface="Arial"/>
                <a:cs typeface="Arial"/>
              </a:rPr>
              <a:t>كمل الرسم التخطيطي لل</a:t>
            </a:r>
            <a:r>
              <a:rPr lang="ar-SA" sz="3200" b="1" dirty="0">
                <a:latin typeface="Lateef" panose="01000506020000020003" pitchFamily="2" charset="-78"/>
                <a:ea typeface="Arial"/>
                <a:cs typeface="Arial"/>
              </a:rPr>
              <a:t>درس </a:t>
            </a:r>
            <a:endParaRPr lang="he-IL" sz="3200" dirty="0">
              <a:latin typeface="Lateef" panose="01000506020000020003" pitchFamily="2" charset="-78"/>
              <a:ea typeface="Arial"/>
              <a:cs typeface="+mj-cs"/>
            </a:endParaRPr>
          </a:p>
        </p:txBody>
      </p:sp>
      <p:sp>
        <p:nvSpPr>
          <p:cNvPr id="8" name="מציין מיקום טקסט 3"/>
          <p:cNvSpPr>
            <a:spLocks noGrp="1"/>
          </p:cNvSpPr>
          <p:nvPr>
            <p:ph type="body" sz="quarter" idx="4294967295"/>
          </p:nvPr>
        </p:nvSpPr>
        <p:spPr>
          <a:xfrm>
            <a:off x="3833951" y="1268017"/>
            <a:ext cx="1938803" cy="547034"/>
          </a:xfrm>
          <a:prstGeom prst="rect">
            <a:avLst/>
          </a:prstGeom>
        </p:spPr>
        <p:style>
          <a:lnRef idx="2">
            <a:schemeClr val="accent6"/>
          </a:lnRef>
          <a:fillRef idx="1">
            <a:schemeClr val="lt1"/>
          </a:fillRef>
          <a:effectRef idx="0">
            <a:schemeClr val="accent6"/>
          </a:effectRef>
          <a:fontRef idx="minor">
            <a:schemeClr val="dk1"/>
          </a:fontRef>
        </p:style>
        <p:txBody>
          <a:bodyPr rtlCol="0" anchor="ctr">
            <a:normAutofit/>
          </a:bodyPr>
          <a:lstStyle/>
          <a:p>
            <a:r>
              <a:rPr lang="ar-SA" sz="2400" b="1" dirty="0"/>
              <a:t>الكائنات الحية</a:t>
            </a:r>
            <a:endParaRPr lang="en-US" sz="2400" b="1" dirty="0"/>
          </a:p>
        </p:txBody>
      </p:sp>
      <p:sp>
        <p:nvSpPr>
          <p:cNvPr id="9" name="מציין מיקום טקסט 3"/>
          <p:cNvSpPr txBox="1">
            <a:spLocks/>
          </p:cNvSpPr>
          <p:nvPr/>
        </p:nvSpPr>
        <p:spPr>
          <a:xfrm>
            <a:off x="1663794" y="2108679"/>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400" b="1" dirty="0"/>
          </a:p>
        </p:txBody>
      </p:sp>
      <p:sp>
        <p:nvSpPr>
          <p:cNvPr id="10" name="מציין מיקום טקסט 3"/>
          <p:cNvSpPr txBox="1">
            <a:spLocks/>
          </p:cNvSpPr>
          <p:nvPr/>
        </p:nvSpPr>
        <p:spPr>
          <a:xfrm>
            <a:off x="5850673" y="205775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lnSpcReduction="200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a:lnSpc>
                <a:spcPct val="150000"/>
              </a:lnSpc>
              <a:spcBef>
                <a:spcPts val="600"/>
              </a:spcBef>
            </a:pPr>
            <a:r>
              <a:rPr lang="ar-SA" sz="2400" b="1" dirty="0"/>
              <a:t>مملكة الحيوانات</a:t>
            </a:r>
            <a:endParaRPr lang="en-US" sz="2400" b="1" dirty="0"/>
          </a:p>
        </p:txBody>
      </p:sp>
      <p:sp>
        <p:nvSpPr>
          <p:cNvPr id="11" name="מציין מיקום טקסט 3"/>
          <p:cNvSpPr txBox="1">
            <a:spLocks/>
          </p:cNvSpPr>
          <p:nvPr/>
        </p:nvSpPr>
        <p:spPr>
          <a:xfrm>
            <a:off x="4668252" y="2949343"/>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400" dirty="0"/>
          </a:p>
        </p:txBody>
      </p:sp>
      <p:sp>
        <p:nvSpPr>
          <p:cNvPr id="12" name="מציין מיקום טקסט 3"/>
          <p:cNvSpPr txBox="1">
            <a:spLocks/>
          </p:cNvSpPr>
          <p:nvPr/>
        </p:nvSpPr>
        <p:spPr>
          <a:xfrm>
            <a:off x="7090610" y="2934906"/>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400" dirty="0"/>
          </a:p>
        </p:txBody>
      </p:sp>
      <p:sp>
        <p:nvSpPr>
          <p:cNvPr id="13" name="מציין מיקום טקסט 3"/>
          <p:cNvSpPr txBox="1">
            <a:spLocks/>
          </p:cNvSpPr>
          <p:nvPr/>
        </p:nvSpPr>
        <p:spPr>
          <a:xfrm>
            <a:off x="7090610"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000" b="1" dirty="0"/>
          </a:p>
        </p:txBody>
      </p:sp>
      <p:sp>
        <p:nvSpPr>
          <p:cNvPr id="14" name="מציין מיקום טקסט 3"/>
          <p:cNvSpPr txBox="1">
            <a:spLocks/>
          </p:cNvSpPr>
          <p:nvPr/>
        </p:nvSpPr>
        <p:spPr>
          <a:xfrm>
            <a:off x="4661376"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dirty="0">
                <a:solidFill>
                  <a:srgbClr val="000000"/>
                </a:solidFill>
                <a:latin typeface="Droid Arabic Kufi"/>
              </a:rPr>
              <a:t>‬</a:t>
            </a:r>
            <a:endParaRPr lang="en-US" sz="2400" b="1" dirty="0"/>
          </a:p>
        </p:txBody>
      </p:sp>
      <p:cxnSp>
        <p:nvCxnSpPr>
          <p:cNvPr id="15" name="מחבר חץ ישר 11"/>
          <p:cNvCxnSpPr/>
          <p:nvPr/>
        </p:nvCxnSpPr>
        <p:spPr>
          <a:xfrm flipH="1">
            <a:off x="2779754" y="1551281"/>
            <a:ext cx="969402" cy="38512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מחבר חץ ישר 14"/>
          <p:cNvCxnSpPr/>
          <p:nvPr/>
        </p:nvCxnSpPr>
        <p:spPr>
          <a:xfrm>
            <a:off x="5850673" y="1466211"/>
            <a:ext cx="894562" cy="47019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7" name="מחבר חץ ישר 17"/>
          <p:cNvCxnSpPr/>
          <p:nvPr/>
        </p:nvCxnSpPr>
        <p:spPr>
          <a:xfrm flipH="1">
            <a:off x="5071963" y="2382196"/>
            <a:ext cx="649416" cy="5280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מחבר חץ ישר 19"/>
          <p:cNvCxnSpPr/>
          <p:nvPr/>
        </p:nvCxnSpPr>
        <p:spPr>
          <a:xfrm>
            <a:off x="7879922" y="2372072"/>
            <a:ext cx="683310" cy="5167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9" name="מחבר חץ ישר 29"/>
          <p:cNvCxnSpPr>
            <a:stCxn id="12" idx="2"/>
          </p:cNvCxnSpPr>
          <p:nvPr/>
        </p:nvCxnSpPr>
        <p:spPr>
          <a:xfrm flipH="1">
            <a:off x="8060011" y="3481940"/>
            <a:ext cx="1" cy="60879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20" name="מחבר חץ ישר 34"/>
          <p:cNvCxnSpPr/>
          <p:nvPr/>
        </p:nvCxnSpPr>
        <p:spPr>
          <a:xfrm>
            <a:off x="5630778" y="3486983"/>
            <a:ext cx="1522" cy="619695"/>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60609" y="3178479"/>
            <a:ext cx="3580327" cy="1215717"/>
          </a:xfrm>
          <a:prstGeom prst="rect">
            <a:avLst/>
          </a:prstGeom>
          <a:noFill/>
          <a:ln>
            <a:solidFill>
              <a:schemeClr val="tx1"/>
            </a:solidFill>
          </a:ln>
        </p:spPr>
        <p:txBody>
          <a:bodyPr wrap="square" rtlCol="0">
            <a:spAutoFit/>
          </a:bodyPr>
          <a:lstStyle/>
          <a:p>
            <a:pPr algn="r" rtl="1">
              <a:lnSpc>
                <a:spcPct val="150000"/>
              </a:lnSpc>
              <a:spcBef>
                <a:spcPts val="600"/>
              </a:spcBef>
            </a:pPr>
            <a:r>
              <a:rPr lang="ar-JO" sz="2000" b="1" dirty="0">
                <a:cs typeface="+mj-cs"/>
              </a:rPr>
              <a:t>لا تملك هيكل عظمي</a:t>
            </a:r>
            <a:r>
              <a:rPr lang="en-US" sz="2200" b="1" dirty="0">
                <a:solidFill>
                  <a:schemeClr val="dk1"/>
                </a:solidFill>
              </a:rPr>
              <a:t> </a:t>
            </a:r>
            <a:r>
              <a:rPr lang="ar-JO" sz="2000" b="1" dirty="0">
                <a:solidFill>
                  <a:srgbClr val="000000"/>
                </a:solidFill>
                <a:latin typeface="Droid Arabic Kufi"/>
                <a:cs typeface="+mj-cs"/>
              </a:rPr>
              <a:t>, </a:t>
            </a:r>
            <a:r>
              <a:rPr lang="ar-SA" sz="2000" b="1" dirty="0">
                <a:solidFill>
                  <a:srgbClr val="FF0000"/>
                </a:solidFill>
                <a:cs typeface="+mj-cs"/>
              </a:rPr>
              <a:t>مملكة الحيوانات</a:t>
            </a:r>
            <a:endParaRPr lang="en-US" sz="2000" b="1" dirty="0">
              <a:solidFill>
                <a:srgbClr val="FF0000"/>
              </a:solidFill>
              <a:cs typeface="+mj-cs"/>
            </a:endParaRPr>
          </a:p>
          <a:p>
            <a:pPr algn="r" rtl="1"/>
            <a:r>
              <a:rPr lang="ar-SA" sz="2000" b="1" dirty="0">
                <a:cs typeface="+mj-cs"/>
              </a:rPr>
              <a:t>الحيوانات الفقارية </a:t>
            </a:r>
            <a:r>
              <a:rPr lang="ar-JO" sz="2000" b="1" dirty="0">
                <a:cs typeface="+mj-cs"/>
              </a:rPr>
              <a:t>, </a:t>
            </a:r>
            <a:r>
              <a:rPr lang="ar-SA" sz="2000" b="1" dirty="0">
                <a:cs typeface="+mj-cs"/>
              </a:rPr>
              <a:t>مملكة الن</a:t>
            </a:r>
            <a:r>
              <a:rPr lang="ar-JO" sz="2000" b="1" dirty="0">
                <a:cs typeface="+mj-cs"/>
              </a:rPr>
              <a:t>ب</a:t>
            </a:r>
            <a:r>
              <a:rPr lang="ar-SA" sz="2000" b="1" dirty="0">
                <a:cs typeface="+mj-cs"/>
              </a:rPr>
              <a:t>اتات</a:t>
            </a:r>
            <a:endParaRPr lang="en-US" sz="2000" b="1" dirty="0">
              <a:cs typeface="+mj-cs"/>
            </a:endParaRPr>
          </a:p>
          <a:p>
            <a:pPr algn="r" rtl="1"/>
            <a:r>
              <a:rPr lang="ar-SA" sz="2000" b="1" dirty="0">
                <a:cs typeface="+mj-cs"/>
              </a:rPr>
              <a:t>تملك‭ ‬</a:t>
            </a:r>
            <a:r>
              <a:rPr lang="ar-JO" sz="2000" b="1" dirty="0">
                <a:cs typeface="+mj-cs"/>
              </a:rPr>
              <a:t>هيكل عظمي</a:t>
            </a:r>
            <a:r>
              <a:rPr lang="en-US" sz="2000" b="1" dirty="0">
                <a:cs typeface="+mj-cs"/>
              </a:rPr>
              <a:t> </a:t>
            </a:r>
            <a:r>
              <a:rPr lang="ar-JO" sz="2000" b="1" dirty="0">
                <a:solidFill>
                  <a:srgbClr val="000000"/>
                </a:solidFill>
                <a:latin typeface="Droid Arabic Kufi"/>
                <a:cs typeface="+mj-cs"/>
              </a:rPr>
              <a:t>, </a:t>
            </a:r>
            <a:r>
              <a:rPr lang="ar-SA" sz="2000" b="1" dirty="0">
                <a:cs typeface="+mj-cs"/>
              </a:rPr>
              <a:t>الحيوانات اللافقارية</a:t>
            </a:r>
            <a:endParaRPr lang="en-US" sz="2000" b="1" dirty="0">
              <a:cs typeface="+mj-cs"/>
            </a:endParaRPr>
          </a:p>
        </p:txBody>
      </p:sp>
    </p:spTree>
    <p:extLst>
      <p:ext uri="{BB962C8B-B14F-4D97-AF65-F5344CB8AC3E}">
        <p14:creationId xmlns:p14="http://schemas.microsoft.com/office/powerpoint/2010/main" val="4022239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991672" y="411684"/>
            <a:ext cx="7972023" cy="697287"/>
          </a:xfrm>
        </p:spPr>
        <p:txBody>
          <a:bodyPr>
            <a:noAutofit/>
          </a:bodyPr>
          <a:lstStyle/>
          <a:p>
            <a:pPr algn="ctr"/>
            <a:r>
              <a:rPr lang="ar-SA" sz="3200" b="1" dirty="0">
                <a:latin typeface="Lateef" panose="01000506020000020003" pitchFamily="2" charset="-78"/>
                <a:ea typeface="Arial"/>
                <a:cs typeface="Arial"/>
              </a:rPr>
              <a:t>تدريب </a:t>
            </a:r>
            <a:r>
              <a:rPr lang="ar-JO" sz="3200" b="1" dirty="0">
                <a:latin typeface="Lateef" panose="01000506020000020003" pitchFamily="2" charset="-78"/>
                <a:ea typeface="Arial"/>
                <a:cs typeface="Arial"/>
              </a:rPr>
              <a:t>اجمال الدرس</a:t>
            </a:r>
            <a:r>
              <a:rPr lang="ar-SA" sz="3200" b="1" dirty="0">
                <a:latin typeface="Lateef" panose="01000506020000020003" pitchFamily="2" charset="-78"/>
                <a:ea typeface="Arial"/>
                <a:cs typeface="Arial"/>
              </a:rPr>
              <a:t>:أ</a:t>
            </a:r>
            <a:r>
              <a:rPr lang="ar-JO" sz="3200" b="1" dirty="0">
                <a:latin typeface="Lateef" panose="01000506020000020003" pitchFamily="2" charset="-78"/>
                <a:ea typeface="Arial"/>
                <a:cs typeface="Arial"/>
              </a:rPr>
              <a:t>كمل الرسم التخطيطي لل</a:t>
            </a:r>
            <a:r>
              <a:rPr lang="ar-SA" sz="3200" b="1" dirty="0">
                <a:latin typeface="Lateef" panose="01000506020000020003" pitchFamily="2" charset="-78"/>
                <a:ea typeface="Arial"/>
                <a:cs typeface="Arial"/>
              </a:rPr>
              <a:t>درس </a:t>
            </a:r>
            <a:endParaRPr lang="he-IL" sz="3200" dirty="0">
              <a:latin typeface="Lateef" panose="01000506020000020003" pitchFamily="2" charset="-78"/>
              <a:ea typeface="Arial"/>
              <a:cs typeface="+mj-cs"/>
            </a:endParaRPr>
          </a:p>
        </p:txBody>
      </p:sp>
      <p:sp>
        <p:nvSpPr>
          <p:cNvPr id="8" name="מציין מיקום טקסט 3"/>
          <p:cNvSpPr>
            <a:spLocks noGrp="1"/>
          </p:cNvSpPr>
          <p:nvPr>
            <p:ph type="body" sz="quarter" idx="4294967295"/>
          </p:nvPr>
        </p:nvSpPr>
        <p:spPr>
          <a:xfrm>
            <a:off x="3833951" y="1268017"/>
            <a:ext cx="1938803" cy="547034"/>
          </a:xfrm>
          <a:prstGeom prst="rect">
            <a:avLst/>
          </a:prstGeom>
        </p:spPr>
        <p:style>
          <a:lnRef idx="2">
            <a:schemeClr val="accent6"/>
          </a:lnRef>
          <a:fillRef idx="1">
            <a:schemeClr val="lt1"/>
          </a:fillRef>
          <a:effectRef idx="0">
            <a:schemeClr val="accent6"/>
          </a:effectRef>
          <a:fontRef idx="minor">
            <a:schemeClr val="dk1"/>
          </a:fontRef>
        </p:style>
        <p:txBody>
          <a:bodyPr rtlCol="0" anchor="ctr">
            <a:normAutofit/>
          </a:bodyPr>
          <a:lstStyle/>
          <a:p>
            <a:r>
              <a:rPr lang="ar-SA" sz="2400" b="1" dirty="0"/>
              <a:t>الكائنات الحية</a:t>
            </a:r>
            <a:endParaRPr lang="en-US" sz="2400" b="1" dirty="0"/>
          </a:p>
        </p:txBody>
      </p:sp>
      <p:sp>
        <p:nvSpPr>
          <p:cNvPr id="9" name="מציין מיקום טקסט 3"/>
          <p:cNvSpPr txBox="1">
            <a:spLocks/>
          </p:cNvSpPr>
          <p:nvPr/>
        </p:nvSpPr>
        <p:spPr>
          <a:xfrm>
            <a:off x="1663794" y="2108679"/>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مملكة الن</a:t>
            </a:r>
            <a:r>
              <a:rPr lang="ar-JO" sz="2400" b="1" dirty="0"/>
              <a:t>ب</a:t>
            </a:r>
            <a:r>
              <a:rPr lang="ar-SA" sz="2400" b="1" dirty="0"/>
              <a:t>اتات</a:t>
            </a:r>
            <a:endParaRPr lang="en-US" sz="2400" b="1" dirty="0"/>
          </a:p>
        </p:txBody>
      </p:sp>
      <p:sp>
        <p:nvSpPr>
          <p:cNvPr id="10" name="מציין מיקום טקסט 3"/>
          <p:cNvSpPr txBox="1">
            <a:spLocks/>
          </p:cNvSpPr>
          <p:nvPr/>
        </p:nvSpPr>
        <p:spPr>
          <a:xfrm>
            <a:off x="5850673" y="205775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lnSpcReduction="200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a:lnSpc>
                <a:spcPct val="150000"/>
              </a:lnSpc>
              <a:spcBef>
                <a:spcPts val="600"/>
              </a:spcBef>
            </a:pPr>
            <a:r>
              <a:rPr lang="ar-SA" sz="2400" b="1" dirty="0"/>
              <a:t>مملكة الحيوانات</a:t>
            </a:r>
            <a:endParaRPr lang="en-US" sz="2400" b="1" dirty="0"/>
          </a:p>
        </p:txBody>
      </p:sp>
      <p:sp>
        <p:nvSpPr>
          <p:cNvPr id="11" name="מציין מיקום טקסט 3"/>
          <p:cNvSpPr txBox="1">
            <a:spLocks/>
          </p:cNvSpPr>
          <p:nvPr/>
        </p:nvSpPr>
        <p:spPr>
          <a:xfrm>
            <a:off x="4668252" y="2949343"/>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400" dirty="0"/>
          </a:p>
        </p:txBody>
      </p:sp>
      <p:sp>
        <p:nvSpPr>
          <p:cNvPr id="12" name="מציין מיקום טקסט 3"/>
          <p:cNvSpPr txBox="1">
            <a:spLocks/>
          </p:cNvSpPr>
          <p:nvPr/>
        </p:nvSpPr>
        <p:spPr>
          <a:xfrm>
            <a:off x="7090610" y="2934906"/>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400" dirty="0"/>
          </a:p>
        </p:txBody>
      </p:sp>
      <p:sp>
        <p:nvSpPr>
          <p:cNvPr id="13" name="מציין מיקום טקסט 3"/>
          <p:cNvSpPr txBox="1">
            <a:spLocks/>
          </p:cNvSpPr>
          <p:nvPr/>
        </p:nvSpPr>
        <p:spPr>
          <a:xfrm>
            <a:off x="7090610"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000" b="1" dirty="0"/>
          </a:p>
        </p:txBody>
      </p:sp>
      <p:sp>
        <p:nvSpPr>
          <p:cNvPr id="14" name="מציין מיקום טקסט 3"/>
          <p:cNvSpPr txBox="1">
            <a:spLocks/>
          </p:cNvSpPr>
          <p:nvPr/>
        </p:nvSpPr>
        <p:spPr>
          <a:xfrm>
            <a:off x="4661376"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dirty="0">
                <a:solidFill>
                  <a:srgbClr val="000000"/>
                </a:solidFill>
                <a:latin typeface="Droid Arabic Kufi"/>
              </a:rPr>
              <a:t>‬</a:t>
            </a:r>
            <a:endParaRPr lang="en-US" sz="2400" b="1" dirty="0"/>
          </a:p>
        </p:txBody>
      </p:sp>
      <p:cxnSp>
        <p:nvCxnSpPr>
          <p:cNvPr id="15" name="מחבר חץ ישר 11"/>
          <p:cNvCxnSpPr/>
          <p:nvPr/>
        </p:nvCxnSpPr>
        <p:spPr>
          <a:xfrm flipH="1">
            <a:off x="2779754" y="1551281"/>
            <a:ext cx="969402" cy="38512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מחבר חץ ישר 14"/>
          <p:cNvCxnSpPr/>
          <p:nvPr/>
        </p:nvCxnSpPr>
        <p:spPr>
          <a:xfrm>
            <a:off x="5850673" y="1466211"/>
            <a:ext cx="894562" cy="47019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7" name="מחבר חץ ישר 17"/>
          <p:cNvCxnSpPr/>
          <p:nvPr/>
        </p:nvCxnSpPr>
        <p:spPr>
          <a:xfrm flipH="1">
            <a:off x="5071963" y="2382196"/>
            <a:ext cx="649416" cy="5280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מחבר חץ ישר 19"/>
          <p:cNvCxnSpPr/>
          <p:nvPr/>
        </p:nvCxnSpPr>
        <p:spPr>
          <a:xfrm>
            <a:off x="7879922" y="2372072"/>
            <a:ext cx="683310" cy="5167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9" name="מחבר חץ ישר 29"/>
          <p:cNvCxnSpPr>
            <a:stCxn id="12" idx="2"/>
          </p:cNvCxnSpPr>
          <p:nvPr/>
        </p:nvCxnSpPr>
        <p:spPr>
          <a:xfrm flipH="1">
            <a:off x="8060011" y="3481940"/>
            <a:ext cx="1" cy="60879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20" name="מחבר חץ ישר 34"/>
          <p:cNvCxnSpPr/>
          <p:nvPr/>
        </p:nvCxnSpPr>
        <p:spPr>
          <a:xfrm>
            <a:off x="5630778" y="3486983"/>
            <a:ext cx="1522" cy="619695"/>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60609" y="3178479"/>
            <a:ext cx="3580327" cy="1215717"/>
          </a:xfrm>
          <a:prstGeom prst="rect">
            <a:avLst/>
          </a:prstGeom>
          <a:noFill/>
          <a:ln>
            <a:solidFill>
              <a:schemeClr val="tx1"/>
            </a:solidFill>
          </a:ln>
        </p:spPr>
        <p:txBody>
          <a:bodyPr wrap="square" rtlCol="0">
            <a:spAutoFit/>
          </a:bodyPr>
          <a:lstStyle/>
          <a:p>
            <a:pPr algn="r" rtl="1">
              <a:lnSpc>
                <a:spcPct val="150000"/>
              </a:lnSpc>
              <a:spcBef>
                <a:spcPts val="600"/>
              </a:spcBef>
            </a:pPr>
            <a:r>
              <a:rPr lang="ar-JO" sz="2000" b="1" dirty="0">
                <a:cs typeface="+mj-cs"/>
              </a:rPr>
              <a:t>لا تملك هيكل عظمي</a:t>
            </a:r>
            <a:r>
              <a:rPr lang="en-US" sz="2200" b="1" dirty="0">
                <a:solidFill>
                  <a:schemeClr val="dk1"/>
                </a:solidFill>
              </a:rPr>
              <a:t> </a:t>
            </a:r>
            <a:r>
              <a:rPr lang="ar-JO" sz="2000" b="1" dirty="0">
                <a:solidFill>
                  <a:srgbClr val="000000"/>
                </a:solidFill>
                <a:latin typeface="Droid Arabic Kufi"/>
                <a:cs typeface="+mj-cs"/>
              </a:rPr>
              <a:t>, </a:t>
            </a:r>
            <a:r>
              <a:rPr lang="ar-SA" sz="2000" b="1" dirty="0">
                <a:solidFill>
                  <a:srgbClr val="FF0000"/>
                </a:solidFill>
                <a:cs typeface="+mj-cs"/>
              </a:rPr>
              <a:t>مملكة الحيوانات</a:t>
            </a:r>
            <a:endParaRPr lang="en-US" sz="2000" b="1" dirty="0">
              <a:solidFill>
                <a:srgbClr val="FF0000"/>
              </a:solidFill>
              <a:cs typeface="+mj-cs"/>
            </a:endParaRPr>
          </a:p>
          <a:p>
            <a:pPr algn="r" rtl="1"/>
            <a:r>
              <a:rPr lang="ar-SA" sz="2000" b="1" dirty="0">
                <a:cs typeface="+mj-cs"/>
              </a:rPr>
              <a:t>الحيوانات الفقارية</a:t>
            </a:r>
            <a:r>
              <a:rPr lang="ar-SA" sz="2000" b="1" dirty="0">
                <a:solidFill>
                  <a:srgbClr val="FF0000"/>
                </a:solidFill>
                <a:cs typeface="+mj-cs"/>
              </a:rPr>
              <a:t> </a:t>
            </a:r>
            <a:r>
              <a:rPr lang="ar-JO" sz="2000" b="1" dirty="0">
                <a:cs typeface="+mj-cs"/>
              </a:rPr>
              <a:t>, </a:t>
            </a:r>
            <a:r>
              <a:rPr lang="ar-SA" sz="2000" b="1" dirty="0">
                <a:solidFill>
                  <a:srgbClr val="FF0000"/>
                </a:solidFill>
                <a:cs typeface="+mj-cs"/>
              </a:rPr>
              <a:t>مملكة الن</a:t>
            </a:r>
            <a:r>
              <a:rPr lang="ar-JO" sz="2000" b="1" dirty="0">
                <a:solidFill>
                  <a:srgbClr val="FF0000"/>
                </a:solidFill>
                <a:cs typeface="+mj-cs"/>
              </a:rPr>
              <a:t>ب</a:t>
            </a:r>
            <a:r>
              <a:rPr lang="ar-SA" sz="2000" b="1" dirty="0">
                <a:solidFill>
                  <a:srgbClr val="FF0000"/>
                </a:solidFill>
                <a:cs typeface="+mj-cs"/>
              </a:rPr>
              <a:t>اتات</a:t>
            </a:r>
            <a:endParaRPr lang="en-US" sz="2000" b="1" dirty="0">
              <a:solidFill>
                <a:srgbClr val="FF0000"/>
              </a:solidFill>
              <a:cs typeface="+mj-cs"/>
            </a:endParaRPr>
          </a:p>
          <a:p>
            <a:pPr algn="r" rtl="1"/>
            <a:r>
              <a:rPr lang="ar-SA" sz="2000" b="1" dirty="0">
                <a:cs typeface="+mj-cs"/>
              </a:rPr>
              <a:t>تملك‭ ‬</a:t>
            </a:r>
            <a:r>
              <a:rPr lang="ar-JO" sz="2000" b="1" dirty="0">
                <a:cs typeface="+mj-cs"/>
              </a:rPr>
              <a:t>هيكل عظمي</a:t>
            </a:r>
            <a:r>
              <a:rPr lang="en-US" sz="2000" b="1" dirty="0">
                <a:cs typeface="+mj-cs"/>
              </a:rPr>
              <a:t> </a:t>
            </a:r>
            <a:r>
              <a:rPr lang="ar-JO" sz="2000" b="1" dirty="0">
                <a:solidFill>
                  <a:srgbClr val="000000"/>
                </a:solidFill>
                <a:latin typeface="Droid Arabic Kufi"/>
                <a:cs typeface="+mj-cs"/>
              </a:rPr>
              <a:t>, </a:t>
            </a:r>
            <a:r>
              <a:rPr lang="ar-SA" sz="2000" b="1" dirty="0">
                <a:cs typeface="+mj-cs"/>
              </a:rPr>
              <a:t>الحيوانات اللافقارية</a:t>
            </a:r>
            <a:endParaRPr lang="en-US" sz="2000" b="1" dirty="0">
              <a:cs typeface="+mj-cs"/>
            </a:endParaRPr>
          </a:p>
        </p:txBody>
      </p:sp>
    </p:spTree>
    <p:extLst>
      <p:ext uri="{BB962C8B-B14F-4D97-AF65-F5344CB8AC3E}">
        <p14:creationId xmlns:p14="http://schemas.microsoft.com/office/powerpoint/2010/main" val="772949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01360" y="516784"/>
            <a:ext cx="6210000" cy="540000"/>
          </a:xfrm>
          <a:prstGeom prst="rect">
            <a:avLst/>
          </a:prstGeom>
          <a:solidFill>
            <a:schemeClr val="accent1"/>
          </a:solidFill>
          <a:ln>
            <a:noFill/>
          </a:ln>
        </p:spPr>
        <p:txBody>
          <a:bodyPr spcFirstLastPara="1" vert="horz" wrap="square" lIns="68569" tIns="34275" rIns="68569" bIns="34275" rtlCol="0" anchor="b" anchorCtr="0">
            <a:noAutofit/>
          </a:bodyPr>
          <a:lstStyle/>
          <a:p>
            <a:pPr algn="ctr">
              <a:spcBef>
                <a:spcPts val="0"/>
              </a:spcBef>
            </a:pPr>
            <a:r>
              <a:rPr lang="he-IL" b="1" dirty="0">
                <a:effectLst>
                  <a:outerShdw blurRad="38100" dist="38100" dir="2700000" algn="tl">
                    <a:srgbClr val="000000">
                      <a:alpha val="43137"/>
                    </a:srgbClr>
                  </a:outerShdw>
                </a:effectLst>
                <a:latin typeface="Lateef" panose="01000506020000020003" pitchFamily="2" charset="-78"/>
                <a:cs typeface="+mj-cs"/>
              </a:rPr>
              <a:t> </a:t>
            </a:r>
            <a:br>
              <a:rPr lang="ar-SA" b="1" dirty="0">
                <a:effectLst>
                  <a:outerShdw blurRad="38100" dist="38100" dir="2700000" algn="tl">
                    <a:srgbClr val="000000">
                      <a:alpha val="43137"/>
                    </a:srgbClr>
                  </a:outerShdw>
                </a:effectLst>
                <a:latin typeface="Lateef" panose="01000506020000020003" pitchFamily="2" charset="-78"/>
                <a:cs typeface="+mj-cs"/>
              </a:rPr>
            </a:br>
            <a:r>
              <a:rPr lang="ar-SA" b="1" dirty="0">
                <a:effectLst>
                  <a:outerShdw blurRad="38100" dist="38100" dir="2700000" algn="tl">
                    <a:srgbClr val="000000">
                      <a:alpha val="43137"/>
                    </a:srgbClr>
                  </a:outerShdw>
                </a:effectLst>
                <a:latin typeface="Lateef" panose="01000506020000020003" pitchFamily="2" charset="-78"/>
                <a:cs typeface="+mj-cs"/>
              </a:rPr>
              <a:t>لمن أنتمي؟؟</a:t>
            </a:r>
            <a:endParaRPr b="1" dirty="0">
              <a:effectLst>
                <a:outerShdw blurRad="38100" dist="38100" dir="2700000" algn="tl">
                  <a:srgbClr val="000000">
                    <a:alpha val="43137"/>
                  </a:srgbClr>
                </a:outerShdw>
              </a:effectLst>
              <a:latin typeface="Lateef" panose="01000506020000020003" pitchFamily="2" charset="-78"/>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Rectangle 1"/>
          <p:cNvSpPr>
            <a:spLocks noChangeArrowheads="1"/>
          </p:cNvSpPr>
          <p:nvPr/>
        </p:nvSpPr>
        <p:spPr bwMode="auto">
          <a:xfrm>
            <a:off x="10076393" y="3238117"/>
            <a:ext cx="2776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80"/>
                </a:solidFill>
                <a:effectLst/>
                <a:latin typeface="Droid Arabic Kufi"/>
              </a:rPr>
              <a:t>  </a:t>
            </a:r>
            <a:endParaRPr kumimoji="0" lang="en-US" altLang="en-US" sz="10100" b="1" i="0" u="none" strike="noStrike" cap="none" normalizeH="0" baseline="0" dirty="0">
              <a:ln>
                <a:noFill/>
              </a:ln>
              <a:solidFill>
                <a:srgbClr val="000080"/>
              </a:solidFill>
              <a:effectLst/>
              <a:latin typeface="Droid Arabic Kufi"/>
            </a:endParaRPr>
          </a:p>
        </p:txBody>
      </p:sp>
      <p:graphicFrame>
        <p:nvGraphicFramePr>
          <p:cNvPr id="4" name="טבלה 3"/>
          <p:cNvGraphicFramePr>
            <a:graphicFrameLocks noGrp="1"/>
          </p:cNvGraphicFramePr>
          <p:nvPr>
            <p:extLst>
              <p:ext uri="{D42A27DB-BD31-4B8C-83A1-F6EECF244321}">
                <p14:modId xmlns:p14="http://schemas.microsoft.com/office/powerpoint/2010/main" val="3390008251"/>
              </p:ext>
            </p:extLst>
          </p:nvPr>
        </p:nvGraphicFramePr>
        <p:xfrm>
          <a:off x="3830576" y="1480565"/>
          <a:ext cx="4965693" cy="3365180"/>
        </p:xfrm>
        <a:graphic>
          <a:graphicData uri="http://schemas.openxmlformats.org/drawingml/2006/table">
            <a:tbl>
              <a:tblPr firstRow="1" bandRow="1">
                <a:tableStyleId>{5C22544A-7EE6-4342-B048-85BDC9FD1C3A}</a:tableStyleId>
              </a:tblPr>
              <a:tblGrid>
                <a:gridCol w="2198661">
                  <a:extLst>
                    <a:ext uri="{9D8B030D-6E8A-4147-A177-3AD203B41FA5}">
                      <a16:colId xmlns:a16="http://schemas.microsoft.com/office/drawing/2014/main" val="20000"/>
                    </a:ext>
                  </a:extLst>
                </a:gridCol>
                <a:gridCol w="2767032">
                  <a:extLst>
                    <a:ext uri="{9D8B030D-6E8A-4147-A177-3AD203B41FA5}">
                      <a16:colId xmlns:a16="http://schemas.microsoft.com/office/drawing/2014/main" val="20001"/>
                    </a:ext>
                  </a:extLst>
                </a:gridCol>
              </a:tblGrid>
              <a:tr h="673036">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الماء</a:t>
                      </a:r>
                      <a:endParaRPr lang="en-US" sz="2400" dirty="0">
                        <a:latin typeface="Lateef" panose="020B0604020202020204" charset="-78"/>
                        <a:cs typeface="+mj-cs"/>
                      </a:endParaRPr>
                    </a:p>
                  </a:txBody>
                  <a:tcPr anchor="ctr"/>
                </a:tc>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اليابسة</a:t>
                      </a:r>
                      <a:endParaRPr lang="en-US" sz="2400" dirty="0">
                        <a:latin typeface="Lateef" panose="020B0604020202020204" charset="-78"/>
                        <a:cs typeface="+mj-cs"/>
                      </a:endParaRPr>
                    </a:p>
                  </a:txBody>
                  <a:tcPr anchor="ctr"/>
                </a:tc>
                <a:extLst>
                  <a:ext uri="{0D108BD9-81ED-4DB2-BD59-A6C34878D82A}">
                    <a16:rowId xmlns:a16="http://schemas.microsoft.com/office/drawing/2014/main" val="10000"/>
                  </a:ext>
                </a:extLst>
              </a:tr>
              <a:tr h="673036">
                <a:tc>
                  <a:txBody>
                    <a:bodyPr/>
                    <a:lstStyle/>
                    <a:p>
                      <a:pPr algn="ctr"/>
                      <a:endParaRPr lang="en-US" sz="2400" dirty="0">
                        <a:latin typeface="Lateef" panose="020B0604020202020204" charset="-78"/>
                        <a:cs typeface="+mj-cs"/>
                      </a:endParaRPr>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1"/>
                  </a:ext>
                </a:extLst>
              </a:tr>
              <a:tr h="673036">
                <a:tc>
                  <a:txBody>
                    <a:bodyPr/>
                    <a:lstStyle/>
                    <a:p>
                      <a:pPr algn="ctr"/>
                      <a:endParaRPr lang="en-US" sz="2400" dirty="0">
                        <a:latin typeface="Lateef" panose="020B0604020202020204" charset="-78"/>
                        <a:cs typeface="+mj-cs"/>
                      </a:endParaRPr>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2"/>
                  </a:ext>
                </a:extLst>
              </a:tr>
              <a:tr h="673036">
                <a:tc>
                  <a:txBody>
                    <a:bodyPr/>
                    <a:lstStyle/>
                    <a:p>
                      <a:pPr algn="ctr"/>
                      <a:endParaRPr lang="en-US" sz="2400" dirty="0">
                        <a:latin typeface="Lateef" panose="020B0604020202020204" charset="-78"/>
                        <a:cs typeface="+mj-cs"/>
                      </a:endParaRPr>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3"/>
                  </a:ext>
                </a:extLst>
              </a:tr>
              <a:tr h="673036">
                <a:tc>
                  <a:txBody>
                    <a:bodyPr/>
                    <a:lstStyle/>
                    <a:p>
                      <a:pPr algn="ctr"/>
                      <a:endParaRPr lang="en-US" sz="2400" dirty="0">
                        <a:latin typeface="Lateef" panose="020B0604020202020204" charset="-78"/>
                        <a:cs typeface="+mj-cs"/>
                      </a:endParaRPr>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4"/>
                  </a:ext>
                </a:extLst>
              </a:tr>
            </a:tbl>
          </a:graphicData>
        </a:graphic>
      </p:graphicFrame>
      <p:sp>
        <p:nvSpPr>
          <p:cNvPr id="5" name="מלבן 4"/>
          <p:cNvSpPr/>
          <p:nvPr/>
        </p:nvSpPr>
        <p:spPr>
          <a:xfrm>
            <a:off x="954927" y="1563396"/>
            <a:ext cx="2692865" cy="3046988"/>
          </a:xfrm>
          <a:prstGeom prst="rect">
            <a:avLst/>
          </a:prstGeom>
        </p:spPr>
        <p:txBody>
          <a:bodyPr wrap="square">
            <a:spAutoFit/>
          </a:bodyPr>
          <a:lstStyle/>
          <a:p>
            <a:pPr algn="r"/>
            <a:r>
              <a:rPr lang="ar-SA" sz="2400" b="1" dirty="0">
                <a:latin typeface="Lateef" panose="020B0604020202020204" charset="-78"/>
                <a:cs typeface="+mj-cs"/>
              </a:rPr>
              <a:t>1. سمكة القرش</a:t>
            </a:r>
          </a:p>
          <a:p>
            <a:pPr algn="r"/>
            <a:r>
              <a:rPr lang="ar-SA" sz="2400" b="1" dirty="0">
                <a:latin typeface="Lateef" panose="020B0604020202020204" charset="-78"/>
                <a:cs typeface="+mj-cs"/>
              </a:rPr>
              <a:t>2. كلب</a:t>
            </a:r>
          </a:p>
          <a:p>
            <a:pPr algn="r"/>
            <a:r>
              <a:rPr lang="ar-SA" sz="2400" b="1" dirty="0">
                <a:latin typeface="Lateef" panose="020B0604020202020204" charset="-78"/>
                <a:cs typeface="+mj-cs"/>
              </a:rPr>
              <a:t>3. فراشة</a:t>
            </a:r>
          </a:p>
          <a:p>
            <a:pPr algn="r"/>
            <a:r>
              <a:rPr lang="ar-SA" sz="2400" b="1" dirty="0">
                <a:latin typeface="Lateef" panose="020B0604020202020204" charset="-78"/>
                <a:cs typeface="+mj-cs"/>
              </a:rPr>
              <a:t>4. أخطبوط</a:t>
            </a:r>
          </a:p>
          <a:p>
            <a:pPr algn="r"/>
            <a:r>
              <a:rPr lang="ar-SA" sz="2400" b="1" dirty="0">
                <a:latin typeface="Lateef" panose="020B0604020202020204" charset="-78"/>
                <a:cs typeface="+mj-cs"/>
              </a:rPr>
              <a:t>5. دولفين</a:t>
            </a:r>
          </a:p>
          <a:p>
            <a:pPr algn="r"/>
            <a:r>
              <a:rPr lang="ar-SA" sz="2400" b="1" dirty="0">
                <a:latin typeface="Lateef" panose="020B0604020202020204" charset="-78"/>
                <a:cs typeface="+mj-cs"/>
              </a:rPr>
              <a:t>6. هدهد</a:t>
            </a:r>
          </a:p>
          <a:p>
            <a:pPr algn="r"/>
            <a:r>
              <a:rPr lang="ar-SA" sz="2400" b="1" dirty="0">
                <a:latin typeface="Lateef" panose="020B0604020202020204" charset="-78"/>
                <a:cs typeface="+mj-cs"/>
              </a:rPr>
              <a:t>7. حرباء</a:t>
            </a:r>
          </a:p>
          <a:p>
            <a:pPr algn="r"/>
            <a:r>
              <a:rPr lang="ar-SA" sz="2400" b="1" dirty="0">
                <a:latin typeface="Lateef" panose="020B0604020202020204" charset="-78"/>
                <a:cs typeface="+mj-cs"/>
              </a:rPr>
              <a:t>8. سلحفاة البحر</a:t>
            </a:r>
            <a:endParaRPr lang="en-US" sz="2400" b="1" dirty="0">
              <a:latin typeface="Lateef" panose="020B0604020202020204" charset="-78"/>
              <a:cs typeface="+mj-cs"/>
            </a:endParaRPr>
          </a:p>
        </p:txBody>
      </p:sp>
    </p:spTree>
    <p:extLst>
      <p:ext uri="{BB962C8B-B14F-4D97-AF65-F5344CB8AC3E}">
        <p14:creationId xmlns:p14="http://schemas.microsoft.com/office/powerpoint/2010/main" val="4041542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991672" y="411684"/>
            <a:ext cx="7972023" cy="697287"/>
          </a:xfrm>
        </p:spPr>
        <p:txBody>
          <a:bodyPr>
            <a:noAutofit/>
          </a:bodyPr>
          <a:lstStyle/>
          <a:p>
            <a:pPr algn="ctr"/>
            <a:r>
              <a:rPr lang="ar-SA" sz="3200" b="1" dirty="0">
                <a:latin typeface="Lateef" panose="01000506020000020003" pitchFamily="2" charset="-78"/>
                <a:ea typeface="Arial"/>
                <a:cs typeface="Arial"/>
              </a:rPr>
              <a:t>تدريب </a:t>
            </a:r>
            <a:r>
              <a:rPr lang="ar-JO" sz="3200" b="1" dirty="0">
                <a:latin typeface="Lateef" panose="01000506020000020003" pitchFamily="2" charset="-78"/>
                <a:ea typeface="Arial"/>
                <a:cs typeface="Arial"/>
              </a:rPr>
              <a:t>اجمال الدرس</a:t>
            </a:r>
            <a:r>
              <a:rPr lang="ar-SA" sz="3200" b="1" dirty="0">
                <a:latin typeface="Lateef" panose="01000506020000020003" pitchFamily="2" charset="-78"/>
                <a:ea typeface="Arial"/>
                <a:cs typeface="Arial"/>
              </a:rPr>
              <a:t>:أ</a:t>
            </a:r>
            <a:r>
              <a:rPr lang="ar-JO" sz="3200" b="1" dirty="0">
                <a:latin typeface="Lateef" panose="01000506020000020003" pitchFamily="2" charset="-78"/>
                <a:ea typeface="Arial"/>
                <a:cs typeface="Arial"/>
              </a:rPr>
              <a:t>كمل الرسم التخطيطي لل</a:t>
            </a:r>
            <a:r>
              <a:rPr lang="ar-SA" sz="3200" b="1" dirty="0">
                <a:latin typeface="Lateef" panose="01000506020000020003" pitchFamily="2" charset="-78"/>
                <a:ea typeface="Arial"/>
                <a:cs typeface="Arial"/>
              </a:rPr>
              <a:t>درس </a:t>
            </a:r>
            <a:endParaRPr lang="he-IL" sz="3200" dirty="0">
              <a:latin typeface="Lateef" panose="01000506020000020003" pitchFamily="2" charset="-78"/>
              <a:ea typeface="Arial"/>
              <a:cs typeface="+mj-cs"/>
            </a:endParaRPr>
          </a:p>
        </p:txBody>
      </p:sp>
      <p:sp>
        <p:nvSpPr>
          <p:cNvPr id="8" name="מציין מיקום טקסט 3"/>
          <p:cNvSpPr>
            <a:spLocks noGrp="1"/>
          </p:cNvSpPr>
          <p:nvPr>
            <p:ph type="body" sz="quarter" idx="4294967295"/>
          </p:nvPr>
        </p:nvSpPr>
        <p:spPr>
          <a:xfrm>
            <a:off x="3833951" y="1268017"/>
            <a:ext cx="1938803" cy="547034"/>
          </a:xfrm>
          <a:prstGeom prst="rect">
            <a:avLst/>
          </a:prstGeom>
        </p:spPr>
        <p:style>
          <a:lnRef idx="2">
            <a:schemeClr val="accent6"/>
          </a:lnRef>
          <a:fillRef idx="1">
            <a:schemeClr val="lt1"/>
          </a:fillRef>
          <a:effectRef idx="0">
            <a:schemeClr val="accent6"/>
          </a:effectRef>
          <a:fontRef idx="minor">
            <a:schemeClr val="dk1"/>
          </a:fontRef>
        </p:style>
        <p:txBody>
          <a:bodyPr rtlCol="0" anchor="ctr">
            <a:normAutofit/>
          </a:bodyPr>
          <a:lstStyle/>
          <a:p>
            <a:r>
              <a:rPr lang="ar-SA" sz="2400" b="1" dirty="0"/>
              <a:t>الكائنات الحية</a:t>
            </a:r>
            <a:endParaRPr lang="en-US" sz="2400" b="1" dirty="0"/>
          </a:p>
        </p:txBody>
      </p:sp>
      <p:sp>
        <p:nvSpPr>
          <p:cNvPr id="9" name="מציין מיקום טקסט 3"/>
          <p:cNvSpPr txBox="1">
            <a:spLocks/>
          </p:cNvSpPr>
          <p:nvPr/>
        </p:nvSpPr>
        <p:spPr>
          <a:xfrm>
            <a:off x="1663794" y="2108679"/>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مملكة الن</a:t>
            </a:r>
            <a:r>
              <a:rPr lang="ar-JO" sz="2400" b="1" dirty="0"/>
              <a:t>ب</a:t>
            </a:r>
            <a:r>
              <a:rPr lang="ar-SA" sz="2400" b="1" dirty="0"/>
              <a:t>اتات</a:t>
            </a:r>
            <a:endParaRPr lang="en-US" sz="2400" b="1" dirty="0"/>
          </a:p>
        </p:txBody>
      </p:sp>
      <p:sp>
        <p:nvSpPr>
          <p:cNvPr id="10" name="מציין מיקום טקסט 3"/>
          <p:cNvSpPr txBox="1">
            <a:spLocks/>
          </p:cNvSpPr>
          <p:nvPr/>
        </p:nvSpPr>
        <p:spPr>
          <a:xfrm>
            <a:off x="5850673" y="205775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lnSpcReduction="200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a:lnSpc>
                <a:spcPct val="150000"/>
              </a:lnSpc>
              <a:spcBef>
                <a:spcPts val="600"/>
              </a:spcBef>
            </a:pPr>
            <a:r>
              <a:rPr lang="ar-SA" sz="2400" b="1" dirty="0"/>
              <a:t>مملكة الحيوانات</a:t>
            </a:r>
            <a:endParaRPr lang="en-US" sz="2400" b="1" dirty="0"/>
          </a:p>
        </p:txBody>
      </p:sp>
      <p:sp>
        <p:nvSpPr>
          <p:cNvPr id="11" name="מציין מיקום טקסט 3"/>
          <p:cNvSpPr txBox="1">
            <a:spLocks/>
          </p:cNvSpPr>
          <p:nvPr/>
        </p:nvSpPr>
        <p:spPr>
          <a:xfrm>
            <a:off x="4668252" y="2949343"/>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400" dirty="0"/>
          </a:p>
        </p:txBody>
      </p:sp>
      <p:sp>
        <p:nvSpPr>
          <p:cNvPr id="12" name="מציין מיקום טקסט 3"/>
          <p:cNvSpPr txBox="1">
            <a:spLocks/>
          </p:cNvSpPr>
          <p:nvPr/>
        </p:nvSpPr>
        <p:spPr>
          <a:xfrm>
            <a:off x="7090610" y="2934906"/>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الحيوانات الفقارية </a:t>
            </a:r>
            <a:endParaRPr lang="en-US" sz="2400" dirty="0"/>
          </a:p>
        </p:txBody>
      </p:sp>
      <p:sp>
        <p:nvSpPr>
          <p:cNvPr id="13" name="מציין מיקום טקסט 3"/>
          <p:cNvSpPr txBox="1">
            <a:spLocks/>
          </p:cNvSpPr>
          <p:nvPr/>
        </p:nvSpPr>
        <p:spPr>
          <a:xfrm>
            <a:off x="7090610"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000" b="1" dirty="0"/>
          </a:p>
        </p:txBody>
      </p:sp>
      <p:sp>
        <p:nvSpPr>
          <p:cNvPr id="14" name="מציין מיקום טקסט 3"/>
          <p:cNvSpPr txBox="1">
            <a:spLocks/>
          </p:cNvSpPr>
          <p:nvPr/>
        </p:nvSpPr>
        <p:spPr>
          <a:xfrm>
            <a:off x="4661376"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dirty="0">
                <a:solidFill>
                  <a:srgbClr val="000000"/>
                </a:solidFill>
                <a:latin typeface="Droid Arabic Kufi"/>
              </a:rPr>
              <a:t>‬</a:t>
            </a:r>
            <a:endParaRPr lang="en-US" sz="2400" b="1" dirty="0"/>
          </a:p>
        </p:txBody>
      </p:sp>
      <p:cxnSp>
        <p:nvCxnSpPr>
          <p:cNvPr id="15" name="מחבר חץ ישר 11"/>
          <p:cNvCxnSpPr/>
          <p:nvPr/>
        </p:nvCxnSpPr>
        <p:spPr>
          <a:xfrm flipH="1">
            <a:off x="2779754" y="1551281"/>
            <a:ext cx="969402" cy="38512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מחבר חץ ישר 14"/>
          <p:cNvCxnSpPr/>
          <p:nvPr/>
        </p:nvCxnSpPr>
        <p:spPr>
          <a:xfrm>
            <a:off x="5850673" y="1466211"/>
            <a:ext cx="894562" cy="47019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7" name="מחבר חץ ישר 17"/>
          <p:cNvCxnSpPr/>
          <p:nvPr/>
        </p:nvCxnSpPr>
        <p:spPr>
          <a:xfrm flipH="1">
            <a:off x="5071963" y="2382196"/>
            <a:ext cx="649416" cy="5280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מחבר חץ ישר 19"/>
          <p:cNvCxnSpPr/>
          <p:nvPr/>
        </p:nvCxnSpPr>
        <p:spPr>
          <a:xfrm>
            <a:off x="7879922" y="2372072"/>
            <a:ext cx="683310" cy="5167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9" name="מחבר חץ ישר 29"/>
          <p:cNvCxnSpPr>
            <a:stCxn id="12" idx="2"/>
          </p:cNvCxnSpPr>
          <p:nvPr/>
        </p:nvCxnSpPr>
        <p:spPr>
          <a:xfrm flipH="1">
            <a:off x="8060011" y="3481940"/>
            <a:ext cx="1" cy="60879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20" name="מחבר חץ ישר 34"/>
          <p:cNvCxnSpPr/>
          <p:nvPr/>
        </p:nvCxnSpPr>
        <p:spPr>
          <a:xfrm>
            <a:off x="5630778" y="3486983"/>
            <a:ext cx="1522" cy="619695"/>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60609" y="3178479"/>
            <a:ext cx="3580327" cy="1215717"/>
          </a:xfrm>
          <a:prstGeom prst="rect">
            <a:avLst/>
          </a:prstGeom>
          <a:noFill/>
          <a:ln>
            <a:solidFill>
              <a:schemeClr val="tx1"/>
            </a:solidFill>
          </a:ln>
        </p:spPr>
        <p:txBody>
          <a:bodyPr wrap="square" rtlCol="0">
            <a:spAutoFit/>
          </a:bodyPr>
          <a:lstStyle/>
          <a:p>
            <a:pPr algn="r" rtl="1">
              <a:lnSpc>
                <a:spcPct val="150000"/>
              </a:lnSpc>
              <a:spcBef>
                <a:spcPts val="600"/>
              </a:spcBef>
            </a:pPr>
            <a:r>
              <a:rPr lang="ar-JO" sz="2000" b="1" dirty="0">
                <a:cs typeface="+mj-cs"/>
              </a:rPr>
              <a:t>لا تملك هيكل عظمي</a:t>
            </a:r>
            <a:r>
              <a:rPr lang="en-US" sz="2200" b="1" dirty="0">
                <a:solidFill>
                  <a:schemeClr val="dk1"/>
                </a:solidFill>
              </a:rPr>
              <a:t> </a:t>
            </a:r>
            <a:r>
              <a:rPr lang="ar-JO" sz="2000" b="1" dirty="0">
                <a:solidFill>
                  <a:srgbClr val="000000"/>
                </a:solidFill>
                <a:latin typeface="Droid Arabic Kufi"/>
                <a:cs typeface="+mj-cs"/>
              </a:rPr>
              <a:t>, </a:t>
            </a:r>
            <a:r>
              <a:rPr lang="ar-SA" sz="2000" b="1" dirty="0">
                <a:solidFill>
                  <a:srgbClr val="FF0000"/>
                </a:solidFill>
                <a:cs typeface="+mj-cs"/>
              </a:rPr>
              <a:t>مملكة الحيوانات</a:t>
            </a:r>
            <a:endParaRPr lang="en-US" sz="2000" b="1" dirty="0">
              <a:solidFill>
                <a:srgbClr val="FF0000"/>
              </a:solidFill>
              <a:cs typeface="+mj-cs"/>
            </a:endParaRPr>
          </a:p>
          <a:p>
            <a:pPr algn="r" rtl="1"/>
            <a:r>
              <a:rPr lang="ar-SA" sz="2000" b="1" dirty="0">
                <a:solidFill>
                  <a:srgbClr val="FF0000"/>
                </a:solidFill>
                <a:cs typeface="+mj-cs"/>
              </a:rPr>
              <a:t>الحيوانات الفقارية </a:t>
            </a:r>
            <a:r>
              <a:rPr lang="ar-JO" sz="2000" b="1" dirty="0">
                <a:cs typeface="+mj-cs"/>
              </a:rPr>
              <a:t>, </a:t>
            </a:r>
            <a:r>
              <a:rPr lang="ar-SA" sz="2000" b="1" dirty="0">
                <a:solidFill>
                  <a:srgbClr val="FF0000"/>
                </a:solidFill>
                <a:cs typeface="+mj-cs"/>
              </a:rPr>
              <a:t>مملكة الن</a:t>
            </a:r>
            <a:r>
              <a:rPr lang="ar-JO" sz="2000" b="1" dirty="0">
                <a:solidFill>
                  <a:srgbClr val="FF0000"/>
                </a:solidFill>
                <a:cs typeface="+mj-cs"/>
              </a:rPr>
              <a:t>ب</a:t>
            </a:r>
            <a:r>
              <a:rPr lang="ar-SA" sz="2000" b="1" dirty="0">
                <a:solidFill>
                  <a:srgbClr val="FF0000"/>
                </a:solidFill>
                <a:cs typeface="+mj-cs"/>
              </a:rPr>
              <a:t>اتات</a:t>
            </a:r>
            <a:endParaRPr lang="en-US" sz="2000" b="1" dirty="0">
              <a:solidFill>
                <a:srgbClr val="FF0000"/>
              </a:solidFill>
              <a:cs typeface="+mj-cs"/>
            </a:endParaRPr>
          </a:p>
          <a:p>
            <a:pPr algn="r" rtl="1"/>
            <a:r>
              <a:rPr lang="ar-SA" sz="2000" b="1" dirty="0">
                <a:cs typeface="+mj-cs"/>
              </a:rPr>
              <a:t>تملك‭ ‬</a:t>
            </a:r>
            <a:r>
              <a:rPr lang="ar-JO" sz="2000" b="1" dirty="0">
                <a:cs typeface="+mj-cs"/>
              </a:rPr>
              <a:t>هيكل عظمي</a:t>
            </a:r>
            <a:r>
              <a:rPr lang="en-US" sz="2000" b="1" dirty="0">
                <a:cs typeface="+mj-cs"/>
              </a:rPr>
              <a:t> </a:t>
            </a:r>
            <a:r>
              <a:rPr lang="ar-JO" sz="2000" b="1" dirty="0">
                <a:solidFill>
                  <a:srgbClr val="000000"/>
                </a:solidFill>
                <a:latin typeface="Droid Arabic Kufi"/>
                <a:cs typeface="+mj-cs"/>
              </a:rPr>
              <a:t>, </a:t>
            </a:r>
            <a:r>
              <a:rPr lang="ar-SA" sz="2000" b="1" dirty="0">
                <a:cs typeface="+mj-cs"/>
              </a:rPr>
              <a:t>الحيوانات اللافقارية</a:t>
            </a:r>
            <a:endParaRPr lang="en-US" sz="2000" b="1" dirty="0">
              <a:cs typeface="+mj-cs"/>
            </a:endParaRPr>
          </a:p>
        </p:txBody>
      </p:sp>
    </p:spTree>
    <p:extLst>
      <p:ext uri="{BB962C8B-B14F-4D97-AF65-F5344CB8AC3E}">
        <p14:creationId xmlns:p14="http://schemas.microsoft.com/office/powerpoint/2010/main" val="571588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991672" y="411684"/>
            <a:ext cx="7972023" cy="697287"/>
          </a:xfrm>
        </p:spPr>
        <p:txBody>
          <a:bodyPr>
            <a:noAutofit/>
          </a:bodyPr>
          <a:lstStyle/>
          <a:p>
            <a:pPr algn="ctr"/>
            <a:r>
              <a:rPr lang="ar-SA" sz="3200" b="1" dirty="0">
                <a:latin typeface="Lateef" panose="01000506020000020003" pitchFamily="2" charset="-78"/>
                <a:ea typeface="Arial"/>
                <a:cs typeface="Arial"/>
              </a:rPr>
              <a:t>تدريب </a:t>
            </a:r>
            <a:r>
              <a:rPr lang="ar-JO" sz="3200" b="1" dirty="0">
                <a:latin typeface="Lateef" panose="01000506020000020003" pitchFamily="2" charset="-78"/>
                <a:ea typeface="Arial"/>
                <a:cs typeface="Arial"/>
              </a:rPr>
              <a:t>اجمال الدرس</a:t>
            </a:r>
            <a:r>
              <a:rPr lang="ar-SA" sz="3200" b="1" dirty="0">
                <a:latin typeface="Lateef" panose="01000506020000020003" pitchFamily="2" charset="-78"/>
                <a:ea typeface="Arial"/>
                <a:cs typeface="Arial"/>
              </a:rPr>
              <a:t>:أ</a:t>
            </a:r>
            <a:r>
              <a:rPr lang="ar-JO" sz="3200" b="1" dirty="0">
                <a:latin typeface="Lateef" panose="01000506020000020003" pitchFamily="2" charset="-78"/>
                <a:ea typeface="Arial"/>
                <a:cs typeface="Arial"/>
              </a:rPr>
              <a:t>كمل الرسم التخطيطي لل</a:t>
            </a:r>
            <a:r>
              <a:rPr lang="ar-SA" sz="3200" b="1" dirty="0">
                <a:latin typeface="Lateef" panose="01000506020000020003" pitchFamily="2" charset="-78"/>
                <a:ea typeface="Arial"/>
                <a:cs typeface="Arial"/>
              </a:rPr>
              <a:t>درس </a:t>
            </a:r>
            <a:endParaRPr lang="he-IL" sz="3200" dirty="0">
              <a:latin typeface="Lateef" panose="01000506020000020003" pitchFamily="2" charset="-78"/>
              <a:ea typeface="Arial"/>
              <a:cs typeface="+mj-cs"/>
            </a:endParaRPr>
          </a:p>
        </p:txBody>
      </p:sp>
      <p:sp>
        <p:nvSpPr>
          <p:cNvPr id="8" name="מציין מיקום טקסט 3"/>
          <p:cNvSpPr>
            <a:spLocks noGrp="1"/>
          </p:cNvSpPr>
          <p:nvPr>
            <p:ph type="body" sz="quarter" idx="4294967295"/>
          </p:nvPr>
        </p:nvSpPr>
        <p:spPr>
          <a:xfrm>
            <a:off x="3833951" y="1268017"/>
            <a:ext cx="1938803" cy="547034"/>
          </a:xfrm>
          <a:prstGeom prst="rect">
            <a:avLst/>
          </a:prstGeom>
        </p:spPr>
        <p:style>
          <a:lnRef idx="2">
            <a:schemeClr val="accent6"/>
          </a:lnRef>
          <a:fillRef idx="1">
            <a:schemeClr val="lt1"/>
          </a:fillRef>
          <a:effectRef idx="0">
            <a:schemeClr val="accent6"/>
          </a:effectRef>
          <a:fontRef idx="minor">
            <a:schemeClr val="dk1"/>
          </a:fontRef>
        </p:style>
        <p:txBody>
          <a:bodyPr rtlCol="0" anchor="ctr">
            <a:normAutofit/>
          </a:bodyPr>
          <a:lstStyle/>
          <a:p>
            <a:r>
              <a:rPr lang="ar-SA" sz="2400" b="1" dirty="0"/>
              <a:t>الكائنات الحية</a:t>
            </a:r>
            <a:endParaRPr lang="en-US" sz="2400" b="1" dirty="0"/>
          </a:p>
        </p:txBody>
      </p:sp>
      <p:sp>
        <p:nvSpPr>
          <p:cNvPr id="9" name="מציין מיקום טקסט 3"/>
          <p:cNvSpPr txBox="1">
            <a:spLocks/>
          </p:cNvSpPr>
          <p:nvPr/>
        </p:nvSpPr>
        <p:spPr>
          <a:xfrm>
            <a:off x="1663794" y="2108679"/>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مملكة الن</a:t>
            </a:r>
            <a:r>
              <a:rPr lang="ar-JO" sz="2400" b="1" dirty="0"/>
              <a:t>ب</a:t>
            </a:r>
            <a:r>
              <a:rPr lang="ar-SA" sz="2400" b="1" dirty="0"/>
              <a:t>اتات</a:t>
            </a:r>
            <a:endParaRPr lang="en-US" sz="2400" b="1" dirty="0"/>
          </a:p>
        </p:txBody>
      </p:sp>
      <p:sp>
        <p:nvSpPr>
          <p:cNvPr id="10" name="מציין מיקום טקסט 3"/>
          <p:cNvSpPr txBox="1">
            <a:spLocks/>
          </p:cNvSpPr>
          <p:nvPr/>
        </p:nvSpPr>
        <p:spPr>
          <a:xfrm>
            <a:off x="5850673" y="205775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lnSpcReduction="200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a:lnSpc>
                <a:spcPct val="150000"/>
              </a:lnSpc>
              <a:spcBef>
                <a:spcPts val="600"/>
              </a:spcBef>
            </a:pPr>
            <a:r>
              <a:rPr lang="ar-SA" sz="2400" b="1" dirty="0"/>
              <a:t>مملكة الحيوانات</a:t>
            </a:r>
            <a:endParaRPr lang="en-US" sz="2400" b="1" dirty="0"/>
          </a:p>
        </p:txBody>
      </p:sp>
      <p:sp>
        <p:nvSpPr>
          <p:cNvPr id="11" name="מציין מיקום טקסט 3"/>
          <p:cNvSpPr txBox="1">
            <a:spLocks/>
          </p:cNvSpPr>
          <p:nvPr/>
        </p:nvSpPr>
        <p:spPr>
          <a:xfrm>
            <a:off x="4668252" y="2949343"/>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85000" lnSpcReduction="100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الحيوانات اللافقارية</a:t>
            </a:r>
            <a:endParaRPr lang="en-US" sz="2400" dirty="0"/>
          </a:p>
        </p:txBody>
      </p:sp>
      <p:sp>
        <p:nvSpPr>
          <p:cNvPr id="12" name="מציין מיקום טקסט 3"/>
          <p:cNvSpPr txBox="1">
            <a:spLocks/>
          </p:cNvSpPr>
          <p:nvPr/>
        </p:nvSpPr>
        <p:spPr>
          <a:xfrm>
            <a:off x="7090610" y="2934906"/>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الحيوانات الفقارية </a:t>
            </a:r>
            <a:endParaRPr lang="en-US" sz="2400" dirty="0"/>
          </a:p>
        </p:txBody>
      </p:sp>
      <p:sp>
        <p:nvSpPr>
          <p:cNvPr id="13" name="מציין מיקום טקסט 3"/>
          <p:cNvSpPr txBox="1">
            <a:spLocks/>
          </p:cNvSpPr>
          <p:nvPr/>
        </p:nvSpPr>
        <p:spPr>
          <a:xfrm>
            <a:off x="7090610"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endParaRPr lang="en-US" sz="2000" b="1" dirty="0"/>
          </a:p>
        </p:txBody>
      </p:sp>
      <p:sp>
        <p:nvSpPr>
          <p:cNvPr id="14" name="מציין מיקום טקסט 3"/>
          <p:cNvSpPr txBox="1">
            <a:spLocks/>
          </p:cNvSpPr>
          <p:nvPr/>
        </p:nvSpPr>
        <p:spPr>
          <a:xfrm>
            <a:off x="4661376"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dirty="0">
                <a:solidFill>
                  <a:srgbClr val="000000"/>
                </a:solidFill>
                <a:latin typeface="Droid Arabic Kufi"/>
              </a:rPr>
              <a:t>‬</a:t>
            </a:r>
            <a:endParaRPr lang="en-US" sz="2400" b="1" dirty="0"/>
          </a:p>
        </p:txBody>
      </p:sp>
      <p:cxnSp>
        <p:nvCxnSpPr>
          <p:cNvPr id="15" name="מחבר חץ ישר 11"/>
          <p:cNvCxnSpPr/>
          <p:nvPr/>
        </p:nvCxnSpPr>
        <p:spPr>
          <a:xfrm flipH="1">
            <a:off x="2779754" y="1551281"/>
            <a:ext cx="969402" cy="38512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מחבר חץ ישר 14"/>
          <p:cNvCxnSpPr/>
          <p:nvPr/>
        </p:nvCxnSpPr>
        <p:spPr>
          <a:xfrm>
            <a:off x="5850673" y="1466211"/>
            <a:ext cx="894562" cy="47019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7" name="מחבר חץ ישר 17"/>
          <p:cNvCxnSpPr/>
          <p:nvPr/>
        </p:nvCxnSpPr>
        <p:spPr>
          <a:xfrm flipH="1">
            <a:off x="5071963" y="2382196"/>
            <a:ext cx="649416" cy="5280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מחבר חץ ישר 19"/>
          <p:cNvCxnSpPr/>
          <p:nvPr/>
        </p:nvCxnSpPr>
        <p:spPr>
          <a:xfrm>
            <a:off x="7879922" y="2372072"/>
            <a:ext cx="683310" cy="5167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9" name="מחבר חץ ישר 29"/>
          <p:cNvCxnSpPr>
            <a:stCxn id="12" idx="2"/>
          </p:cNvCxnSpPr>
          <p:nvPr/>
        </p:nvCxnSpPr>
        <p:spPr>
          <a:xfrm flipH="1">
            <a:off x="8060011" y="3481940"/>
            <a:ext cx="1" cy="60879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20" name="מחבר חץ ישר 34"/>
          <p:cNvCxnSpPr/>
          <p:nvPr/>
        </p:nvCxnSpPr>
        <p:spPr>
          <a:xfrm>
            <a:off x="5630778" y="3486983"/>
            <a:ext cx="1522" cy="619695"/>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60609" y="3170785"/>
            <a:ext cx="3580327" cy="1215717"/>
          </a:xfrm>
          <a:prstGeom prst="rect">
            <a:avLst/>
          </a:prstGeom>
          <a:noFill/>
          <a:ln>
            <a:solidFill>
              <a:schemeClr val="tx1"/>
            </a:solidFill>
          </a:ln>
        </p:spPr>
        <p:txBody>
          <a:bodyPr wrap="square" rtlCol="0">
            <a:spAutoFit/>
          </a:bodyPr>
          <a:lstStyle/>
          <a:p>
            <a:pPr algn="r" rtl="1">
              <a:lnSpc>
                <a:spcPct val="150000"/>
              </a:lnSpc>
              <a:spcBef>
                <a:spcPts val="600"/>
              </a:spcBef>
            </a:pPr>
            <a:r>
              <a:rPr lang="ar-JO" sz="2000" b="1" dirty="0">
                <a:cs typeface="+mj-cs"/>
              </a:rPr>
              <a:t>لا تملك هيكل عظمي</a:t>
            </a:r>
            <a:r>
              <a:rPr lang="en-US" sz="2200" b="1" dirty="0">
                <a:solidFill>
                  <a:schemeClr val="dk1"/>
                </a:solidFill>
              </a:rPr>
              <a:t> </a:t>
            </a:r>
            <a:r>
              <a:rPr lang="ar-JO" sz="2000" b="1" dirty="0">
                <a:solidFill>
                  <a:srgbClr val="000000"/>
                </a:solidFill>
                <a:latin typeface="Droid Arabic Kufi"/>
                <a:cs typeface="+mj-cs"/>
              </a:rPr>
              <a:t>, </a:t>
            </a:r>
            <a:r>
              <a:rPr lang="ar-SA" sz="2000" b="1" dirty="0">
                <a:solidFill>
                  <a:srgbClr val="FF0000"/>
                </a:solidFill>
                <a:cs typeface="+mj-cs"/>
              </a:rPr>
              <a:t>مملكة الحيوانات</a:t>
            </a:r>
            <a:endParaRPr lang="en-US" sz="2000" b="1" dirty="0">
              <a:solidFill>
                <a:srgbClr val="FF0000"/>
              </a:solidFill>
              <a:cs typeface="+mj-cs"/>
            </a:endParaRPr>
          </a:p>
          <a:p>
            <a:pPr algn="r" rtl="1"/>
            <a:r>
              <a:rPr lang="ar-SA" sz="2000" b="1" dirty="0">
                <a:solidFill>
                  <a:srgbClr val="FF0000"/>
                </a:solidFill>
                <a:cs typeface="+mj-cs"/>
              </a:rPr>
              <a:t>الحيوانات الفقارية </a:t>
            </a:r>
            <a:r>
              <a:rPr lang="ar-JO" sz="2000" b="1" dirty="0">
                <a:cs typeface="+mj-cs"/>
              </a:rPr>
              <a:t>, </a:t>
            </a:r>
            <a:r>
              <a:rPr lang="ar-SA" sz="2000" b="1" dirty="0">
                <a:solidFill>
                  <a:srgbClr val="FF0000"/>
                </a:solidFill>
                <a:cs typeface="+mj-cs"/>
              </a:rPr>
              <a:t>مملكة الن</a:t>
            </a:r>
            <a:r>
              <a:rPr lang="ar-JO" sz="2000" b="1" dirty="0">
                <a:solidFill>
                  <a:srgbClr val="FF0000"/>
                </a:solidFill>
                <a:cs typeface="+mj-cs"/>
              </a:rPr>
              <a:t>ب</a:t>
            </a:r>
            <a:r>
              <a:rPr lang="ar-SA" sz="2000" b="1" dirty="0">
                <a:solidFill>
                  <a:srgbClr val="FF0000"/>
                </a:solidFill>
                <a:cs typeface="+mj-cs"/>
              </a:rPr>
              <a:t>اتات</a:t>
            </a:r>
            <a:endParaRPr lang="en-US" sz="2000" b="1" dirty="0">
              <a:solidFill>
                <a:srgbClr val="FF0000"/>
              </a:solidFill>
              <a:cs typeface="+mj-cs"/>
            </a:endParaRPr>
          </a:p>
          <a:p>
            <a:pPr algn="r" rtl="1"/>
            <a:r>
              <a:rPr lang="ar-SA" sz="2000" b="1" dirty="0">
                <a:cs typeface="+mj-cs"/>
              </a:rPr>
              <a:t>تملك‭ ‬</a:t>
            </a:r>
            <a:r>
              <a:rPr lang="ar-JO" sz="2000" b="1" dirty="0">
                <a:cs typeface="+mj-cs"/>
              </a:rPr>
              <a:t>هيكل عظمي</a:t>
            </a:r>
            <a:r>
              <a:rPr lang="en-US" sz="2000" b="1" dirty="0">
                <a:cs typeface="+mj-cs"/>
              </a:rPr>
              <a:t> </a:t>
            </a:r>
            <a:r>
              <a:rPr lang="ar-JO" sz="2000" b="1" dirty="0">
                <a:solidFill>
                  <a:srgbClr val="000000"/>
                </a:solidFill>
                <a:latin typeface="Droid Arabic Kufi"/>
                <a:cs typeface="+mj-cs"/>
              </a:rPr>
              <a:t>, </a:t>
            </a:r>
            <a:r>
              <a:rPr lang="ar-SA" sz="2000" b="1" dirty="0">
                <a:solidFill>
                  <a:srgbClr val="FF0000"/>
                </a:solidFill>
                <a:cs typeface="+mj-cs"/>
              </a:rPr>
              <a:t>الحيوانات اللافقارية</a:t>
            </a:r>
            <a:endParaRPr lang="en-US" sz="2000" dirty="0">
              <a:solidFill>
                <a:srgbClr val="FF0000"/>
              </a:solidFill>
              <a:cs typeface="+mj-cs"/>
            </a:endParaRPr>
          </a:p>
        </p:txBody>
      </p:sp>
    </p:spTree>
    <p:extLst>
      <p:ext uri="{BB962C8B-B14F-4D97-AF65-F5344CB8AC3E}">
        <p14:creationId xmlns:p14="http://schemas.microsoft.com/office/powerpoint/2010/main" val="7695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991672" y="411684"/>
            <a:ext cx="7972023" cy="697287"/>
          </a:xfrm>
        </p:spPr>
        <p:txBody>
          <a:bodyPr>
            <a:noAutofit/>
          </a:bodyPr>
          <a:lstStyle/>
          <a:p>
            <a:pPr algn="ctr"/>
            <a:r>
              <a:rPr lang="ar-SA" sz="3200" b="1" dirty="0">
                <a:latin typeface="Lateef" panose="01000506020000020003" pitchFamily="2" charset="-78"/>
                <a:ea typeface="Arial"/>
                <a:cs typeface="Arial"/>
              </a:rPr>
              <a:t>تدريب </a:t>
            </a:r>
            <a:r>
              <a:rPr lang="ar-JO" sz="3200" b="1" dirty="0">
                <a:latin typeface="Lateef" panose="01000506020000020003" pitchFamily="2" charset="-78"/>
                <a:ea typeface="Arial"/>
                <a:cs typeface="Arial"/>
              </a:rPr>
              <a:t>اجمال الدرس</a:t>
            </a:r>
            <a:r>
              <a:rPr lang="ar-SA" sz="3200" b="1" dirty="0">
                <a:latin typeface="Lateef" panose="01000506020000020003" pitchFamily="2" charset="-78"/>
                <a:ea typeface="Arial"/>
                <a:cs typeface="Arial"/>
              </a:rPr>
              <a:t>:أ</a:t>
            </a:r>
            <a:r>
              <a:rPr lang="ar-JO" sz="3200" b="1" dirty="0">
                <a:latin typeface="Lateef" panose="01000506020000020003" pitchFamily="2" charset="-78"/>
                <a:ea typeface="Arial"/>
                <a:cs typeface="Arial"/>
              </a:rPr>
              <a:t>كمل الرسم التخطيطي لل</a:t>
            </a:r>
            <a:r>
              <a:rPr lang="ar-SA" sz="3200" b="1" dirty="0">
                <a:latin typeface="Lateef" panose="01000506020000020003" pitchFamily="2" charset="-78"/>
                <a:ea typeface="Arial"/>
                <a:cs typeface="Arial"/>
              </a:rPr>
              <a:t>درس </a:t>
            </a:r>
            <a:endParaRPr lang="he-IL" sz="3200" dirty="0">
              <a:latin typeface="Lateef" panose="01000506020000020003" pitchFamily="2" charset="-78"/>
              <a:ea typeface="Arial"/>
              <a:cs typeface="+mj-cs"/>
            </a:endParaRPr>
          </a:p>
        </p:txBody>
      </p:sp>
      <p:sp>
        <p:nvSpPr>
          <p:cNvPr id="8" name="מציין מיקום טקסט 3"/>
          <p:cNvSpPr>
            <a:spLocks noGrp="1"/>
          </p:cNvSpPr>
          <p:nvPr>
            <p:ph type="body" sz="quarter" idx="4294967295"/>
          </p:nvPr>
        </p:nvSpPr>
        <p:spPr>
          <a:xfrm>
            <a:off x="3833951" y="1268017"/>
            <a:ext cx="1938803" cy="547034"/>
          </a:xfrm>
          <a:prstGeom prst="rect">
            <a:avLst/>
          </a:prstGeom>
        </p:spPr>
        <p:style>
          <a:lnRef idx="2">
            <a:schemeClr val="accent6"/>
          </a:lnRef>
          <a:fillRef idx="1">
            <a:schemeClr val="lt1"/>
          </a:fillRef>
          <a:effectRef idx="0">
            <a:schemeClr val="accent6"/>
          </a:effectRef>
          <a:fontRef idx="minor">
            <a:schemeClr val="dk1"/>
          </a:fontRef>
        </p:style>
        <p:txBody>
          <a:bodyPr rtlCol="0" anchor="ctr">
            <a:normAutofit/>
          </a:bodyPr>
          <a:lstStyle/>
          <a:p>
            <a:r>
              <a:rPr lang="ar-SA" sz="2400" b="1" dirty="0"/>
              <a:t>الكائنات الحية</a:t>
            </a:r>
            <a:endParaRPr lang="en-US" sz="2400" b="1" dirty="0"/>
          </a:p>
        </p:txBody>
      </p:sp>
      <p:sp>
        <p:nvSpPr>
          <p:cNvPr id="9" name="מציין מיקום טקסט 3"/>
          <p:cNvSpPr txBox="1">
            <a:spLocks/>
          </p:cNvSpPr>
          <p:nvPr/>
        </p:nvSpPr>
        <p:spPr>
          <a:xfrm>
            <a:off x="1663794" y="2108679"/>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مملكة الن</a:t>
            </a:r>
            <a:r>
              <a:rPr lang="ar-JO" sz="2400" b="1" dirty="0"/>
              <a:t>ب</a:t>
            </a:r>
            <a:r>
              <a:rPr lang="ar-SA" sz="2400" b="1" dirty="0"/>
              <a:t>اتات</a:t>
            </a:r>
            <a:endParaRPr lang="en-US" sz="2400" b="1" dirty="0"/>
          </a:p>
        </p:txBody>
      </p:sp>
      <p:sp>
        <p:nvSpPr>
          <p:cNvPr id="10" name="מציין מיקום טקסט 3"/>
          <p:cNvSpPr txBox="1">
            <a:spLocks/>
          </p:cNvSpPr>
          <p:nvPr/>
        </p:nvSpPr>
        <p:spPr>
          <a:xfrm>
            <a:off x="5850673" y="205775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lnSpcReduction="200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a:lnSpc>
                <a:spcPct val="150000"/>
              </a:lnSpc>
              <a:spcBef>
                <a:spcPts val="600"/>
              </a:spcBef>
            </a:pPr>
            <a:r>
              <a:rPr lang="ar-SA" sz="2400" b="1" dirty="0"/>
              <a:t>مملكة الحيوانات</a:t>
            </a:r>
            <a:endParaRPr lang="en-US" sz="2400" b="1" dirty="0"/>
          </a:p>
        </p:txBody>
      </p:sp>
      <p:sp>
        <p:nvSpPr>
          <p:cNvPr id="11" name="מציין מיקום טקסט 3"/>
          <p:cNvSpPr txBox="1">
            <a:spLocks/>
          </p:cNvSpPr>
          <p:nvPr/>
        </p:nvSpPr>
        <p:spPr>
          <a:xfrm>
            <a:off x="4668252" y="2949343"/>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85000" lnSpcReduction="100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الحيوانات اللافقارية</a:t>
            </a:r>
            <a:endParaRPr lang="en-US" sz="2400" dirty="0"/>
          </a:p>
        </p:txBody>
      </p:sp>
      <p:sp>
        <p:nvSpPr>
          <p:cNvPr id="12" name="מציין מיקום טקסט 3"/>
          <p:cNvSpPr txBox="1">
            <a:spLocks/>
          </p:cNvSpPr>
          <p:nvPr/>
        </p:nvSpPr>
        <p:spPr>
          <a:xfrm>
            <a:off x="7090610" y="2934906"/>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الحيوانات الفقارية </a:t>
            </a:r>
            <a:endParaRPr lang="en-US" sz="2400" dirty="0"/>
          </a:p>
        </p:txBody>
      </p:sp>
      <p:sp>
        <p:nvSpPr>
          <p:cNvPr id="13" name="מציין מיקום טקסט 3"/>
          <p:cNvSpPr txBox="1">
            <a:spLocks/>
          </p:cNvSpPr>
          <p:nvPr/>
        </p:nvSpPr>
        <p:spPr>
          <a:xfrm>
            <a:off x="7090609"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200" b="1" dirty="0"/>
              <a:t>تملك‭ ‬</a:t>
            </a:r>
            <a:r>
              <a:rPr lang="ar-JO" sz="2200" b="1" dirty="0"/>
              <a:t>هيكل عظمي</a:t>
            </a:r>
            <a:endParaRPr lang="en-US" sz="2200" b="1" dirty="0"/>
          </a:p>
        </p:txBody>
      </p:sp>
      <p:sp>
        <p:nvSpPr>
          <p:cNvPr id="14" name="מציין מיקום טקסט 3"/>
          <p:cNvSpPr txBox="1">
            <a:spLocks/>
          </p:cNvSpPr>
          <p:nvPr/>
        </p:nvSpPr>
        <p:spPr>
          <a:xfrm>
            <a:off x="4661376"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dirty="0">
                <a:solidFill>
                  <a:srgbClr val="000000"/>
                </a:solidFill>
                <a:latin typeface="Droid Arabic Kufi"/>
              </a:rPr>
              <a:t>‬</a:t>
            </a:r>
            <a:endParaRPr lang="en-US" sz="2400" b="1" dirty="0"/>
          </a:p>
        </p:txBody>
      </p:sp>
      <p:cxnSp>
        <p:nvCxnSpPr>
          <p:cNvPr id="15" name="מחבר חץ ישר 11"/>
          <p:cNvCxnSpPr/>
          <p:nvPr/>
        </p:nvCxnSpPr>
        <p:spPr>
          <a:xfrm flipH="1">
            <a:off x="2779754" y="1551281"/>
            <a:ext cx="969402" cy="38512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מחבר חץ ישר 14"/>
          <p:cNvCxnSpPr/>
          <p:nvPr/>
        </p:nvCxnSpPr>
        <p:spPr>
          <a:xfrm>
            <a:off x="5850673" y="1466211"/>
            <a:ext cx="894562" cy="47019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7" name="מחבר חץ ישר 17"/>
          <p:cNvCxnSpPr/>
          <p:nvPr/>
        </p:nvCxnSpPr>
        <p:spPr>
          <a:xfrm flipH="1">
            <a:off x="5071963" y="2382196"/>
            <a:ext cx="649416" cy="5280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מחבר חץ ישר 19"/>
          <p:cNvCxnSpPr/>
          <p:nvPr/>
        </p:nvCxnSpPr>
        <p:spPr>
          <a:xfrm>
            <a:off x="7879922" y="2372072"/>
            <a:ext cx="683310" cy="5167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9" name="מחבר חץ ישר 29"/>
          <p:cNvCxnSpPr>
            <a:stCxn id="12" idx="2"/>
          </p:cNvCxnSpPr>
          <p:nvPr/>
        </p:nvCxnSpPr>
        <p:spPr>
          <a:xfrm flipH="1">
            <a:off x="8060011" y="3481940"/>
            <a:ext cx="1" cy="60879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20" name="מחבר חץ ישר 34"/>
          <p:cNvCxnSpPr/>
          <p:nvPr/>
        </p:nvCxnSpPr>
        <p:spPr>
          <a:xfrm>
            <a:off x="5630778" y="3486983"/>
            <a:ext cx="1522" cy="619695"/>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60609" y="3170785"/>
            <a:ext cx="3580327" cy="1215717"/>
          </a:xfrm>
          <a:prstGeom prst="rect">
            <a:avLst/>
          </a:prstGeom>
          <a:noFill/>
          <a:ln>
            <a:solidFill>
              <a:schemeClr val="tx1"/>
            </a:solidFill>
          </a:ln>
        </p:spPr>
        <p:txBody>
          <a:bodyPr wrap="square" rtlCol="0">
            <a:spAutoFit/>
          </a:bodyPr>
          <a:lstStyle/>
          <a:p>
            <a:pPr algn="r" rtl="1">
              <a:lnSpc>
                <a:spcPct val="150000"/>
              </a:lnSpc>
              <a:spcBef>
                <a:spcPts val="600"/>
              </a:spcBef>
            </a:pPr>
            <a:r>
              <a:rPr lang="ar-JO" sz="2000" b="1" dirty="0">
                <a:cs typeface="+mj-cs"/>
              </a:rPr>
              <a:t>لا تملك هيكل عظمي</a:t>
            </a:r>
            <a:r>
              <a:rPr lang="en-US" sz="2200" b="1" dirty="0">
                <a:solidFill>
                  <a:schemeClr val="dk1"/>
                </a:solidFill>
              </a:rPr>
              <a:t> </a:t>
            </a:r>
            <a:r>
              <a:rPr lang="ar-JO" sz="2000" b="1" dirty="0">
                <a:solidFill>
                  <a:srgbClr val="000000"/>
                </a:solidFill>
                <a:latin typeface="Droid Arabic Kufi"/>
                <a:cs typeface="+mj-cs"/>
              </a:rPr>
              <a:t>, </a:t>
            </a:r>
            <a:r>
              <a:rPr lang="ar-SA" sz="2000" b="1" dirty="0">
                <a:solidFill>
                  <a:srgbClr val="FF0000"/>
                </a:solidFill>
                <a:cs typeface="+mj-cs"/>
              </a:rPr>
              <a:t>مملكة الحيوانات</a:t>
            </a:r>
            <a:endParaRPr lang="en-US" sz="2000" b="1" dirty="0">
              <a:solidFill>
                <a:srgbClr val="FF0000"/>
              </a:solidFill>
              <a:cs typeface="+mj-cs"/>
            </a:endParaRPr>
          </a:p>
          <a:p>
            <a:pPr algn="r" rtl="1"/>
            <a:r>
              <a:rPr lang="ar-SA" sz="2000" b="1" dirty="0">
                <a:solidFill>
                  <a:srgbClr val="FF0000"/>
                </a:solidFill>
                <a:cs typeface="+mj-cs"/>
              </a:rPr>
              <a:t>الحيوانات الفقارية </a:t>
            </a:r>
            <a:r>
              <a:rPr lang="ar-JO" sz="2000" b="1" dirty="0">
                <a:cs typeface="+mj-cs"/>
              </a:rPr>
              <a:t>, </a:t>
            </a:r>
            <a:r>
              <a:rPr lang="ar-SA" sz="2000" b="1" dirty="0">
                <a:solidFill>
                  <a:srgbClr val="FF0000"/>
                </a:solidFill>
                <a:cs typeface="+mj-cs"/>
              </a:rPr>
              <a:t>مملكة الن</a:t>
            </a:r>
            <a:r>
              <a:rPr lang="ar-JO" sz="2000" b="1" dirty="0">
                <a:solidFill>
                  <a:srgbClr val="FF0000"/>
                </a:solidFill>
                <a:cs typeface="+mj-cs"/>
              </a:rPr>
              <a:t>ب</a:t>
            </a:r>
            <a:r>
              <a:rPr lang="ar-SA" sz="2000" b="1" dirty="0">
                <a:solidFill>
                  <a:srgbClr val="FF0000"/>
                </a:solidFill>
                <a:cs typeface="+mj-cs"/>
              </a:rPr>
              <a:t>اتات</a:t>
            </a:r>
            <a:endParaRPr lang="en-US" sz="2000" b="1" dirty="0">
              <a:solidFill>
                <a:srgbClr val="FF0000"/>
              </a:solidFill>
              <a:cs typeface="+mj-cs"/>
            </a:endParaRPr>
          </a:p>
          <a:p>
            <a:pPr algn="r" rtl="1"/>
            <a:r>
              <a:rPr lang="ar-SA" sz="2000" b="1" dirty="0">
                <a:solidFill>
                  <a:srgbClr val="FF0000"/>
                </a:solidFill>
                <a:cs typeface="+mj-cs"/>
              </a:rPr>
              <a:t>تملك‭ ‬</a:t>
            </a:r>
            <a:r>
              <a:rPr lang="ar-JO" sz="2000" b="1" dirty="0">
                <a:solidFill>
                  <a:srgbClr val="FF0000"/>
                </a:solidFill>
                <a:cs typeface="+mj-cs"/>
              </a:rPr>
              <a:t>هيكل عظمي</a:t>
            </a:r>
            <a:r>
              <a:rPr lang="en-US" sz="2000" b="1" dirty="0">
                <a:solidFill>
                  <a:srgbClr val="FF0000"/>
                </a:solidFill>
                <a:cs typeface="+mj-cs"/>
              </a:rPr>
              <a:t> </a:t>
            </a:r>
            <a:r>
              <a:rPr lang="ar-JO" sz="2000" b="1" dirty="0">
                <a:solidFill>
                  <a:srgbClr val="000000"/>
                </a:solidFill>
                <a:latin typeface="Droid Arabic Kufi"/>
                <a:cs typeface="+mj-cs"/>
              </a:rPr>
              <a:t>, </a:t>
            </a:r>
            <a:r>
              <a:rPr lang="ar-SA" sz="2000" b="1" dirty="0">
                <a:solidFill>
                  <a:srgbClr val="FF0000"/>
                </a:solidFill>
                <a:cs typeface="+mj-cs"/>
              </a:rPr>
              <a:t>الحيوانات اللافقارية</a:t>
            </a:r>
            <a:endParaRPr lang="en-US" sz="2000" dirty="0">
              <a:solidFill>
                <a:srgbClr val="FF0000"/>
              </a:solidFill>
              <a:cs typeface="+mj-cs"/>
            </a:endParaRPr>
          </a:p>
        </p:txBody>
      </p:sp>
    </p:spTree>
    <p:extLst>
      <p:ext uri="{BB962C8B-B14F-4D97-AF65-F5344CB8AC3E}">
        <p14:creationId xmlns:p14="http://schemas.microsoft.com/office/powerpoint/2010/main" val="497680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991672" y="411684"/>
            <a:ext cx="7972023" cy="697287"/>
          </a:xfrm>
        </p:spPr>
        <p:txBody>
          <a:bodyPr>
            <a:noAutofit/>
          </a:bodyPr>
          <a:lstStyle/>
          <a:p>
            <a:pPr algn="ctr"/>
            <a:r>
              <a:rPr lang="ar-SA" sz="3200" b="1" dirty="0">
                <a:latin typeface="Lateef" panose="01000506020000020003" pitchFamily="2" charset="-78"/>
                <a:ea typeface="Arial"/>
                <a:cs typeface="Arial"/>
              </a:rPr>
              <a:t>تدريب </a:t>
            </a:r>
            <a:r>
              <a:rPr lang="ar-JO" sz="3200" b="1" dirty="0">
                <a:latin typeface="Lateef" panose="01000506020000020003" pitchFamily="2" charset="-78"/>
                <a:ea typeface="Arial"/>
                <a:cs typeface="Arial"/>
              </a:rPr>
              <a:t>اجمال الدرس</a:t>
            </a:r>
            <a:r>
              <a:rPr lang="ar-SA" sz="3200" b="1" dirty="0">
                <a:latin typeface="Lateef" panose="01000506020000020003" pitchFamily="2" charset="-78"/>
                <a:ea typeface="Arial"/>
                <a:cs typeface="Arial"/>
              </a:rPr>
              <a:t>:أ</a:t>
            </a:r>
            <a:r>
              <a:rPr lang="ar-JO" sz="3200" b="1" dirty="0">
                <a:latin typeface="Lateef" panose="01000506020000020003" pitchFamily="2" charset="-78"/>
                <a:ea typeface="Arial"/>
                <a:cs typeface="Arial"/>
              </a:rPr>
              <a:t>كمل الرسم التخطيطي لل</a:t>
            </a:r>
            <a:r>
              <a:rPr lang="ar-SA" sz="3200" b="1" dirty="0">
                <a:latin typeface="Lateef" panose="01000506020000020003" pitchFamily="2" charset="-78"/>
                <a:ea typeface="Arial"/>
                <a:cs typeface="Arial"/>
              </a:rPr>
              <a:t>درس </a:t>
            </a:r>
            <a:endParaRPr lang="he-IL" sz="3200" dirty="0">
              <a:latin typeface="Lateef" panose="01000506020000020003" pitchFamily="2" charset="-78"/>
              <a:ea typeface="Arial"/>
              <a:cs typeface="+mj-cs"/>
            </a:endParaRPr>
          </a:p>
        </p:txBody>
      </p:sp>
      <p:sp>
        <p:nvSpPr>
          <p:cNvPr id="8" name="מציין מיקום טקסט 3"/>
          <p:cNvSpPr>
            <a:spLocks noGrp="1"/>
          </p:cNvSpPr>
          <p:nvPr>
            <p:ph type="body" sz="quarter" idx="4294967295"/>
          </p:nvPr>
        </p:nvSpPr>
        <p:spPr>
          <a:xfrm>
            <a:off x="3833951" y="1268017"/>
            <a:ext cx="1938803" cy="547034"/>
          </a:xfrm>
          <a:prstGeom prst="rect">
            <a:avLst/>
          </a:prstGeom>
        </p:spPr>
        <p:style>
          <a:lnRef idx="2">
            <a:schemeClr val="accent6"/>
          </a:lnRef>
          <a:fillRef idx="1">
            <a:schemeClr val="lt1"/>
          </a:fillRef>
          <a:effectRef idx="0">
            <a:schemeClr val="accent6"/>
          </a:effectRef>
          <a:fontRef idx="minor">
            <a:schemeClr val="dk1"/>
          </a:fontRef>
        </p:style>
        <p:txBody>
          <a:bodyPr rtlCol="0" anchor="ctr">
            <a:normAutofit/>
          </a:bodyPr>
          <a:lstStyle/>
          <a:p>
            <a:r>
              <a:rPr lang="ar-SA" sz="2400" b="1" dirty="0"/>
              <a:t>الكائنات الحية</a:t>
            </a:r>
            <a:endParaRPr lang="en-US" sz="2400" b="1" dirty="0"/>
          </a:p>
        </p:txBody>
      </p:sp>
      <p:sp>
        <p:nvSpPr>
          <p:cNvPr id="9" name="מציין מיקום טקסט 3"/>
          <p:cNvSpPr txBox="1">
            <a:spLocks/>
          </p:cNvSpPr>
          <p:nvPr/>
        </p:nvSpPr>
        <p:spPr>
          <a:xfrm>
            <a:off x="1663794" y="2108679"/>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مملكة الن</a:t>
            </a:r>
            <a:r>
              <a:rPr lang="ar-JO" sz="2400" b="1" dirty="0"/>
              <a:t>ب</a:t>
            </a:r>
            <a:r>
              <a:rPr lang="ar-SA" sz="2400" b="1" dirty="0"/>
              <a:t>اتات</a:t>
            </a:r>
            <a:endParaRPr lang="en-US" sz="2400" b="1" dirty="0"/>
          </a:p>
        </p:txBody>
      </p:sp>
      <p:sp>
        <p:nvSpPr>
          <p:cNvPr id="10" name="מציין מיקום טקסט 3"/>
          <p:cNvSpPr txBox="1">
            <a:spLocks/>
          </p:cNvSpPr>
          <p:nvPr/>
        </p:nvSpPr>
        <p:spPr>
          <a:xfrm>
            <a:off x="5850673" y="205775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lnSpcReduction="200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a:lnSpc>
                <a:spcPct val="150000"/>
              </a:lnSpc>
              <a:spcBef>
                <a:spcPts val="600"/>
              </a:spcBef>
            </a:pPr>
            <a:r>
              <a:rPr lang="ar-SA" sz="2400" b="1" dirty="0"/>
              <a:t>مملكة الحيوانات</a:t>
            </a:r>
            <a:endParaRPr lang="en-US" sz="2400" b="1" dirty="0"/>
          </a:p>
        </p:txBody>
      </p:sp>
      <p:sp>
        <p:nvSpPr>
          <p:cNvPr id="11" name="מציין מיקום טקסט 3"/>
          <p:cNvSpPr txBox="1">
            <a:spLocks/>
          </p:cNvSpPr>
          <p:nvPr/>
        </p:nvSpPr>
        <p:spPr>
          <a:xfrm>
            <a:off x="4668252" y="2949343"/>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85000" lnSpcReduction="100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الحيوانات اللافقارية</a:t>
            </a:r>
            <a:endParaRPr lang="en-US" sz="2400" dirty="0"/>
          </a:p>
        </p:txBody>
      </p:sp>
      <p:sp>
        <p:nvSpPr>
          <p:cNvPr id="12" name="מציין מיקום טקסט 3"/>
          <p:cNvSpPr txBox="1">
            <a:spLocks/>
          </p:cNvSpPr>
          <p:nvPr/>
        </p:nvSpPr>
        <p:spPr>
          <a:xfrm>
            <a:off x="7090610" y="2934906"/>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925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400" b="1" dirty="0"/>
              <a:t>الحيوانات الفقارية </a:t>
            </a:r>
            <a:endParaRPr lang="en-US" sz="2400" dirty="0"/>
          </a:p>
        </p:txBody>
      </p:sp>
      <p:sp>
        <p:nvSpPr>
          <p:cNvPr id="13" name="מציין מיקום טקסט 3"/>
          <p:cNvSpPr txBox="1">
            <a:spLocks/>
          </p:cNvSpPr>
          <p:nvPr/>
        </p:nvSpPr>
        <p:spPr>
          <a:xfrm>
            <a:off x="7090610"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SA" sz="2000" b="1" dirty="0" err="1">
                <a:solidFill>
                  <a:srgbClr val="000000"/>
                </a:solidFill>
                <a:latin typeface="Droid Arabic Kufi"/>
              </a:rPr>
              <a:t>تملك‭ ‬</a:t>
            </a:r>
            <a:r>
              <a:rPr lang="ar-JO" sz="2000" b="1" dirty="0">
                <a:solidFill>
                  <a:srgbClr val="000000"/>
                </a:solidFill>
                <a:latin typeface="Droid Arabic Kufi"/>
              </a:rPr>
              <a:t>هيكل عظمي</a:t>
            </a:r>
            <a:endParaRPr lang="en-US" sz="2000" b="1" dirty="0"/>
          </a:p>
        </p:txBody>
      </p:sp>
      <p:sp>
        <p:nvSpPr>
          <p:cNvPr id="14" name="מציין מיקום טקסט 3"/>
          <p:cNvSpPr txBox="1">
            <a:spLocks/>
          </p:cNvSpPr>
          <p:nvPr/>
        </p:nvSpPr>
        <p:spPr>
          <a:xfrm>
            <a:off x="4661376" y="4155142"/>
            <a:ext cx="1938803" cy="547034"/>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ctr">
            <a:normAutofit fontScale="85000" lnSpcReduction="10000"/>
          </a:bodyPr>
          <a:lstStyle>
            <a:lvl1pPr marL="0" indent="0" algn="ctr" defTabSz="685800" rtl="1" eaLnBrk="1" latinLnBrk="0" hangingPunct="1">
              <a:lnSpc>
                <a:spcPct val="90000"/>
              </a:lnSpc>
              <a:spcBef>
                <a:spcPts val="750"/>
              </a:spcBef>
              <a:buFont typeface="Arial" panose="020B0604020202020204" pitchFamily="34" charset="0"/>
              <a:buNone/>
              <a:defRPr sz="2700" kern="1200">
                <a:solidFill>
                  <a:schemeClr val="dk1"/>
                </a:solidFill>
                <a:latin typeface="+mn-lt"/>
                <a:ea typeface="+mn-ea"/>
                <a:cs typeface="+mn-cs"/>
              </a:defRPr>
            </a:lvl1pPr>
            <a:lvl2pPr marL="342900" indent="0" algn="ctr" defTabSz="685800" rtl="1" eaLnBrk="1" latinLnBrk="0" hangingPunct="1">
              <a:lnSpc>
                <a:spcPct val="90000"/>
              </a:lnSpc>
              <a:spcBef>
                <a:spcPts val="375"/>
              </a:spcBef>
              <a:buFont typeface="Arial" panose="020B0604020202020204" pitchFamily="34" charset="0"/>
              <a:buNone/>
              <a:defRPr sz="1800" kern="1200">
                <a:solidFill>
                  <a:schemeClr val="dk1"/>
                </a:solidFill>
                <a:latin typeface="+mn-lt"/>
                <a:ea typeface="+mn-ea"/>
                <a:cs typeface="+mn-cs"/>
              </a:defRPr>
            </a:lvl2pPr>
            <a:lvl3pPr marL="685800" indent="0" algn="ctr" defTabSz="685800" rtl="1" eaLnBrk="1" latinLnBrk="0" hangingPunct="1">
              <a:lnSpc>
                <a:spcPct val="90000"/>
              </a:lnSpc>
              <a:spcBef>
                <a:spcPts val="375"/>
              </a:spcBef>
              <a:buFont typeface="Arial" panose="020B0604020202020204" pitchFamily="34" charset="0"/>
              <a:buNone/>
              <a:defRPr sz="1500" kern="1200">
                <a:solidFill>
                  <a:schemeClr val="dk1"/>
                </a:solidFill>
                <a:latin typeface="+mn-lt"/>
                <a:ea typeface="+mn-ea"/>
                <a:cs typeface="+mn-cs"/>
              </a:defRPr>
            </a:lvl3pPr>
            <a:lvl4pPr marL="10287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4pPr>
            <a:lvl5pPr marL="1371600" indent="0" algn="ctr" defTabSz="685800" rtl="1" eaLnBrk="1" latinLnBrk="0" hangingPunct="1">
              <a:lnSpc>
                <a:spcPct val="90000"/>
              </a:lnSpc>
              <a:spcBef>
                <a:spcPts val="375"/>
              </a:spcBef>
              <a:buFont typeface="Arial" panose="020B0604020202020204" pitchFamily="34" charset="0"/>
              <a:buNone/>
              <a:defRPr sz="1350" kern="1200">
                <a:solidFill>
                  <a:schemeClr val="dk1"/>
                </a:solidFill>
                <a:latin typeface="+mn-lt"/>
                <a:ea typeface="+mn-ea"/>
                <a:cs typeface="+mn-cs"/>
              </a:defRPr>
            </a:lvl5pPr>
            <a:lvl6pPr marL="18859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6pPr>
            <a:lvl7pPr marL="22288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7pPr>
            <a:lvl8pPr marL="25717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8pPr>
            <a:lvl9pPr marL="2914650" indent="-171450" algn="r" defTabSz="685800" rtl="1"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r>
              <a:rPr lang="ar-JO" sz="2400" b="1" dirty="0">
                <a:solidFill>
                  <a:srgbClr val="000000"/>
                </a:solidFill>
                <a:latin typeface="Droid Arabic Kufi"/>
              </a:rPr>
              <a:t>لا تملك هيكل عظمي</a:t>
            </a:r>
            <a:endParaRPr lang="en-US" sz="2400" b="1" dirty="0"/>
          </a:p>
        </p:txBody>
      </p:sp>
      <p:cxnSp>
        <p:nvCxnSpPr>
          <p:cNvPr id="15" name="מחבר חץ ישר 11"/>
          <p:cNvCxnSpPr/>
          <p:nvPr/>
        </p:nvCxnSpPr>
        <p:spPr>
          <a:xfrm flipH="1">
            <a:off x="2779754" y="1551281"/>
            <a:ext cx="969402" cy="38512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6" name="מחבר חץ ישר 14"/>
          <p:cNvCxnSpPr/>
          <p:nvPr/>
        </p:nvCxnSpPr>
        <p:spPr>
          <a:xfrm>
            <a:off x="5850673" y="1466211"/>
            <a:ext cx="894562" cy="470191"/>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7" name="מחבר חץ ישר 17"/>
          <p:cNvCxnSpPr/>
          <p:nvPr/>
        </p:nvCxnSpPr>
        <p:spPr>
          <a:xfrm flipH="1">
            <a:off x="5071963" y="2382196"/>
            <a:ext cx="649416" cy="5280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מחבר חץ ישר 19"/>
          <p:cNvCxnSpPr/>
          <p:nvPr/>
        </p:nvCxnSpPr>
        <p:spPr>
          <a:xfrm>
            <a:off x="7879922" y="2372072"/>
            <a:ext cx="683310" cy="51677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19" name="מחבר חץ ישר 29"/>
          <p:cNvCxnSpPr>
            <a:stCxn id="12" idx="2"/>
          </p:cNvCxnSpPr>
          <p:nvPr/>
        </p:nvCxnSpPr>
        <p:spPr>
          <a:xfrm flipH="1">
            <a:off x="8060011" y="3481940"/>
            <a:ext cx="1" cy="608797"/>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cxnSp>
        <p:nvCxnSpPr>
          <p:cNvPr id="20" name="מחבר חץ ישר 34"/>
          <p:cNvCxnSpPr/>
          <p:nvPr/>
        </p:nvCxnSpPr>
        <p:spPr>
          <a:xfrm>
            <a:off x="5630778" y="3486983"/>
            <a:ext cx="1522" cy="619695"/>
          </a:xfrm>
          <a:prstGeom prst="straightConnector1">
            <a:avLst/>
          </a:prstGeom>
          <a:ln w="76200">
            <a:solidFill>
              <a:srgbClr val="FB2265"/>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60609" y="3170785"/>
            <a:ext cx="3580327" cy="1169551"/>
          </a:xfrm>
          <a:prstGeom prst="rect">
            <a:avLst/>
          </a:prstGeom>
          <a:noFill/>
          <a:ln>
            <a:solidFill>
              <a:schemeClr val="tx1"/>
            </a:solidFill>
          </a:ln>
        </p:spPr>
        <p:txBody>
          <a:bodyPr wrap="square" rtlCol="0">
            <a:spAutoFit/>
          </a:bodyPr>
          <a:lstStyle/>
          <a:p>
            <a:pPr algn="r" rtl="1">
              <a:lnSpc>
                <a:spcPct val="150000"/>
              </a:lnSpc>
              <a:spcBef>
                <a:spcPts val="600"/>
              </a:spcBef>
            </a:pPr>
            <a:r>
              <a:rPr lang="ar-JO" sz="2000" b="1" dirty="0">
                <a:solidFill>
                  <a:srgbClr val="FF0000"/>
                </a:solidFill>
                <a:cs typeface="+mj-cs"/>
              </a:rPr>
              <a:t>لا تملك هيكل عظمي</a:t>
            </a:r>
            <a:r>
              <a:rPr lang="en-US" sz="2000" b="1" dirty="0">
                <a:solidFill>
                  <a:srgbClr val="FF0000"/>
                </a:solidFill>
                <a:cs typeface="+mj-cs"/>
              </a:rPr>
              <a:t> </a:t>
            </a:r>
            <a:r>
              <a:rPr lang="ar-JO" sz="2000" b="1" dirty="0">
                <a:solidFill>
                  <a:srgbClr val="000000"/>
                </a:solidFill>
                <a:latin typeface="Droid Arabic Kufi"/>
                <a:cs typeface="+mj-cs"/>
              </a:rPr>
              <a:t>, </a:t>
            </a:r>
            <a:r>
              <a:rPr lang="ar-SA" sz="2000" b="1" dirty="0">
                <a:solidFill>
                  <a:srgbClr val="FF0000"/>
                </a:solidFill>
                <a:cs typeface="+mj-cs"/>
              </a:rPr>
              <a:t>مملكة الحيوانات</a:t>
            </a:r>
            <a:endParaRPr lang="en-US" sz="2000" b="1" dirty="0">
              <a:solidFill>
                <a:srgbClr val="FF0000"/>
              </a:solidFill>
              <a:cs typeface="+mj-cs"/>
            </a:endParaRPr>
          </a:p>
          <a:p>
            <a:pPr algn="r" rtl="1"/>
            <a:r>
              <a:rPr lang="ar-SA" sz="2000" b="1" dirty="0">
                <a:solidFill>
                  <a:srgbClr val="FF0000"/>
                </a:solidFill>
                <a:cs typeface="+mj-cs"/>
              </a:rPr>
              <a:t>الحيوانات الفقارية </a:t>
            </a:r>
            <a:r>
              <a:rPr lang="ar-JO" sz="2000" b="1" dirty="0">
                <a:cs typeface="+mj-cs"/>
              </a:rPr>
              <a:t>, </a:t>
            </a:r>
            <a:r>
              <a:rPr lang="ar-SA" sz="2000" b="1" dirty="0">
                <a:solidFill>
                  <a:srgbClr val="FF0000"/>
                </a:solidFill>
                <a:cs typeface="+mj-cs"/>
              </a:rPr>
              <a:t>مملكة الن</a:t>
            </a:r>
            <a:r>
              <a:rPr lang="ar-JO" sz="2000" b="1" dirty="0">
                <a:solidFill>
                  <a:srgbClr val="FF0000"/>
                </a:solidFill>
                <a:cs typeface="+mj-cs"/>
              </a:rPr>
              <a:t>ب</a:t>
            </a:r>
            <a:r>
              <a:rPr lang="ar-SA" sz="2000" b="1" dirty="0">
                <a:solidFill>
                  <a:srgbClr val="FF0000"/>
                </a:solidFill>
                <a:cs typeface="+mj-cs"/>
              </a:rPr>
              <a:t>اتات</a:t>
            </a:r>
            <a:endParaRPr lang="en-US" sz="2000" b="1" dirty="0">
              <a:solidFill>
                <a:srgbClr val="FF0000"/>
              </a:solidFill>
              <a:cs typeface="+mj-cs"/>
            </a:endParaRPr>
          </a:p>
          <a:p>
            <a:pPr algn="r" rtl="1"/>
            <a:r>
              <a:rPr lang="ar-SA" sz="2000" b="1" dirty="0">
                <a:solidFill>
                  <a:srgbClr val="FF0000"/>
                </a:solidFill>
                <a:cs typeface="+mj-cs"/>
              </a:rPr>
              <a:t>تملك‭ ‬</a:t>
            </a:r>
            <a:r>
              <a:rPr lang="ar-JO" sz="2000" b="1" dirty="0">
                <a:solidFill>
                  <a:srgbClr val="FF0000"/>
                </a:solidFill>
                <a:cs typeface="+mj-cs"/>
              </a:rPr>
              <a:t>هيكل عظمي</a:t>
            </a:r>
            <a:r>
              <a:rPr lang="en-US" sz="2000" b="1" dirty="0">
                <a:solidFill>
                  <a:srgbClr val="FF0000"/>
                </a:solidFill>
                <a:cs typeface="+mj-cs"/>
              </a:rPr>
              <a:t> </a:t>
            </a:r>
            <a:r>
              <a:rPr lang="ar-JO" sz="2000" b="1" dirty="0">
                <a:solidFill>
                  <a:srgbClr val="000000"/>
                </a:solidFill>
                <a:latin typeface="Droid Arabic Kufi"/>
                <a:cs typeface="+mj-cs"/>
              </a:rPr>
              <a:t>, </a:t>
            </a:r>
            <a:r>
              <a:rPr lang="ar-SA" sz="2000" b="1" dirty="0">
                <a:solidFill>
                  <a:srgbClr val="FF0000"/>
                </a:solidFill>
                <a:cs typeface="+mj-cs"/>
              </a:rPr>
              <a:t>الحيوانات اللافقارية</a:t>
            </a:r>
            <a:endParaRPr lang="en-US" sz="2000" dirty="0">
              <a:solidFill>
                <a:srgbClr val="FF0000"/>
              </a:solidFill>
              <a:cs typeface="+mj-cs"/>
            </a:endParaRPr>
          </a:p>
        </p:txBody>
      </p:sp>
    </p:spTree>
    <p:extLst>
      <p:ext uri="{BB962C8B-B14F-4D97-AF65-F5344CB8AC3E}">
        <p14:creationId xmlns:p14="http://schemas.microsoft.com/office/powerpoint/2010/main" val="411275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093148" y="543322"/>
            <a:ext cx="7409375" cy="539750"/>
          </a:xfrm>
        </p:spPr>
        <p:txBody>
          <a:bodyPr>
            <a:noAutofit/>
          </a:bodyPr>
          <a:lstStyle/>
          <a:p>
            <a:r>
              <a:rPr lang="ar-SA" sz="3200" dirty="0">
                <a:latin typeface="Lateef" panose="01000506020000020003" pitchFamily="2" charset="-78"/>
                <a:ea typeface="Arial"/>
                <a:cs typeface="+mj-cs"/>
                <a:sym typeface="Arial"/>
              </a:rPr>
              <a:t>المرحلة</a:t>
            </a:r>
            <a:r>
              <a:rPr lang="he-IL" sz="3200" dirty="0">
                <a:latin typeface="Lateef" panose="01000506020000020003" pitchFamily="2" charset="-78"/>
                <a:ea typeface="Arial"/>
                <a:cs typeface="+mj-cs"/>
                <a:sym typeface="Arial"/>
              </a:rPr>
              <a:t> 1</a:t>
            </a:r>
            <a:r>
              <a:rPr lang="ar-SA" sz="3200" dirty="0">
                <a:latin typeface="Lateef" panose="01000506020000020003" pitchFamily="2" charset="-78"/>
                <a:ea typeface="Arial"/>
                <a:cs typeface="+mj-cs"/>
                <a:sym typeface="Arial"/>
              </a:rPr>
              <a:t>: البحث في غوغل</a:t>
            </a:r>
            <a:endParaRPr lang="he-IL" sz="3200" dirty="0">
              <a:latin typeface="Lateef" panose="01000506020000020003" pitchFamily="2" charset="-78"/>
              <a:ea typeface="Arial"/>
              <a:cs typeface="+mj-cs"/>
            </a:endParaRPr>
          </a:p>
        </p:txBody>
      </p:sp>
      <p:pic>
        <p:nvPicPr>
          <p:cNvPr id="7" name="Google Shape;111;p22"/>
          <p:cNvPicPr preferRelativeResize="0"/>
          <p:nvPr/>
        </p:nvPicPr>
        <p:blipFill>
          <a:blip r:embed="rId4">
            <a:alphaModFix/>
          </a:blip>
          <a:stretch>
            <a:fillRect/>
          </a:stretch>
        </p:blipFill>
        <p:spPr>
          <a:xfrm>
            <a:off x="1574756" y="1564628"/>
            <a:ext cx="6315544" cy="2588851"/>
          </a:xfrm>
          <a:prstGeom prst="rect">
            <a:avLst/>
          </a:prstGeom>
          <a:noFill/>
          <a:ln>
            <a:noFill/>
          </a:ln>
        </p:spPr>
      </p:pic>
    </p:spTree>
    <p:extLst>
      <p:ext uri="{BB962C8B-B14F-4D97-AF65-F5344CB8AC3E}">
        <p14:creationId xmlns:p14="http://schemas.microsoft.com/office/powerpoint/2010/main" val="1178928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093148" y="543322"/>
            <a:ext cx="7409375" cy="539750"/>
          </a:xfrm>
        </p:spPr>
        <p:txBody>
          <a:bodyPr>
            <a:noAutofit/>
          </a:bodyPr>
          <a:lstStyle/>
          <a:p>
            <a:r>
              <a:rPr lang="ar-SA" sz="3200" dirty="0">
                <a:latin typeface="Lateef" panose="01000506020000020003" pitchFamily="2" charset="-78"/>
                <a:ea typeface="Arial"/>
                <a:cs typeface="+mj-cs"/>
              </a:rPr>
              <a:t>المرحلة</a:t>
            </a:r>
            <a:r>
              <a:rPr lang="he-IL" sz="3200" dirty="0">
                <a:latin typeface="Lateef" panose="01000506020000020003" pitchFamily="2" charset="-78"/>
                <a:ea typeface="Arial"/>
                <a:cs typeface="+mj-cs"/>
              </a:rPr>
              <a:t> 2</a:t>
            </a:r>
            <a:r>
              <a:rPr lang="ar-SA" sz="3200" dirty="0">
                <a:latin typeface="Lateef" panose="01000506020000020003" pitchFamily="2" charset="-78"/>
                <a:ea typeface="Arial"/>
                <a:cs typeface="+mj-cs"/>
              </a:rPr>
              <a:t> :</a:t>
            </a:r>
            <a:r>
              <a:rPr lang="he-IL" sz="3200" dirty="0">
                <a:latin typeface="Lateef" panose="01000506020000020003" pitchFamily="2" charset="-78"/>
                <a:ea typeface="Arial"/>
                <a:cs typeface="+mj-cs"/>
              </a:rPr>
              <a:t> </a:t>
            </a:r>
            <a:r>
              <a:rPr lang="ar-SA" sz="3200" dirty="0">
                <a:latin typeface="Lateef" panose="01000506020000020003" pitchFamily="2" charset="-78"/>
                <a:ea typeface="Arial"/>
                <a:cs typeface="+mj-cs"/>
              </a:rPr>
              <a:t>الدخول إلى الموقع</a:t>
            </a:r>
            <a:endParaRPr lang="he-IL" sz="3200" dirty="0">
              <a:latin typeface="Lateef" panose="01000506020000020003" pitchFamily="2" charset="-78"/>
              <a:ea typeface="Arial"/>
              <a:cs typeface="+mj-cs"/>
            </a:endParaRPr>
          </a:p>
        </p:txBody>
      </p:sp>
      <p:pic>
        <p:nvPicPr>
          <p:cNvPr id="8" name="Picture 1"/>
          <p:cNvPicPr>
            <a:picLocks noChangeAspect="1"/>
          </p:cNvPicPr>
          <p:nvPr/>
        </p:nvPicPr>
        <p:blipFill>
          <a:blip r:embed="rId4"/>
          <a:stretch>
            <a:fillRect/>
          </a:stretch>
        </p:blipFill>
        <p:spPr>
          <a:xfrm>
            <a:off x="1658533" y="1263203"/>
            <a:ext cx="5878192" cy="3436149"/>
          </a:xfrm>
          <a:prstGeom prst="rect">
            <a:avLst/>
          </a:prstGeom>
        </p:spPr>
      </p:pic>
      <p:cxnSp>
        <p:nvCxnSpPr>
          <p:cNvPr id="11" name="Google Shape;121;p23"/>
          <p:cNvCxnSpPr/>
          <p:nvPr/>
        </p:nvCxnSpPr>
        <p:spPr>
          <a:xfrm>
            <a:off x="1179261" y="1948617"/>
            <a:ext cx="1426630" cy="519278"/>
          </a:xfrm>
          <a:prstGeom prst="straightConnector1">
            <a:avLst/>
          </a:prstGeom>
          <a:noFill/>
          <a:ln w="38100" cap="flat" cmpd="sng">
            <a:solidFill>
              <a:srgbClr val="980000"/>
            </a:solidFill>
            <a:prstDash val="solid"/>
            <a:round/>
            <a:headEnd type="none" w="med" len="med"/>
            <a:tailEnd type="triangle" w="med" len="med"/>
          </a:ln>
        </p:spPr>
      </p:cxnSp>
    </p:spTree>
    <p:extLst>
      <p:ext uri="{BB962C8B-B14F-4D97-AF65-F5344CB8AC3E}">
        <p14:creationId xmlns:p14="http://schemas.microsoft.com/office/powerpoint/2010/main" val="738865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EBEBEB"/>
        </a:solidFill>
        <a:effectLst/>
      </p:bgPr>
    </p:bg>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4">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ea typeface="Arial"/>
                <a:cs typeface="+mj-cs"/>
              </a:rPr>
              <a:t>المرحلة</a:t>
            </a:r>
            <a:r>
              <a:rPr lang="he-IL" sz="3200" dirty="0">
                <a:latin typeface="Lateef" panose="01000506020000020003" pitchFamily="2" charset="-78"/>
                <a:ea typeface="Arial"/>
                <a:cs typeface="+mj-cs"/>
              </a:rPr>
              <a:t> 3</a:t>
            </a:r>
            <a:r>
              <a:rPr lang="ar-SA" sz="3200" dirty="0">
                <a:latin typeface="Lateef" panose="01000506020000020003" pitchFamily="2" charset="-78"/>
                <a:ea typeface="Arial"/>
                <a:cs typeface="+mj-cs"/>
              </a:rPr>
              <a:t>:</a:t>
            </a:r>
            <a:r>
              <a:rPr lang="he-IL" sz="3200" dirty="0">
                <a:latin typeface="Lateef" panose="01000506020000020003" pitchFamily="2" charset="-78"/>
                <a:ea typeface="Arial"/>
                <a:cs typeface="+mj-cs"/>
              </a:rPr>
              <a:t> </a:t>
            </a:r>
            <a:r>
              <a:rPr lang="ar-JO" sz="3200" dirty="0">
                <a:latin typeface="Lateef" panose="01000506020000020003" pitchFamily="2" charset="-78"/>
                <a:ea typeface="Arial"/>
                <a:cs typeface="+mj-cs"/>
              </a:rPr>
              <a:t>اشبك</a:t>
            </a:r>
            <a:endParaRPr lang="he-IL" sz="3200" dirty="0">
              <a:latin typeface="Lateef" panose="01000506020000020003" pitchFamily="2" charset="-78"/>
              <a:ea typeface="Arial"/>
              <a:cs typeface="+mj-cs"/>
            </a:endParaRPr>
          </a:p>
        </p:txBody>
      </p:sp>
      <p:pic>
        <p:nvPicPr>
          <p:cNvPr id="7" name="Picture 2"/>
          <p:cNvPicPr>
            <a:picLocks noChangeAspect="1"/>
          </p:cNvPicPr>
          <p:nvPr/>
        </p:nvPicPr>
        <p:blipFill>
          <a:blip r:embed="rId5"/>
          <a:stretch>
            <a:fillRect/>
          </a:stretch>
        </p:blipFill>
        <p:spPr>
          <a:xfrm>
            <a:off x="1754119" y="1433476"/>
            <a:ext cx="6447317" cy="3100710"/>
          </a:xfrm>
          <a:prstGeom prst="rect">
            <a:avLst/>
          </a:prstGeom>
        </p:spPr>
      </p:pic>
      <p:sp>
        <p:nvSpPr>
          <p:cNvPr id="9" name="מלבן 8">
            <a:extLst>
              <a:ext uri="{FF2B5EF4-FFF2-40B4-BE49-F238E27FC236}">
                <a16:creationId xmlns:a16="http://schemas.microsoft.com/office/drawing/2014/main" id="{78125062-FD69-435B-B166-FBF39C92A53D}"/>
              </a:ext>
            </a:extLst>
          </p:cNvPr>
          <p:cNvSpPr/>
          <p:nvPr/>
        </p:nvSpPr>
        <p:spPr>
          <a:xfrm>
            <a:off x="5997138" y="2199062"/>
            <a:ext cx="1806200" cy="90164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22946320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6" name="כותרת 1"/>
          <p:cNvSpPr>
            <a:spLocks noGrp="1"/>
          </p:cNvSpPr>
          <p:nvPr>
            <p:ph type="title"/>
          </p:nvPr>
        </p:nvSpPr>
        <p:spPr>
          <a:xfrm>
            <a:off x="1101213" y="517525"/>
            <a:ext cx="7409375" cy="539750"/>
          </a:xfrm>
        </p:spPr>
        <p:txBody>
          <a:bodyPr>
            <a:noAutofit/>
          </a:bodyPr>
          <a:lstStyle/>
          <a:p>
            <a:r>
              <a:rPr lang="ar-SA" sz="3200" dirty="0">
                <a:latin typeface="Lateef" panose="01000506020000020003" pitchFamily="2" charset="-78"/>
                <a:ea typeface="Arial"/>
                <a:cs typeface="+mj-cs"/>
              </a:rPr>
              <a:t>المرحلة</a:t>
            </a:r>
            <a:r>
              <a:rPr lang="he-IL" sz="3200" dirty="0">
                <a:latin typeface="Lateef" panose="01000506020000020003" pitchFamily="2" charset="-78"/>
                <a:ea typeface="Arial"/>
                <a:cs typeface="+mj-cs"/>
              </a:rPr>
              <a:t> 4</a:t>
            </a:r>
            <a:r>
              <a:rPr lang="ar-SA" sz="3200" dirty="0">
                <a:latin typeface="Lateef" panose="01000506020000020003" pitchFamily="2" charset="-78"/>
                <a:ea typeface="Arial"/>
                <a:cs typeface="+mj-cs"/>
              </a:rPr>
              <a:t>:</a:t>
            </a:r>
            <a:r>
              <a:rPr lang="ar-JO" sz="3200" dirty="0">
                <a:latin typeface="Lateef" panose="01000506020000020003" pitchFamily="2" charset="-78"/>
                <a:ea typeface="Arial"/>
                <a:cs typeface="+mj-cs"/>
              </a:rPr>
              <a:t> نختار خانة العلوم والتكنولوجيا</a:t>
            </a:r>
            <a:r>
              <a:rPr lang="he-IL" sz="3200" dirty="0">
                <a:latin typeface="Lateef" panose="01000506020000020003" pitchFamily="2" charset="-78"/>
                <a:ea typeface="Arial"/>
                <a:cs typeface="+mj-cs"/>
              </a:rPr>
              <a:t> </a:t>
            </a:r>
            <a:endParaRPr lang="he-IL" sz="3200" dirty="0">
              <a:latin typeface="Arial"/>
              <a:ea typeface="Arial"/>
              <a:cs typeface="+mj-cs"/>
            </a:endParaRPr>
          </a:p>
        </p:txBody>
      </p:sp>
      <p:pic>
        <p:nvPicPr>
          <p:cNvPr id="8" name="Picture 6"/>
          <p:cNvPicPr>
            <a:picLocks noChangeAspect="1"/>
          </p:cNvPicPr>
          <p:nvPr/>
        </p:nvPicPr>
        <p:blipFill>
          <a:blip r:embed="rId4"/>
          <a:stretch>
            <a:fillRect/>
          </a:stretch>
        </p:blipFill>
        <p:spPr>
          <a:xfrm>
            <a:off x="556891" y="1320550"/>
            <a:ext cx="8133346" cy="3587110"/>
          </a:xfrm>
          <a:prstGeom prst="rect">
            <a:avLst/>
          </a:prstGeom>
        </p:spPr>
      </p:pic>
      <p:sp>
        <p:nvSpPr>
          <p:cNvPr id="9" name="מלבן 8">
            <a:extLst>
              <a:ext uri="{FF2B5EF4-FFF2-40B4-BE49-F238E27FC236}">
                <a16:creationId xmlns:a16="http://schemas.microsoft.com/office/drawing/2014/main" id="{78125062-FD69-435B-B166-FBF39C92A53D}"/>
              </a:ext>
            </a:extLst>
          </p:cNvPr>
          <p:cNvSpPr/>
          <p:nvPr/>
        </p:nvSpPr>
        <p:spPr>
          <a:xfrm>
            <a:off x="2115813" y="2729456"/>
            <a:ext cx="704579" cy="4792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cxnSp>
        <p:nvCxnSpPr>
          <p:cNvPr id="10" name="Google Shape;121;p23"/>
          <p:cNvCxnSpPr/>
          <p:nvPr/>
        </p:nvCxnSpPr>
        <p:spPr>
          <a:xfrm flipV="1">
            <a:off x="1499360" y="3272235"/>
            <a:ext cx="616453" cy="842009"/>
          </a:xfrm>
          <a:prstGeom prst="straightConnector1">
            <a:avLst/>
          </a:prstGeom>
          <a:noFill/>
          <a:ln w="38100" cap="flat" cmpd="sng">
            <a:solidFill>
              <a:srgbClr val="FF0000"/>
            </a:solidFill>
            <a:prstDash val="solid"/>
            <a:round/>
            <a:headEnd type="none" w="med" len="med"/>
            <a:tailEnd type="triangle" w="med" len="med"/>
          </a:ln>
        </p:spPr>
      </p:cxnSp>
    </p:spTree>
    <p:extLst>
      <p:ext uri="{BB962C8B-B14F-4D97-AF65-F5344CB8AC3E}">
        <p14:creationId xmlns:p14="http://schemas.microsoft.com/office/powerpoint/2010/main" val="3500353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ar-SA" sz="3600" dirty="0">
                <a:latin typeface="Lateef" panose="01000506020000020003" pitchFamily="2" charset="-78"/>
                <a:ea typeface="Arial"/>
                <a:cs typeface="+mj-cs"/>
              </a:rPr>
              <a:t>المرحلة</a:t>
            </a:r>
            <a:r>
              <a:rPr lang="he-IL" sz="3600" dirty="0">
                <a:latin typeface="Lateef" panose="01000506020000020003" pitchFamily="2" charset="-78"/>
                <a:ea typeface="Arial"/>
                <a:cs typeface="+mj-cs"/>
              </a:rPr>
              <a:t> 5</a:t>
            </a:r>
            <a:r>
              <a:rPr lang="ar-SA" sz="3600" dirty="0">
                <a:latin typeface="Lateef" panose="01000506020000020003" pitchFamily="2" charset="-78"/>
                <a:ea typeface="Arial"/>
                <a:cs typeface="+mj-cs"/>
              </a:rPr>
              <a:t>:</a:t>
            </a:r>
            <a:r>
              <a:rPr lang="ar-JO" sz="3600" dirty="0">
                <a:latin typeface="Lateef" panose="01000506020000020003" pitchFamily="2" charset="-78"/>
                <a:ea typeface="Arial"/>
                <a:cs typeface="+mj-cs"/>
              </a:rPr>
              <a:t> نختار المرحلة العمريّة المناسبة</a:t>
            </a:r>
            <a:endParaRPr lang="en-US" dirty="0">
              <a:cs typeface="+mj-cs"/>
            </a:endParaRPr>
          </a:p>
        </p:txBody>
      </p:sp>
      <p:sp>
        <p:nvSpPr>
          <p:cNvPr id="3" name="מציין מיקום טקסט 2"/>
          <p:cNvSpPr>
            <a:spLocks noGrp="1"/>
          </p:cNvSpPr>
          <p:nvPr>
            <p:ph type="body" idx="1"/>
          </p:nvPr>
        </p:nvSpPr>
        <p:spPr/>
        <p:txBody>
          <a:bodyPr/>
          <a:lstStyle/>
          <a:p>
            <a:endParaRPr lang="en-US" dirty="0"/>
          </a:p>
        </p:txBody>
      </p:sp>
      <p:pic>
        <p:nvPicPr>
          <p:cNvPr id="4" name="Picture 1"/>
          <p:cNvPicPr>
            <a:picLocks noChangeAspect="1"/>
          </p:cNvPicPr>
          <p:nvPr/>
        </p:nvPicPr>
        <p:blipFill>
          <a:blip r:embed="rId2"/>
          <a:stretch>
            <a:fillRect/>
          </a:stretch>
        </p:blipFill>
        <p:spPr>
          <a:xfrm>
            <a:off x="1253729" y="1470598"/>
            <a:ext cx="7371974" cy="3279092"/>
          </a:xfrm>
          <a:prstGeom prst="rect">
            <a:avLst/>
          </a:prstGeom>
        </p:spPr>
      </p:pic>
      <p:sp>
        <p:nvSpPr>
          <p:cNvPr id="6" name="מלבן 8">
            <a:extLst>
              <a:ext uri="{FF2B5EF4-FFF2-40B4-BE49-F238E27FC236}">
                <a16:creationId xmlns:a16="http://schemas.microsoft.com/office/drawing/2014/main" id="{78125062-FD69-435B-B166-FBF39C92A53D}"/>
              </a:ext>
            </a:extLst>
          </p:cNvPr>
          <p:cNvSpPr/>
          <p:nvPr/>
        </p:nvSpPr>
        <p:spPr>
          <a:xfrm>
            <a:off x="2718034" y="2290194"/>
            <a:ext cx="912066" cy="63519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cxnSp>
        <p:nvCxnSpPr>
          <p:cNvPr id="7" name="Google Shape;121;p23"/>
          <p:cNvCxnSpPr/>
          <p:nvPr/>
        </p:nvCxnSpPr>
        <p:spPr>
          <a:xfrm flipH="1" flipV="1">
            <a:off x="3506346" y="2957517"/>
            <a:ext cx="6875" cy="981967"/>
          </a:xfrm>
          <a:prstGeom prst="straightConnector1">
            <a:avLst/>
          </a:prstGeom>
          <a:noFill/>
          <a:ln w="38100" cap="flat" cmpd="sng">
            <a:solidFill>
              <a:srgbClr val="FF0000"/>
            </a:solidFill>
            <a:prstDash val="solid"/>
            <a:round/>
            <a:headEnd type="none" w="med" len="med"/>
            <a:tailEnd type="triangle" w="med" len="med"/>
          </a:ln>
        </p:spPr>
      </p:cxnSp>
    </p:spTree>
    <p:extLst>
      <p:ext uri="{BB962C8B-B14F-4D97-AF65-F5344CB8AC3E}">
        <p14:creationId xmlns:p14="http://schemas.microsoft.com/office/powerpoint/2010/main" val="22987818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r>
              <a:rPr lang="ar-SA" sz="3600" dirty="0">
                <a:latin typeface="Lateef" panose="01000506020000020003" pitchFamily="2" charset="-78"/>
                <a:ea typeface="Arial"/>
                <a:cs typeface="+mj-cs"/>
              </a:rPr>
              <a:t>المرحلة</a:t>
            </a:r>
            <a:r>
              <a:rPr lang="he-IL" sz="3600" dirty="0">
                <a:latin typeface="Lateef" panose="01000506020000020003" pitchFamily="2" charset="-78"/>
                <a:ea typeface="Arial"/>
                <a:cs typeface="+mj-cs"/>
              </a:rPr>
              <a:t> 6</a:t>
            </a:r>
            <a:r>
              <a:rPr lang="ar-SA" sz="3600" dirty="0">
                <a:latin typeface="Lateef" panose="01000506020000020003" pitchFamily="2" charset="-78"/>
                <a:ea typeface="Arial"/>
                <a:cs typeface="+mj-cs"/>
              </a:rPr>
              <a:t> :</a:t>
            </a:r>
            <a:r>
              <a:rPr lang="he-IL" sz="3600" dirty="0">
                <a:latin typeface="Lateef" panose="01000506020000020003" pitchFamily="2" charset="-78"/>
                <a:ea typeface="Arial"/>
                <a:cs typeface="+mj-cs"/>
              </a:rPr>
              <a:t> </a:t>
            </a:r>
            <a:r>
              <a:rPr lang="ar-JO" sz="3600" dirty="0">
                <a:latin typeface="Lateef" panose="01000506020000020003" pitchFamily="2" charset="-78"/>
                <a:ea typeface="Arial"/>
                <a:cs typeface="+mj-cs"/>
              </a:rPr>
              <a:t>نختار الوحدة المناسبة</a:t>
            </a:r>
            <a:r>
              <a:rPr lang="he-IL" sz="3600" dirty="0">
                <a:latin typeface="Lateef" panose="01000506020000020003" pitchFamily="2" charset="-78"/>
                <a:ea typeface="Arial"/>
                <a:cs typeface="+mj-cs"/>
              </a:rPr>
              <a:t> </a:t>
            </a:r>
            <a:endParaRPr lang="en-US" dirty="0">
              <a:cs typeface="+mj-cs"/>
            </a:endParaRPr>
          </a:p>
        </p:txBody>
      </p:sp>
      <p:pic>
        <p:nvPicPr>
          <p:cNvPr id="4" name="תמונה 3"/>
          <p:cNvPicPr>
            <a:picLocks noChangeAspect="1"/>
          </p:cNvPicPr>
          <p:nvPr/>
        </p:nvPicPr>
        <p:blipFill>
          <a:blip r:embed="rId2"/>
          <a:stretch>
            <a:fillRect/>
          </a:stretch>
        </p:blipFill>
        <p:spPr>
          <a:xfrm>
            <a:off x="704674" y="1370761"/>
            <a:ext cx="7566870" cy="3243184"/>
          </a:xfrm>
          <a:prstGeom prst="rect">
            <a:avLst/>
          </a:prstGeom>
        </p:spPr>
      </p:pic>
      <p:sp>
        <p:nvSpPr>
          <p:cNvPr id="5" name="מלבן 8">
            <a:extLst>
              <a:ext uri="{FF2B5EF4-FFF2-40B4-BE49-F238E27FC236}">
                <a16:creationId xmlns:a16="http://schemas.microsoft.com/office/drawing/2014/main" id="{78125062-FD69-435B-B166-FBF39C92A53D}"/>
              </a:ext>
            </a:extLst>
          </p:cNvPr>
          <p:cNvSpPr/>
          <p:nvPr/>
        </p:nvSpPr>
        <p:spPr>
          <a:xfrm>
            <a:off x="2558642" y="3036815"/>
            <a:ext cx="1921079" cy="76690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Tree>
    <p:extLst>
      <p:ext uri="{BB962C8B-B14F-4D97-AF65-F5344CB8AC3E}">
        <p14:creationId xmlns:p14="http://schemas.microsoft.com/office/powerpoint/2010/main" val="410728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01360" y="516784"/>
            <a:ext cx="6210000" cy="540000"/>
          </a:xfrm>
          <a:prstGeom prst="rect">
            <a:avLst/>
          </a:prstGeom>
          <a:solidFill>
            <a:schemeClr val="accent1"/>
          </a:solidFill>
          <a:ln>
            <a:noFill/>
          </a:ln>
        </p:spPr>
        <p:txBody>
          <a:bodyPr spcFirstLastPara="1" vert="horz" wrap="square" lIns="68569" tIns="34275" rIns="68569" bIns="34275" rtlCol="0" anchor="b" anchorCtr="0">
            <a:noAutofit/>
          </a:bodyPr>
          <a:lstStyle/>
          <a:p>
            <a:pPr algn="ctr">
              <a:spcBef>
                <a:spcPts val="0"/>
              </a:spcBef>
            </a:pPr>
            <a:r>
              <a:rPr lang="he-IL" b="1" dirty="0">
                <a:effectLst>
                  <a:outerShdw blurRad="38100" dist="38100" dir="2700000" algn="tl">
                    <a:srgbClr val="000000">
                      <a:alpha val="43137"/>
                    </a:srgbClr>
                  </a:outerShdw>
                </a:effectLst>
                <a:latin typeface="Lateef" panose="01000506020000020003" pitchFamily="2" charset="-78"/>
                <a:cs typeface="+mj-cs"/>
              </a:rPr>
              <a:t> </a:t>
            </a:r>
            <a:br>
              <a:rPr lang="ar-SA" b="1" dirty="0">
                <a:effectLst>
                  <a:outerShdw blurRad="38100" dist="38100" dir="2700000" algn="tl">
                    <a:srgbClr val="000000">
                      <a:alpha val="43137"/>
                    </a:srgbClr>
                  </a:outerShdw>
                </a:effectLst>
                <a:latin typeface="Lateef" panose="01000506020000020003" pitchFamily="2" charset="-78"/>
                <a:cs typeface="+mj-cs"/>
              </a:rPr>
            </a:br>
            <a:r>
              <a:rPr lang="ar-SA" b="1" dirty="0">
                <a:effectLst>
                  <a:outerShdw blurRad="38100" dist="38100" dir="2700000" algn="tl">
                    <a:srgbClr val="000000">
                      <a:alpha val="43137"/>
                    </a:srgbClr>
                  </a:outerShdw>
                </a:effectLst>
                <a:latin typeface="Lateef" panose="01000506020000020003" pitchFamily="2" charset="-78"/>
                <a:cs typeface="+mj-cs"/>
              </a:rPr>
              <a:t>لمن أنتمي؟؟</a:t>
            </a:r>
            <a:endParaRPr b="1" dirty="0">
              <a:effectLst>
                <a:outerShdw blurRad="38100" dist="38100" dir="2700000" algn="tl">
                  <a:srgbClr val="000000">
                    <a:alpha val="43137"/>
                  </a:srgbClr>
                </a:outerShdw>
              </a:effectLst>
              <a:latin typeface="Lateef" panose="01000506020000020003" pitchFamily="2" charset="-78"/>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Rectangle 1"/>
          <p:cNvSpPr>
            <a:spLocks noChangeArrowheads="1"/>
          </p:cNvSpPr>
          <p:nvPr/>
        </p:nvSpPr>
        <p:spPr bwMode="auto">
          <a:xfrm>
            <a:off x="10076393" y="3238117"/>
            <a:ext cx="2776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80"/>
                </a:solidFill>
                <a:effectLst/>
                <a:latin typeface="Droid Arabic Kufi"/>
              </a:rPr>
              <a:t>  </a:t>
            </a:r>
            <a:endParaRPr kumimoji="0" lang="en-US" altLang="en-US" sz="10100" b="1" i="0" u="none" strike="noStrike" cap="none" normalizeH="0" baseline="0" dirty="0">
              <a:ln>
                <a:noFill/>
              </a:ln>
              <a:solidFill>
                <a:srgbClr val="000080"/>
              </a:solidFill>
              <a:effectLst/>
              <a:latin typeface="Droid Arabic Kufi"/>
            </a:endParaRPr>
          </a:p>
        </p:txBody>
      </p:sp>
      <p:sp>
        <p:nvSpPr>
          <p:cNvPr id="5" name="מלבן 4"/>
          <p:cNvSpPr/>
          <p:nvPr/>
        </p:nvSpPr>
        <p:spPr>
          <a:xfrm>
            <a:off x="645834" y="1563396"/>
            <a:ext cx="2692865" cy="3046988"/>
          </a:xfrm>
          <a:prstGeom prst="rect">
            <a:avLst/>
          </a:prstGeom>
        </p:spPr>
        <p:txBody>
          <a:bodyPr wrap="square">
            <a:spAutoFit/>
          </a:bodyPr>
          <a:lstStyle/>
          <a:p>
            <a:pPr algn="r"/>
            <a:r>
              <a:rPr lang="ar-SA" sz="2400" b="1" dirty="0">
                <a:latin typeface="Lateef" panose="020B0604020202020204" charset="-78"/>
                <a:cs typeface="+mj-cs"/>
              </a:rPr>
              <a:t>1. </a:t>
            </a:r>
            <a:r>
              <a:rPr lang="ar-SA" sz="2400" b="1" dirty="0">
                <a:solidFill>
                  <a:srgbClr val="FF0000"/>
                </a:solidFill>
                <a:latin typeface="Lateef" panose="020B0604020202020204" charset="-78"/>
                <a:cs typeface="+mj-cs"/>
              </a:rPr>
              <a:t>سمكة القرش</a:t>
            </a:r>
          </a:p>
          <a:p>
            <a:pPr algn="r"/>
            <a:r>
              <a:rPr lang="ar-SA" sz="2400" b="1" dirty="0">
                <a:latin typeface="Lateef" panose="020B0604020202020204" charset="-78"/>
                <a:cs typeface="+mj-cs"/>
              </a:rPr>
              <a:t>2. كلب</a:t>
            </a:r>
          </a:p>
          <a:p>
            <a:pPr algn="r"/>
            <a:r>
              <a:rPr lang="ar-SA" sz="2400" b="1" dirty="0">
                <a:latin typeface="Lateef" panose="020B0604020202020204" charset="-78"/>
                <a:cs typeface="+mj-cs"/>
              </a:rPr>
              <a:t>3. فراشة</a:t>
            </a:r>
          </a:p>
          <a:p>
            <a:pPr algn="r"/>
            <a:r>
              <a:rPr lang="ar-SA" sz="2400" b="1" dirty="0">
                <a:latin typeface="Lateef" panose="020B0604020202020204" charset="-78"/>
                <a:cs typeface="+mj-cs"/>
              </a:rPr>
              <a:t>4. أخطبوط</a:t>
            </a:r>
          </a:p>
          <a:p>
            <a:pPr algn="r"/>
            <a:r>
              <a:rPr lang="ar-SA" sz="2400" b="1" dirty="0">
                <a:latin typeface="Lateef" panose="020B0604020202020204" charset="-78"/>
                <a:cs typeface="+mj-cs"/>
              </a:rPr>
              <a:t>5. دولفين</a:t>
            </a:r>
          </a:p>
          <a:p>
            <a:pPr algn="r"/>
            <a:r>
              <a:rPr lang="ar-SA" sz="2400" b="1" dirty="0">
                <a:latin typeface="Lateef" panose="020B0604020202020204" charset="-78"/>
                <a:cs typeface="+mj-cs"/>
              </a:rPr>
              <a:t>6. هدهد</a:t>
            </a:r>
          </a:p>
          <a:p>
            <a:pPr algn="r"/>
            <a:r>
              <a:rPr lang="ar-SA" sz="2400" b="1" dirty="0">
                <a:latin typeface="Lateef" panose="020B0604020202020204" charset="-78"/>
                <a:cs typeface="+mj-cs"/>
              </a:rPr>
              <a:t>7. حرباء</a:t>
            </a:r>
          </a:p>
          <a:p>
            <a:pPr algn="r"/>
            <a:r>
              <a:rPr lang="ar-SA" sz="2400" b="1" dirty="0">
                <a:latin typeface="Lateef" panose="020B0604020202020204" charset="-78"/>
                <a:cs typeface="+mj-cs"/>
              </a:rPr>
              <a:t>8. سلحفاة البحر</a:t>
            </a:r>
            <a:endParaRPr lang="en-US" sz="2400" b="1" dirty="0">
              <a:latin typeface="Lateef" panose="020B0604020202020204" charset="-78"/>
              <a:cs typeface="+mj-cs"/>
            </a:endParaRPr>
          </a:p>
        </p:txBody>
      </p:sp>
      <p:graphicFrame>
        <p:nvGraphicFramePr>
          <p:cNvPr id="8" name="טבלה 3"/>
          <p:cNvGraphicFramePr>
            <a:graphicFrameLocks noGrp="1"/>
          </p:cNvGraphicFramePr>
          <p:nvPr>
            <p:extLst>
              <p:ext uri="{D42A27DB-BD31-4B8C-83A1-F6EECF244321}">
                <p14:modId xmlns:p14="http://schemas.microsoft.com/office/powerpoint/2010/main" val="3881541987"/>
              </p:ext>
            </p:extLst>
          </p:nvPr>
        </p:nvGraphicFramePr>
        <p:xfrm>
          <a:off x="3830576" y="1480565"/>
          <a:ext cx="4965693" cy="2867596"/>
        </p:xfrm>
        <a:graphic>
          <a:graphicData uri="http://schemas.openxmlformats.org/drawingml/2006/table">
            <a:tbl>
              <a:tblPr firstRow="1" bandRow="1">
                <a:tableStyleId>{5C22544A-7EE6-4342-B048-85BDC9FD1C3A}</a:tableStyleId>
              </a:tblPr>
              <a:tblGrid>
                <a:gridCol w="2198661">
                  <a:extLst>
                    <a:ext uri="{9D8B030D-6E8A-4147-A177-3AD203B41FA5}">
                      <a16:colId xmlns:a16="http://schemas.microsoft.com/office/drawing/2014/main" val="20000"/>
                    </a:ext>
                  </a:extLst>
                </a:gridCol>
                <a:gridCol w="2767032">
                  <a:extLst>
                    <a:ext uri="{9D8B030D-6E8A-4147-A177-3AD203B41FA5}">
                      <a16:colId xmlns:a16="http://schemas.microsoft.com/office/drawing/2014/main" val="20001"/>
                    </a:ext>
                  </a:extLst>
                </a:gridCol>
              </a:tblGrid>
              <a:tr h="673036">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الماء</a:t>
                      </a:r>
                      <a:endParaRPr lang="en-US" sz="2400" dirty="0">
                        <a:latin typeface="Lateef" panose="020B0604020202020204" charset="-78"/>
                        <a:cs typeface="+mj-cs"/>
                      </a:endParaRPr>
                    </a:p>
                  </a:txBody>
                  <a:tcPr anchor="ctr"/>
                </a:tc>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اليابسة</a:t>
                      </a:r>
                      <a:endParaRPr lang="en-US" sz="2400" dirty="0">
                        <a:latin typeface="Lateef" panose="020B0604020202020204" charset="-78"/>
                        <a:cs typeface="+mj-cs"/>
                      </a:endParaRPr>
                    </a:p>
                  </a:txBody>
                  <a:tcPr anchor="ctr"/>
                </a:tc>
                <a:extLst>
                  <a:ext uri="{0D108BD9-81ED-4DB2-BD59-A6C34878D82A}">
                    <a16:rowId xmlns:a16="http://schemas.microsoft.com/office/drawing/2014/main" val="10000"/>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tx1"/>
                          </a:solidFill>
                          <a:latin typeface="Lateef" panose="020B0604020202020204" charset="-78"/>
                          <a:ea typeface="+mn-ea"/>
                          <a:cs typeface="+mn-cs"/>
                        </a:rPr>
                        <a:t>سمكة القرش</a:t>
                      </a:r>
                      <a:endParaRPr lang="en-US" sz="2400" b="1" kern="1200" dirty="0">
                        <a:solidFill>
                          <a:schemeClr val="tx1"/>
                        </a:solidFill>
                        <a:latin typeface="Lateef" panose="020B0604020202020204" charset="-78"/>
                        <a:ea typeface="+mn-ea"/>
                        <a:cs typeface="+mn-cs"/>
                      </a:endParaRPr>
                    </a:p>
                  </a:txBody>
                  <a:tcPr anchor="ctr"/>
                </a:tc>
                <a:tc>
                  <a:txBody>
                    <a:bodyPr/>
                    <a:lstStyle/>
                    <a:p>
                      <a:pPr algn="ctr"/>
                      <a:endParaRPr lang="en-US" sz="2400" b="1" kern="1200" dirty="0">
                        <a:solidFill>
                          <a:schemeClr val="tx1"/>
                        </a:solidFill>
                        <a:latin typeface="Lateef" panose="020B0604020202020204" charset="-78"/>
                        <a:ea typeface="+mn-ea"/>
                        <a:cs typeface="+mj-cs"/>
                      </a:endParaRPr>
                    </a:p>
                  </a:txBody>
                  <a:tcPr anchor="ctr"/>
                </a:tc>
                <a:extLst>
                  <a:ext uri="{0D108BD9-81ED-4DB2-BD59-A6C34878D82A}">
                    <a16:rowId xmlns:a16="http://schemas.microsoft.com/office/drawing/2014/main" val="10001"/>
                  </a:ext>
                </a:extLst>
              </a:tr>
              <a:tr h="548640">
                <a:tc>
                  <a:txBody>
                    <a:bodyPr/>
                    <a:lstStyle/>
                    <a:p>
                      <a:pPr algn="ctr"/>
                      <a:endParaRPr lang="en-US" sz="2400" dirty="0">
                        <a:latin typeface="Lateef" panose="020B0604020202020204" charset="-78"/>
                        <a:cs typeface="+mj-cs"/>
                      </a:endParaRPr>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2"/>
                  </a:ext>
                </a:extLst>
              </a:tr>
              <a:tr h="548640">
                <a:tc>
                  <a:txBody>
                    <a:bodyPr/>
                    <a:lstStyle/>
                    <a:p>
                      <a:pPr algn="ctr"/>
                      <a:endParaRPr lang="en-US" sz="2400" dirty="0">
                        <a:latin typeface="Lateef" panose="020B0604020202020204" charset="-78"/>
                        <a:cs typeface="+mj-cs"/>
                      </a:endParaRPr>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3"/>
                  </a:ext>
                </a:extLst>
              </a:tr>
              <a:tr h="548640">
                <a:tc>
                  <a:txBody>
                    <a:bodyPr/>
                    <a:lstStyle/>
                    <a:p>
                      <a:pPr algn="ctr"/>
                      <a:endParaRPr lang="en-US" sz="2400" dirty="0">
                        <a:latin typeface="Lateef" panose="020B0604020202020204" charset="-78"/>
                        <a:cs typeface="+mj-cs"/>
                      </a:endParaRPr>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71440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p:cNvPicPr>
            <a:picLocks noChangeAspect="1"/>
          </p:cNvPicPr>
          <p:nvPr/>
        </p:nvPicPr>
        <p:blipFill>
          <a:blip r:embed="rId2"/>
          <a:stretch>
            <a:fillRect/>
          </a:stretch>
        </p:blipFill>
        <p:spPr>
          <a:xfrm>
            <a:off x="1253729" y="1446610"/>
            <a:ext cx="8321761" cy="1774090"/>
          </a:xfrm>
          <a:prstGeom prst="rect">
            <a:avLst/>
          </a:prstGeom>
        </p:spPr>
      </p:pic>
      <p:sp>
        <p:nvSpPr>
          <p:cNvPr id="4" name="מציין מיקום טקסט 3">
            <a:extLst>
              <a:ext uri="{FF2B5EF4-FFF2-40B4-BE49-F238E27FC236}">
                <a16:creationId xmlns:a16="http://schemas.microsoft.com/office/drawing/2014/main" id="{791BE448-248B-48EF-8728-AC972D480DAC}"/>
              </a:ext>
            </a:extLst>
          </p:cNvPr>
          <p:cNvSpPr>
            <a:spLocks noGrp="1"/>
          </p:cNvSpPr>
          <p:nvPr>
            <p:ph type="body" idx="1"/>
          </p:nvPr>
        </p:nvSpPr>
        <p:spPr>
          <a:xfrm>
            <a:off x="1320841" y="1639556"/>
            <a:ext cx="7179469" cy="288369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1" anchor="ctr">
            <a:normAutofit/>
          </a:bodyPr>
          <a:lstStyle/>
          <a:p>
            <a:pPr lvl="0">
              <a:buClr>
                <a:srgbClr val="424242"/>
              </a:buClr>
            </a:pPr>
            <a:r>
              <a:rPr lang="ar-SA" sz="4000" b="1" dirty="0">
                <a:solidFill>
                  <a:srgbClr val="FFFFFF"/>
                </a:solidFill>
                <a:cs typeface="+mj-cs"/>
              </a:rPr>
              <a:t>شُكرًا  لكم على مشاهدة البثّ</a:t>
            </a:r>
            <a:endParaRPr lang="en-US" sz="4000" b="1" dirty="0">
              <a:solidFill>
                <a:srgbClr val="FFFFFF"/>
              </a:solidFill>
              <a:cs typeface="+mj-cs"/>
            </a:endParaRPr>
          </a:p>
          <a:p>
            <a:endParaRPr lang="en-US" sz="4000" b="1" dirty="0">
              <a:cs typeface="+mj-cs"/>
            </a:endParaRPr>
          </a:p>
        </p:txBody>
      </p:sp>
      <p:pic>
        <p:nvPicPr>
          <p:cNvPr id="7" name="תמונה 6"/>
          <p:cNvPicPr>
            <a:picLocks noChangeAspect="1"/>
          </p:cNvPicPr>
          <p:nvPr/>
        </p:nvPicPr>
        <p:blipFill>
          <a:blip r:embed="rId3"/>
          <a:stretch>
            <a:fillRect/>
          </a:stretch>
        </p:blipFill>
        <p:spPr>
          <a:xfrm>
            <a:off x="523452" y="298090"/>
            <a:ext cx="6992718" cy="749873"/>
          </a:xfrm>
          <a:prstGeom prst="rect">
            <a:avLst/>
          </a:prstGeom>
        </p:spPr>
      </p:pic>
    </p:spTree>
    <p:extLst>
      <p:ext uri="{BB962C8B-B14F-4D97-AF65-F5344CB8AC3E}">
        <p14:creationId xmlns:p14="http://schemas.microsoft.com/office/powerpoint/2010/main" val="1496139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01360" y="516784"/>
            <a:ext cx="6210000" cy="540000"/>
          </a:xfrm>
          <a:prstGeom prst="rect">
            <a:avLst/>
          </a:prstGeom>
          <a:solidFill>
            <a:schemeClr val="accent1"/>
          </a:solidFill>
          <a:ln>
            <a:noFill/>
          </a:ln>
        </p:spPr>
        <p:txBody>
          <a:bodyPr spcFirstLastPara="1" vert="horz" wrap="square" lIns="68569" tIns="34275" rIns="68569" bIns="34275" rtlCol="0" anchor="b" anchorCtr="0">
            <a:noAutofit/>
          </a:bodyPr>
          <a:lstStyle/>
          <a:p>
            <a:pPr algn="ctr">
              <a:spcBef>
                <a:spcPts val="0"/>
              </a:spcBef>
            </a:pPr>
            <a:r>
              <a:rPr lang="he-IL" b="1" dirty="0">
                <a:effectLst>
                  <a:outerShdw blurRad="38100" dist="38100" dir="2700000" algn="tl">
                    <a:srgbClr val="000000">
                      <a:alpha val="43137"/>
                    </a:srgbClr>
                  </a:outerShdw>
                </a:effectLst>
                <a:latin typeface="Lateef" panose="01000506020000020003" pitchFamily="2" charset="-78"/>
                <a:cs typeface="+mj-cs"/>
              </a:rPr>
              <a:t> </a:t>
            </a:r>
            <a:br>
              <a:rPr lang="ar-SA" b="1" dirty="0">
                <a:effectLst>
                  <a:outerShdw blurRad="38100" dist="38100" dir="2700000" algn="tl">
                    <a:srgbClr val="000000">
                      <a:alpha val="43137"/>
                    </a:srgbClr>
                  </a:outerShdw>
                </a:effectLst>
                <a:latin typeface="Lateef" panose="01000506020000020003" pitchFamily="2" charset="-78"/>
                <a:cs typeface="+mj-cs"/>
              </a:rPr>
            </a:br>
            <a:r>
              <a:rPr lang="ar-SA" b="1" dirty="0">
                <a:effectLst>
                  <a:outerShdw blurRad="38100" dist="38100" dir="2700000" algn="tl">
                    <a:srgbClr val="000000">
                      <a:alpha val="43137"/>
                    </a:srgbClr>
                  </a:outerShdw>
                </a:effectLst>
                <a:latin typeface="Lateef" panose="01000506020000020003" pitchFamily="2" charset="-78"/>
                <a:cs typeface="+mj-cs"/>
              </a:rPr>
              <a:t>لمن أنتمي؟؟</a:t>
            </a:r>
            <a:endParaRPr b="1" dirty="0">
              <a:effectLst>
                <a:outerShdw blurRad="38100" dist="38100" dir="2700000" algn="tl">
                  <a:srgbClr val="000000">
                    <a:alpha val="43137"/>
                  </a:srgbClr>
                </a:outerShdw>
              </a:effectLst>
              <a:latin typeface="Lateef" panose="01000506020000020003" pitchFamily="2" charset="-78"/>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Rectangle 1"/>
          <p:cNvSpPr>
            <a:spLocks noChangeArrowheads="1"/>
          </p:cNvSpPr>
          <p:nvPr/>
        </p:nvSpPr>
        <p:spPr bwMode="auto">
          <a:xfrm>
            <a:off x="10076393" y="3238117"/>
            <a:ext cx="2776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80"/>
                </a:solidFill>
                <a:effectLst/>
                <a:latin typeface="Droid Arabic Kufi"/>
              </a:rPr>
              <a:t>  </a:t>
            </a:r>
            <a:endParaRPr kumimoji="0" lang="en-US" altLang="en-US" sz="10100" b="1" i="0" u="none" strike="noStrike" cap="none" normalizeH="0" baseline="0" dirty="0">
              <a:ln>
                <a:noFill/>
              </a:ln>
              <a:solidFill>
                <a:srgbClr val="000080"/>
              </a:solidFill>
              <a:effectLst/>
              <a:latin typeface="Droid Arabic Kufi"/>
            </a:endParaRPr>
          </a:p>
        </p:txBody>
      </p:sp>
      <p:sp>
        <p:nvSpPr>
          <p:cNvPr id="5" name="מלבן 4"/>
          <p:cNvSpPr/>
          <p:nvPr/>
        </p:nvSpPr>
        <p:spPr>
          <a:xfrm>
            <a:off x="645834" y="1563396"/>
            <a:ext cx="2692865" cy="3046988"/>
          </a:xfrm>
          <a:prstGeom prst="rect">
            <a:avLst/>
          </a:prstGeom>
        </p:spPr>
        <p:txBody>
          <a:bodyPr wrap="square">
            <a:spAutoFit/>
          </a:bodyPr>
          <a:lstStyle/>
          <a:p>
            <a:pPr algn="r"/>
            <a:r>
              <a:rPr lang="ar-SA" sz="2400" b="1" dirty="0">
                <a:latin typeface="Lateef" panose="020B0604020202020204" charset="-78"/>
                <a:cs typeface="+mj-cs"/>
              </a:rPr>
              <a:t>1. سمكة القرش</a:t>
            </a:r>
          </a:p>
          <a:p>
            <a:pPr algn="r"/>
            <a:r>
              <a:rPr lang="ar-SA" sz="2400" b="1" dirty="0">
                <a:solidFill>
                  <a:srgbClr val="FF0000"/>
                </a:solidFill>
                <a:latin typeface="Lateef" panose="020B0604020202020204" charset="-78"/>
                <a:cs typeface="+mj-cs"/>
              </a:rPr>
              <a:t>2. كلب</a:t>
            </a:r>
          </a:p>
          <a:p>
            <a:pPr algn="r"/>
            <a:r>
              <a:rPr lang="ar-SA" sz="2400" b="1" dirty="0">
                <a:latin typeface="Lateef" panose="020B0604020202020204" charset="-78"/>
                <a:cs typeface="+mj-cs"/>
              </a:rPr>
              <a:t>3. فراشة</a:t>
            </a:r>
          </a:p>
          <a:p>
            <a:pPr algn="r"/>
            <a:r>
              <a:rPr lang="ar-SA" sz="2400" b="1" dirty="0">
                <a:latin typeface="Lateef" panose="020B0604020202020204" charset="-78"/>
                <a:cs typeface="+mj-cs"/>
              </a:rPr>
              <a:t>4. أخطبوط</a:t>
            </a:r>
          </a:p>
          <a:p>
            <a:pPr algn="r"/>
            <a:r>
              <a:rPr lang="ar-SA" sz="2400" b="1" dirty="0">
                <a:latin typeface="Lateef" panose="020B0604020202020204" charset="-78"/>
                <a:cs typeface="+mj-cs"/>
              </a:rPr>
              <a:t>5. دولفين</a:t>
            </a:r>
          </a:p>
          <a:p>
            <a:pPr algn="r"/>
            <a:r>
              <a:rPr lang="ar-SA" sz="2400" b="1" dirty="0">
                <a:latin typeface="Lateef" panose="020B0604020202020204" charset="-78"/>
                <a:cs typeface="+mj-cs"/>
              </a:rPr>
              <a:t>6. هدهد</a:t>
            </a:r>
          </a:p>
          <a:p>
            <a:pPr algn="r"/>
            <a:r>
              <a:rPr lang="ar-SA" sz="2400" b="1" dirty="0">
                <a:latin typeface="Lateef" panose="020B0604020202020204" charset="-78"/>
                <a:cs typeface="+mj-cs"/>
              </a:rPr>
              <a:t>7. حرباء</a:t>
            </a:r>
          </a:p>
          <a:p>
            <a:pPr algn="r"/>
            <a:r>
              <a:rPr lang="ar-SA" sz="2400" b="1" dirty="0">
                <a:latin typeface="Lateef" panose="020B0604020202020204" charset="-78"/>
                <a:cs typeface="+mj-cs"/>
              </a:rPr>
              <a:t>8. سلحفاة البحر</a:t>
            </a:r>
            <a:endParaRPr lang="en-US" sz="2400" b="1" dirty="0">
              <a:latin typeface="Lateef" panose="020B0604020202020204" charset="-78"/>
              <a:cs typeface="+mj-cs"/>
            </a:endParaRPr>
          </a:p>
        </p:txBody>
      </p:sp>
      <p:graphicFrame>
        <p:nvGraphicFramePr>
          <p:cNvPr id="8" name="טבלה 3"/>
          <p:cNvGraphicFramePr>
            <a:graphicFrameLocks noGrp="1"/>
          </p:cNvGraphicFramePr>
          <p:nvPr>
            <p:extLst>
              <p:ext uri="{D42A27DB-BD31-4B8C-83A1-F6EECF244321}">
                <p14:modId xmlns:p14="http://schemas.microsoft.com/office/powerpoint/2010/main" val="2343355553"/>
              </p:ext>
            </p:extLst>
          </p:nvPr>
        </p:nvGraphicFramePr>
        <p:xfrm>
          <a:off x="3830576" y="1480565"/>
          <a:ext cx="4965693" cy="2867596"/>
        </p:xfrm>
        <a:graphic>
          <a:graphicData uri="http://schemas.openxmlformats.org/drawingml/2006/table">
            <a:tbl>
              <a:tblPr firstRow="1" bandRow="1">
                <a:tableStyleId>{5C22544A-7EE6-4342-B048-85BDC9FD1C3A}</a:tableStyleId>
              </a:tblPr>
              <a:tblGrid>
                <a:gridCol w="2198661">
                  <a:extLst>
                    <a:ext uri="{9D8B030D-6E8A-4147-A177-3AD203B41FA5}">
                      <a16:colId xmlns:a16="http://schemas.microsoft.com/office/drawing/2014/main" val="20000"/>
                    </a:ext>
                  </a:extLst>
                </a:gridCol>
                <a:gridCol w="2767032">
                  <a:extLst>
                    <a:ext uri="{9D8B030D-6E8A-4147-A177-3AD203B41FA5}">
                      <a16:colId xmlns:a16="http://schemas.microsoft.com/office/drawing/2014/main" val="20001"/>
                    </a:ext>
                  </a:extLst>
                </a:gridCol>
              </a:tblGrid>
              <a:tr h="673036">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الماء</a:t>
                      </a:r>
                      <a:endParaRPr lang="en-US" sz="2400" dirty="0">
                        <a:latin typeface="Lateef" panose="020B0604020202020204" charset="-78"/>
                        <a:cs typeface="+mj-cs"/>
                      </a:endParaRPr>
                    </a:p>
                  </a:txBody>
                  <a:tcPr anchor="ctr"/>
                </a:tc>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اليابسة</a:t>
                      </a:r>
                      <a:endParaRPr lang="en-US" sz="2400" dirty="0">
                        <a:latin typeface="Lateef" panose="020B0604020202020204" charset="-78"/>
                        <a:cs typeface="+mj-cs"/>
                      </a:endParaRPr>
                    </a:p>
                  </a:txBody>
                  <a:tcPr anchor="ctr"/>
                </a:tc>
                <a:extLst>
                  <a:ext uri="{0D108BD9-81ED-4DB2-BD59-A6C34878D82A}">
                    <a16:rowId xmlns:a16="http://schemas.microsoft.com/office/drawing/2014/main" val="10000"/>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tx1"/>
                          </a:solidFill>
                          <a:latin typeface="Lateef" panose="020B0604020202020204" charset="-78"/>
                          <a:ea typeface="+mn-ea"/>
                          <a:cs typeface="+mn-cs"/>
                        </a:rPr>
                        <a:t>سمكة القرش</a:t>
                      </a:r>
                      <a:endParaRPr lang="en-US" sz="2400" b="1" kern="1200" dirty="0">
                        <a:solidFill>
                          <a:schemeClr val="tx1"/>
                        </a:solidFill>
                        <a:latin typeface="Lateef" panose="020B0604020202020204" charset="-78"/>
                        <a:ea typeface="+mn-ea"/>
                        <a:cs typeface="+mn-cs"/>
                      </a:endParaRP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n-cs"/>
                        </a:rPr>
                        <a:t>كلب</a:t>
                      </a:r>
                    </a:p>
                  </a:txBody>
                  <a:tcPr anchor="ctr"/>
                </a:tc>
                <a:extLst>
                  <a:ext uri="{0D108BD9-81ED-4DB2-BD59-A6C34878D82A}">
                    <a16:rowId xmlns:a16="http://schemas.microsoft.com/office/drawing/2014/main" val="10001"/>
                  </a:ext>
                </a:extLst>
              </a:tr>
              <a:tr h="548640">
                <a:tc>
                  <a:txBody>
                    <a:bodyPr/>
                    <a:lstStyle/>
                    <a:p>
                      <a:pPr algn="ctr"/>
                      <a:endParaRPr lang="en-US" sz="2400" dirty="0">
                        <a:latin typeface="Lateef" panose="020B0604020202020204" charset="-78"/>
                        <a:cs typeface="+mj-cs"/>
                      </a:endParaRP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endParaRPr lang="ar-SA" sz="2400" b="1" kern="1200" dirty="0">
                        <a:solidFill>
                          <a:schemeClr val="dk1"/>
                        </a:solidFill>
                        <a:latin typeface="Lateef" panose="020B0604020202020204" charset="-78"/>
                        <a:ea typeface="+mn-ea"/>
                        <a:cs typeface="+mj-cs"/>
                      </a:endParaRPr>
                    </a:p>
                  </a:txBody>
                  <a:tcPr anchor="ctr"/>
                </a:tc>
                <a:extLst>
                  <a:ext uri="{0D108BD9-81ED-4DB2-BD59-A6C34878D82A}">
                    <a16:rowId xmlns:a16="http://schemas.microsoft.com/office/drawing/2014/main" val="10002"/>
                  </a:ext>
                </a:extLst>
              </a:tr>
              <a:tr h="548640">
                <a:tc>
                  <a:txBody>
                    <a:bodyPr/>
                    <a:lstStyle/>
                    <a:p>
                      <a:pPr algn="ctr"/>
                      <a:endParaRPr lang="en-US" sz="2400" dirty="0">
                        <a:latin typeface="Lateef" panose="020B0604020202020204" charset="-78"/>
                        <a:cs typeface="+mj-cs"/>
                      </a:endParaRPr>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3"/>
                  </a:ext>
                </a:extLst>
              </a:tr>
              <a:tr h="548640">
                <a:tc>
                  <a:txBody>
                    <a:bodyPr/>
                    <a:lstStyle/>
                    <a:p>
                      <a:pPr algn="ctr"/>
                      <a:endParaRPr lang="en-US" sz="2400" dirty="0">
                        <a:latin typeface="Lateef" panose="020B0604020202020204" charset="-78"/>
                        <a:cs typeface="+mj-cs"/>
                      </a:endParaRPr>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362720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01360" y="516784"/>
            <a:ext cx="6210000" cy="540000"/>
          </a:xfrm>
          <a:prstGeom prst="rect">
            <a:avLst/>
          </a:prstGeom>
          <a:solidFill>
            <a:schemeClr val="accent1"/>
          </a:solidFill>
          <a:ln>
            <a:noFill/>
          </a:ln>
        </p:spPr>
        <p:txBody>
          <a:bodyPr spcFirstLastPara="1" vert="horz" wrap="square" lIns="68569" tIns="34275" rIns="68569" bIns="34275" rtlCol="0" anchor="b" anchorCtr="0">
            <a:noAutofit/>
          </a:bodyPr>
          <a:lstStyle/>
          <a:p>
            <a:pPr algn="ctr">
              <a:spcBef>
                <a:spcPts val="0"/>
              </a:spcBef>
            </a:pPr>
            <a:r>
              <a:rPr lang="he-IL" b="1" dirty="0">
                <a:effectLst>
                  <a:outerShdw blurRad="38100" dist="38100" dir="2700000" algn="tl">
                    <a:srgbClr val="000000">
                      <a:alpha val="43137"/>
                    </a:srgbClr>
                  </a:outerShdw>
                </a:effectLst>
                <a:latin typeface="Lateef" panose="01000506020000020003" pitchFamily="2" charset="-78"/>
                <a:cs typeface="+mj-cs"/>
              </a:rPr>
              <a:t> </a:t>
            </a:r>
            <a:br>
              <a:rPr lang="ar-SA" b="1" dirty="0">
                <a:effectLst>
                  <a:outerShdw blurRad="38100" dist="38100" dir="2700000" algn="tl">
                    <a:srgbClr val="000000">
                      <a:alpha val="43137"/>
                    </a:srgbClr>
                  </a:outerShdw>
                </a:effectLst>
                <a:latin typeface="Lateef" panose="01000506020000020003" pitchFamily="2" charset="-78"/>
                <a:cs typeface="+mj-cs"/>
              </a:rPr>
            </a:br>
            <a:r>
              <a:rPr lang="ar-SA" b="1" dirty="0">
                <a:effectLst>
                  <a:outerShdw blurRad="38100" dist="38100" dir="2700000" algn="tl">
                    <a:srgbClr val="000000">
                      <a:alpha val="43137"/>
                    </a:srgbClr>
                  </a:outerShdw>
                </a:effectLst>
                <a:latin typeface="Lateef" panose="01000506020000020003" pitchFamily="2" charset="-78"/>
                <a:cs typeface="+mj-cs"/>
              </a:rPr>
              <a:t>لمن أنتمي؟؟</a:t>
            </a:r>
            <a:endParaRPr b="1" dirty="0">
              <a:effectLst>
                <a:outerShdw blurRad="38100" dist="38100" dir="2700000" algn="tl">
                  <a:srgbClr val="000000">
                    <a:alpha val="43137"/>
                  </a:srgbClr>
                </a:outerShdw>
              </a:effectLst>
              <a:latin typeface="Lateef" panose="01000506020000020003" pitchFamily="2" charset="-78"/>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Rectangle 1"/>
          <p:cNvSpPr>
            <a:spLocks noChangeArrowheads="1"/>
          </p:cNvSpPr>
          <p:nvPr/>
        </p:nvSpPr>
        <p:spPr bwMode="auto">
          <a:xfrm>
            <a:off x="10076393" y="3238117"/>
            <a:ext cx="2776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80"/>
                </a:solidFill>
                <a:effectLst/>
                <a:latin typeface="Droid Arabic Kufi"/>
              </a:rPr>
              <a:t>  </a:t>
            </a:r>
            <a:endParaRPr kumimoji="0" lang="en-US" altLang="en-US" sz="10100" b="1" i="0" u="none" strike="noStrike" cap="none" normalizeH="0" baseline="0" dirty="0">
              <a:ln>
                <a:noFill/>
              </a:ln>
              <a:solidFill>
                <a:srgbClr val="000080"/>
              </a:solidFill>
              <a:effectLst/>
              <a:latin typeface="Droid Arabic Kufi"/>
            </a:endParaRPr>
          </a:p>
        </p:txBody>
      </p:sp>
      <p:sp>
        <p:nvSpPr>
          <p:cNvPr id="5" name="מלבן 4"/>
          <p:cNvSpPr/>
          <p:nvPr/>
        </p:nvSpPr>
        <p:spPr>
          <a:xfrm>
            <a:off x="645834" y="1563396"/>
            <a:ext cx="2692865" cy="3046988"/>
          </a:xfrm>
          <a:prstGeom prst="rect">
            <a:avLst/>
          </a:prstGeom>
        </p:spPr>
        <p:txBody>
          <a:bodyPr wrap="square">
            <a:spAutoFit/>
          </a:bodyPr>
          <a:lstStyle/>
          <a:p>
            <a:pPr algn="r"/>
            <a:r>
              <a:rPr lang="ar-SA" sz="2400" b="1" dirty="0">
                <a:latin typeface="Lateef" panose="020B0604020202020204" charset="-78"/>
                <a:cs typeface="+mj-cs"/>
              </a:rPr>
              <a:t>1. سمكة القرش</a:t>
            </a:r>
          </a:p>
          <a:p>
            <a:pPr algn="r"/>
            <a:r>
              <a:rPr lang="ar-SA" sz="2400" b="1" dirty="0">
                <a:latin typeface="Lateef" panose="020B0604020202020204" charset="-78"/>
                <a:cs typeface="+mj-cs"/>
              </a:rPr>
              <a:t>2. كلب</a:t>
            </a:r>
          </a:p>
          <a:p>
            <a:pPr algn="r"/>
            <a:r>
              <a:rPr lang="ar-SA" sz="2400" b="1" dirty="0">
                <a:solidFill>
                  <a:srgbClr val="FF0000"/>
                </a:solidFill>
                <a:latin typeface="Lateef" panose="020B0604020202020204" charset="-78"/>
                <a:cs typeface="+mj-cs"/>
              </a:rPr>
              <a:t>3. فراشة</a:t>
            </a:r>
          </a:p>
          <a:p>
            <a:pPr algn="r"/>
            <a:r>
              <a:rPr lang="ar-SA" sz="2400" b="1" dirty="0">
                <a:latin typeface="Lateef" panose="020B0604020202020204" charset="-78"/>
                <a:cs typeface="+mj-cs"/>
              </a:rPr>
              <a:t>4. أخطبوط</a:t>
            </a:r>
          </a:p>
          <a:p>
            <a:pPr algn="r"/>
            <a:r>
              <a:rPr lang="ar-SA" sz="2400" b="1" dirty="0">
                <a:latin typeface="Lateef" panose="020B0604020202020204" charset="-78"/>
                <a:cs typeface="+mj-cs"/>
              </a:rPr>
              <a:t>5. دولفين</a:t>
            </a:r>
          </a:p>
          <a:p>
            <a:pPr algn="r"/>
            <a:r>
              <a:rPr lang="ar-SA" sz="2400" b="1" dirty="0">
                <a:latin typeface="Lateef" panose="020B0604020202020204" charset="-78"/>
                <a:cs typeface="+mj-cs"/>
              </a:rPr>
              <a:t>6. هدهد</a:t>
            </a:r>
          </a:p>
          <a:p>
            <a:pPr algn="r"/>
            <a:r>
              <a:rPr lang="ar-SA" sz="2400" b="1" dirty="0">
                <a:latin typeface="Lateef" panose="020B0604020202020204" charset="-78"/>
                <a:cs typeface="+mj-cs"/>
              </a:rPr>
              <a:t>7. حرباء</a:t>
            </a:r>
          </a:p>
          <a:p>
            <a:pPr algn="r"/>
            <a:r>
              <a:rPr lang="ar-SA" sz="2400" b="1" dirty="0">
                <a:latin typeface="Lateef" panose="020B0604020202020204" charset="-78"/>
                <a:cs typeface="+mj-cs"/>
              </a:rPr>
              <a:t>8. سلحفاة البحر</a:t>
            </a:r>
            <a:endParaRPr lang="en-US" sz="2400" b="1" dirty="0">
              <a:latin typeface="Lateef" panose="020B0604020202020204" charset="-78"/>
              <a:cs typeface="+mj-cs"/>
            </a:endParaRPr>
          </a:p>
        </p:txBody>
      </p:sp>
      <p:graphicFrame>
        <p:nvGraphicFramePr>
          <p:cNvPr id="8" name="טבלה 3"/>
          <p:cNvGraphicFramePr>
            <a:graphicFrameLocks noGrp="1"/>
          </p:cNvGraphicFramePr>
          <p:nvPr>
            <p:extLst>
              <p:ext uri="{D42A27DB-BD31-4B8C-83A1-F6EECF244321}">
                <p14:modId xmlns:p14="http://schemas.microsoft.com/office/powerpoint/2010/main" val="145349255"/>
              </p:ext>
            </p:extLst>
          </p:nvPr>
        </p:nvGraphicFramePr>
        <p:xfrm>
          <a:off x="3830576" y="1480565"/>
          <a:ext cx="4965693" cy="2867596"/>
        </p:xfrm>
        <a:graphic>
          <a:graphicData uri="http://schemas.openxmlformats.org/drawingml/2006/table">
            <a:tbl>
              <a:tblPr firstRow="1" bandRow="1">
                <a:tableStyleId>{5C22544A-7EE6-4342-B048-85BDC9FD1C3A}</a:tableStyleId>
              </a:tblPr>
              <a:tblGrid>
                <a:gridCol w="2198661">
                  <a:extLst>
                    <a:ext uri="{9D8B030D-6E8A-4147-A177-3AD203B41FA5}">
                      <a16:colId xmlns:a16="http://schemas.microsoft.com/office/drawing/2014/main" val="20000"/>
                    </a:ext>
                  </a:extLst>
                </a:gridCol>
                <a:gridCol w="2767032">
                  <a:extLst>
                    <a:ext uri="{9D8B030D-6E8A-4147-A177-3AD203B41FA5}">
                      <a16:colId xmlns:a16="http://schemas.microsoft.com/office/drawing/2014/main" val="20001"/>
                    </a:ext>
                  </a:extLst>
                </a:gridCol>
              </a:tblGrid>
              <a:tr h="673036">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الماء</a:t>
                      </a:r>
                      <a:endParaRPr lang="en-US" sz="2400" dirty="0">
                        <a:latin typeface="Lateef" panose="020B0604020202020204" charset="-78"/>
                        <a:cs typeface="+mj-cs"/>
                      </a:endParaRPr>
                    </a:p>
                  </a:txBody>
                  <a:tcPr anchor="ctr"/>
                </a:tc>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اليابسة</a:t>
                      </a:r>
                      <a:endParaRPr lang="en-US" sz="2400" dirty="0">
                        <a:latin typeface="Lateef" panose="020B0604020202020204" charset="-78"/>
                        <a:cs typeface="+mj-cs"/>
                      </a:endParaRPr>
                    </a:p>
                  </a:txBody>
                  <a:tcPr anchor="ctr"/>
                </a:tc>
                <a:extLst>
                  <a:ext uri="{0D108BD9-81ED-4DB2-BD59-A6C34878D82A}">
                    <a16:rowId xmlns:a16="http://schemas.microsoft.com/office/drawing/2014/main" val="10000"/>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tx1"/>
                          </a:solidFill>
                          <a:latin typeface="Lateef" panose="020B0604020202020204" charset="-78"/>
                          <a:ea typeface="+mn-ea"/>
                          <a:cs typeface="+mn-cs"/>
                        </a:rPr>
                        <a:t>سمكة القرش</a:t>
                      </a:r>
                      <a:endParaRPr lang="en-US" sz="2400" b="1" kern="1200" dirty="0">
                        <a:solidFill>
                          <a:schemeClr val="tx1"/>
                        </a:solidFill>
                        <a:latin typeface="Lateef" panose="020B0604020202020204" charset="-78"/>
                        <a:ea typeface="+mn-ea"/>
                        <a:cs typeface="+mn-cs"/>
                      </a:endParaRP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كلب</a:t>
                      </a:r>
                    </a:p>
                  </a:txBody>
                  <a:tcPr anchor="ctr"/>
                </a:tc>
                <a:extLst>
                  <a:ext uri="{0D108BD9-81ED-4DB2-BD59-A6C34878D82A}">
                    <a16:rowId xmlns:a16="http://schemas.microsoft.com/office/drawing/2014/main" val="10001"/>
                  </a:ext>
                </a:extLst>
              </a:tr>
              <a:tr h="548640">
                <a:tc>
                  <a:txBody>
                    <a:bodyPr/>
                    <a:lstStyle/>
                    <a:p>
                      <a:pPr algn="ctr"/>
                      <a:endParaRPr lang="en-US" sz="2400" dirty="0">
                        <a:latin typeface="Lateef" panose="020B0604020202020204" charset="-78"/>
                        <a:cs typeface="+mj-cs"/>
                      </a:endParaRP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فراشة</a:t>
                      </a:r>
                    </a:p>
                  </a:txBody>
                  <a:tcPr anchor="ctr"/>
                </a:tc>
                <a:extLst>
                  <a:ext uri="{0D108BD9-81ED-4DB2-BD59-A6C34878D82A}">
                    <a16:rowId xmlns:a16="http://schemas.microsoft.com/office/drawing/2014/main" val="10002"/>
                  </a:ext>
                </a:extLst>
              </a:tr>
              <a:tr h="548640">
                <a:tc>
                  <a:txBody>
                    <a:bodyPr/>
                    <a:lstStyle/>
                    <a:p>
                      <a:pPr algn="ctr"/>
                      <a:endParaRPr lang="en-US" sz="2400" dirty="0">
                        <a:latin typeface="Lateef" panose="020B0604020202020204" charset="-78"/>
                        <a:cs typeface="+mj-cs"/>
                      </a:endParaRPr>
                    </a:p>
                  </a:txBody>
                  <a:tcPr anchor="ctr"/>
                </a:tc>
                <a:tc>
                  <a:txBody>
                    <a:bodyPr/>
                    <a:lstStyle/>
                    <a:p>
                      <a:endParaRPr lang="en-CA" dirty="0"/>
                    </a:p>
                  </a:txBody>
                  <a:tcPr anchor="ctr"/>
                </a:tc>
                <a:extLst>
                  <a:ext uri="{0D108BD9-81ED-4DB2-BD59-A6C34878D82A}">
                    <a16:rowId xmlns:a16="http://schemas.microsoft.com/office/drawing/2014/main" val="10003"/>
                  </a:ext>
                </a:extLst>
              </a:tr>
              <a:tr h="548640">
                <a:tc>
                  <a:txBody>
                    <a:bodyPr/>
                    <a:lstStyle/>
                    <a:p>
                      <a:pPr algn="ctr"/>
                      <a:endParaRPr lang="en-US" sz="2400" dirty="0">
                        <a:latin typeface="Lateef" panose="020B0604020202020204" charset="-78"/>
                        <a:cs typeface="+mj-cs"/>
                      </a:endParaRPr>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58416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9"/>
          <p:cNvSpPr txBox="1">
            <a:spLocks noGrp="1"/>
          </p:cNvSpPr>
          <p:nvPr>
            <p:ph type="title"/>
          </p:nvPr>
        </p:nvSpPr>
        <p:spPr>
          <a:xfrm>
            <a:off x="2301360" y="516784"/>
            <a:ext cx="6210000" cy="540000"/>
          </a:xfrm>
          <a:prstGeom prst="rect">
            <a:avLst/>
          </a:prstGeom>
          <a:solidFill>
            <a:schemeClr val="accent1"/>
          </a:solidFill>
          <a:ln>
            <a:noFill/>
          </a:ln>
        </p:spPr>
        <p:txBody>
          <a:bodyPr spcFirstLastPara="1" vert="horz" wrap="square" lIns="68569" tIns="34275" rIns="68569" bIns="34275" rtlCol="0" anchor="b" anchorCtr="0">
            <a:noAutofit/>
          </a:bodyPr>
          <a:lstStyle/>
          <a:p>
            <a:pPr algn="ctr">
              <a:spcBef>
                <a:spcPts val="0"/>
              </a:spcBef>
            </a:pPr>
            <a:r>
              <a:rPr lang="he-IL" b="1" dirty="0">
                <a:effectLst>
                  <a:outerShdw blurRad="38100" dist="38100" dir="2700000" algn="tl">
                    <a:srgbClr val="000000">
                      <a:alpha val="43137"/>
                    </a:srgbClr>
                  </a:outerShdw>
                </a:effectLst>
                <a:latin typeface="Lateef" panose="01000506020000020003" pitchFamily="2" charset="-78"/>
                <a:cs typeface="+mj-cs"/>
              </a:rPr>
              <a:t> </a:t>
            </a:r>
            <a:br>
              <a:rPr lang="ar-SA" b="1" dirty="0">
                <a:effectLst>
                  <a:outerShdw blurRad="38100" dist="38100" dir="2700000" algn="tl">
                    <a:srgbClr val="000000">
                      <a:alpha val="43137"/>
                    </a:srgbClr>
                  </a:outerShdw>
                </a:effectLst>
                <a:latin typeface="Lateef" panose="01000506020000020003" pitchFamily="2" charset="-78"/>
                <a:cs typeface="+mj-cs"/>
              </a:rPr>
            </a:br>
            <a:r>
              <a:rPr lang="ar-SA" b="1" dirty="0">
                <a:effectLst>
                  <a:outerShdw blurRad="38100" dist="38100" dir="2700000" algn="tl">
                    <a:srgbClr val="000000">
                      <a:alpha val="43137"/>
                    </a:srgbClr>
                  </a:outerShdw>
                </a:effectLst>
                <a:latin typeface="Lateef" panose="01000506020000020003" pitchFamily="2" charset="-78"/>
                <a:cs typeface="+mj-cs"/>
              </a:rPr>
              <a:t>لمن أنتمي؟؟</a:t>
            </a:r>
            <a:endParaRPr b="1" dirty="0">
              <a:effectLst>
                <a:outerShdw blurRad="38100" dist="38100" dir="2700000" algn="tl">
                  <a:srgbClr val="000000">
                    <a:alpha val="43137"/>
                  </a:srgbClr>
                </a:outerShdw>
              </a:effectLst>
              <a:latin typeface="Lateef" panose="01000506020000020003" pitchFamily="2" charset="-78"/>
              <a:cs typeface="+mj-cs"/>
            </a:endParaRPr>
          </a:p>
        </p:txBody>
      </p:sp>
      <p:pic>
        <p:nvPicPr>
          <p:cNvPr id="280" name="Google Shape;280;p9"/>
          <p:cNvPicPr preferRelativeResize="0"/>
          <p:nvPr/>
        </p:nvPicPr>
        <p:blipFill rotWithShape="1">
          <a:blip r:embed="rId3">
            <a:alphaModFix/>
          </a:blip>
          <a:srcRect/>
          <a:stretch/>
        </p:blipFill>
        <p:spPr>
          <a:xfrm>
            <a:off x="2713385" y="10172"/>
            <a:ext cx="763159" cy="803025"/>
          </a:xfrm>
          <a:prstGeom prst="rect">
            <a:avLst/>
          </a:prstGeom>
          <a:noFill/>
          <a:ln>
            <a:noFill/>
          </a:ln>
        </p:spPr>
      </p:pic>
      <p:sp>
        <p:nvSpPr>
          <p:cNvPr id="2" name="Rectangle 1"/>
          <p:cNvSpPr>
            <a:spLocks noChangeArrowheads="1"/>
          </p:cNvSpPr>
          <p:nvPr/>
        </p:nvSpPr>
        <p:spPr bwMode="auto">
          <a:xfrm>
            <a:off x="10076393" y="3238117"/>
            <a:ext cx="27764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300" b="1" i="0" u="none" strike="noStrike" cap="none" normalizeH="0" baseline="0" dirty="0">
                <a:ln>
                  <a:noFill/>
                </a:ln>
                <a:solidFill>
                  <a:srgbClr val="000080"/>
                </a:solidFill>
                <a:effectLst/>
                <a:latin typeface="Droid Arabic Kufi"/>
              </a:rPr>
              <a:t>  </a:t>
            </a:r>
            <a:endParaRPr kumimoji="0" lang="en-US" altLang="en-US" sz="10100" b="1" i="0" u="none" strike="noStrike" cap="none" normalizeH="0" baseline="0" dirty="0">
              <a:ln>
                <a:noFill/>
              </a:ln>
              <a:solidFill>
                <a:srgbClr val="000080"/>
              </a:solidFill>
              <a:effectLst/>
              <a:latin typeface="Droid Arabic Kufi"/>
            </a:endParaRPr>
          </a:p>
        </p:txBody>
      </p:sp>
      <p:sp>
        <p:nvSpPr>
          <p:cNvPr id="5" name="מלבן 4"/>
          <p:cNvSpPr/>
          <p:nvPr/>
        </p:nvSpPr>
        <p:spPr>
          <a:xfrm>
            <a:off x="645834" y="1563396"/>
            <a:ext cx="2692865" cy="3046988"/>
          </a:xfrm>
          <a:prstGeom prst="rect">
            <a:avLst/>
          </a:prstGeom>
        </p:spPr>
        <p:txBody>
          <a:bodyPr wrap="square">
            <a:spAutoFit/>
          </a:bodyPr>
          <a:lstStyle/>
          <a:p>
            <a:pPr algn="r"/>
            <a:r>
              <a:rPr lang="ar-SA" sz="2400" b="1" dirty="0">
                <a:latin typeface="Lateef" panose="020B0604020202020204" charset="-78"/>
                <a:cs typeface="+mj-cs"/>
              </a:rPr>
              <a:t>1. سمكة القرش</a:t>
            </a:r>
          </a:p>
          <a:p>
            <a:pPr algn="r"/>
            <a:r>
              <a:rPr lang="ar-SA" sz="2400" b="1" dirty="0">
                <a:latin typeface="Lateef" panose="020B0604020202020204" charset="-78"/>
                <a:cs typeface="+mj-cs"/>
              </a:rPr>
              <a:t>2. كلب</a:t>
            </a:r>
          </a:p>
          <a:p>
            <a:pPr algn="r"/>
            <a:r>
              <a:rPr lang="ar-SA" sz="2400" b="1" dirty="0">
                <a:latin typeface="Lateef" panose="020B0604020202020204" charset="-78"/>
                <a:cs typeface="+mj-cs"/>
              </a:rPr>
              <a:t>3. فراشة</a:t>
            </a:r>
          </a:p>
          <a:p>
            <a:pPr algn="r"/>
            <a:r>
              <a:rPr lang="ar-SA" sz="2400" b="1" dirty="0">
                <a:solidFill>
                  <a:srgbClr val="FF0000"/>
                </a:solidFill>
                <a:latin typeface="Lateef" panose="020B0604020202020204" charset="-78"/>
                <a:cs typeface="+mj-cs"/>
              </a:rPr>
              <a:t>4. أخطبوط</a:t>
            </a:r>
          </a:p>
          <a:p>
            <a:pPr algn="r"/>
            <a:r>
              <a:rPr lang="ar-SA" sz="2400" b="1" dirty="0">
                <a:latin typeface="Lateef" panose="020B0604020202020204" charset="-78"/>
                <a:cs typeface="+mj-cs"/>
              </a:rPr>
              <a:t>5. دولفين</a:t>
            </a:r>
          </a:p>
          <a:p>
            <a:pPr algn="r"/>
            <a:r>
              <a:rPr lang="ar-SA" sz="2400" b="1" dirty="0">
                <a:latin typeface="Lateef" panose="020B0604020202020204" charset="-78"/>
                <a:cs typeface="+mj-cs"/>
              </a:rPr>
              <a:t>6. هدهد</a:t>
            </a:r>
          </a:p>
          <a:p>
            <a:pPr algn="r"/>
            <a:r>
              <a:rPr lang="ar-SA" sz="2400" b="1" dirty="0">
                <a:latin typeface="Lateef" panose="020B0604020202020204" charset="-78"/>
                <a:cs typeface="+mj-cs"/>
              </a:rPr>
              <a:t>7. حرباء</a:t>
            </a:r>
          </a:p>
          <a:p>
            <a:pPr algn="r"/>
            <a:r>
              <a:rPr lang="ar-SA" sz="2400" b="1" dirty="0">
                <a:latin typeface="Lateef" panose="020B0604020202020204" charset="-78"/>
                <a:cs typeface="+mj-cs"/>
              </a:rPr>
              <a:t>8. سلحفاة البحر</a:t>
            </a:r>
            <a:endParaRPr lang="en-US" sz="2400" b="1" dirty="0">
              <a:latin typeface="Lateef" panose="020B0604020202020204" charset="-78"/>
              <a:cs typeface="+mj-cs"/>
            </a:endParaRPr>
          </a:p>
        </p:txBody>
      </p:sp>
      <p:graphicFrame>
        <p:nvGraphicFramePr>
          <p:cNvPr id="8" name="טבלה 3"/>
          <p:cNvGraphicFramePr>
            <a:graphicFrameLocks noGrp="1"/>
          </p:cNvGraphicFramePr>
          <p:nvPr>
            <p:extLst>
              <p:ext uri="{D42A27DB-BD31-4B8C-83A1-F6EECF244321}">
                <p14:modId xmlns:p14="http://schemas.microsoft.com/office/powerpoint/2010/main" val="2039207441"/>
              </p:ext>
            </p:extLst>
          </p:nvPr>
        </p:nvGraphicFramePr>
        <p:xfrm>
          <a:off x="3830576" y="1480565"/>
          <a:ext cx="4965693" cy="2867596"/>
        </p:xfrm>
        <a:graphic>
          <a:graphicData uri="http://schemas.openxmlformats.org/drawingml/2006/table">
            <a:tbl>
              <a:tblPr firstRow="1" bandRow="1">
                <a:tableStyleId>{5C22544A-7EE6-4342-B048-85BDC9FD1C3A}</a:tableStyleId>
              </a:tblPr>
              <a:tblGrid>
                <a:gridCol w="2198661">
                  <a:extLst>
                    <a:ext uri="{9D8B030D-6E8A-4147-A177-3AD203B41FA5}">
                      <a16:colId xmlns:a16="http://schemas.microsoft.com/office/drawing/2014/main" val="20000"/>
                    </a:ext>
                  </a:extLst>
                </a:gridCol>
                <a:gridCol w="2767032">
                  <a:extLst>
                    <a:ext uri="{9D8B030D-6E8A-4147-A177-3AD203B41FA5}">
                      <a16:colId xmlns:a16="http://schemas.microsoft.com/office/drawing/2014/main" val="20001"/>
                    </a:ext>
                  </a:extLst>
                </a:gridCol>
              </a:tblGrid>
              <a:tr h="673036">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الماء</a:t>
                      </a:r>
                      <a:endParaRPr lang="en-US" sz="2400" dirty="0">
                        <a:latin typeface="Lateef" panose="020B0604020202020204" charset="-78"/>
                        <a:cs typeface="+mj-cs"/>
                      </a:endParaRPr>
                    </a:p>
                  </a:txBody>
                  <a:tcPr anchor="ctr"/>
                </a:tc>
                <a:tc>
                  <a:txBody>
                    <a:bodyPr/>
                    <a:lstStyle/>
                    <a:p>
                      <a:pPr algn="ctr"/>
                      <a:r>
                        <a:rPr lang="ar-SA" sz="2400" dirty="0">
                          <a:latin typeface="Lateef" panose="020B0604020202020204" charset="-78"/>
                          <a:cs typeface="+mj-cs"/>
                        </a:rPr>
                        <a:t>بيئتها</a:t>
                      </a:r>
                      <a:r>
                        <a:rPr lang="ar-SA" sz="2400" baseline="0" dirty="0">
                          <a:latin typeface="Lateef" panose="020B0604020202020204" charset="-78"/>
                          <a:cs typeface="+mj-cs"/>
                        </a:rPr>
                        <a:t> الحياتية اليابسة</a:t>
                      </a:r>
                      <a:endParaRPr lang="en-US" sz="2400" dirty="0">
                        <a:latin typeface="Lateef" panose="020B0604020202020204" charset="-78"/>
                        <a:cs typeface="+mj-cs"/>
                      </a:endParaRPr>
                    </a:p>
                  </a:txBody>
                  <a:tcPr anchor="ctr"/>
                </a:tc>
                <a:extLst>
                  <a:ext uri="{0D108BD9-81ED-4DB2-BD59-A6C34878D82A}">
                    <a16:rowId xmlns:a16="http://schemas.microsoft.com/office/drawing/2014/main" val="10000"/>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tx1"/>
                          </a:solidFill>
                          <a:latin typeface="Lateef" panose="020B0604020202020204" charset="-78"/>
                          <a:ea typeface="+mn-ea"/>
                          <a:cs typeface="+mn-cs"/>
                        </a:rPr>
                        <a:t>سمكة القرش</a:t>
                      </a:r>
                      <a:endParaRPr lang="en-US" sz="2400" b="1" kern="1200" dirty="0">
                        <a:solidFill>
                          <a:schemeClr val="tx1"/>
                        </a:solidFill>
                        <a:latin typeface="Lateef" panose="020B0604020202020204" charset="-78"/>
                        <a:ea typeface="+mn-ea"/>
                        <a:cs typeface="+mn-cs"/>
                      </a:endParaRP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كلب</a:t>
                      </a:r>
                    </a:p>
                  </a:txBody>
                  <a:tcPr anchor="ctr"/>
                </a:tc>
                <a:extLst>
                  <a:ext uri="{0D108BD9-81ED-4DB2-BD59-A6C34878D82A}">
                    <a16:rowId xmlns:a16="http://schemas.microsoft.com/office/drawing/2014/main" val="10001"/>
                  </a:ext>
                </a:extLst>
              </a:tr>
              <a:tr h="548640">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n-cs"/>
                        </a:rPr>
                        <a:t>أخطبوط</a:t>
                      </a:r>
                    </a:p>
                  </a:txBody>
                  <a:tcPr anchor="ctr"/>
                </a:tc>
                <a:tc>
                  <a:txBody>
                    <a:bodyPr/>
                    <a:lstStyle/>
                    <a:p>
                      <a:pPr marL="0" marR="0" indent="0" algn="ctr" defTabSz="685800" rtl="1" eaLnBrk="1" fontAlgn="auto" latinLnBrk="0" hangingPunct="1">
                        <a:lnSpc>
                          <a:spcPct val="100000"/>
                        </a:lnSpc>
                        <a:spcBef>
                          <a:spcPts val="0"/>
                        </a:spcBef>
                        <a:spcAft>
                          <a:spcPts val="0"/>
                        </a:spcAft>
                        <a:buClrTx/>
                        <a:buSzTx/>
                        <a:buFontTx/>
                        <a:buNone/>
                        <a:tabLst/>
                        <a:defRPr/>
                      </a:pPr>
                      <a:r>
                        <a:rPr lang="ar-SA" sz="2400" b="1" kern="1200" dirty="0">
                          <a:solidFill>
                            <a:schemeClr val="dk1"/>
                          </a:solidFill>
                          <a:latin typeface="Lateef" panose="020B0604020202020204" charset="-78"/>
                          <a:ea typeface="+mn-ea"/>
                          <a:cs typeface="+mj-cs"/>
                        </a:rPr>
                        <a:t>فراشة</a:t>
                      </a:r>
                    </a:p>
                  </a:txBody>
                  <a:tcPr anchor="ctr"/>
                </a:tc>
                <a:extLst>
                  <a:ext uri="{0D108BD9-81ED-4DB2-BD59-A6C34878D82A}">
                    <a16:rowId xmlns:a16="http://schemas.microsoft.com/office/drawing/2014/main" val="10002"/>
                  </a:ext>
                </a:extLst>
              </a:tr>
              <a:tr h="548640">
                <a:tc>
                  <a:txBody>
                    <a:bodyPr/>
                    <a:lstStyle/>
                    <a:p>
                      <a:pPr algn="ctr"/>
                      <a:endParaRPr lang="en-US" sz="2400" dirty="0">
                        <a:latin typeface="Lateef" panose="020B0604020202020204" charset="-78"/>
                        <a:cs typeface="+mj-cs"/>
                      </a:endParaRPr>
                    </a:p>
                  </a:txBody>
                  <a:tcPr anchor="ctr"/>
                </a:tc>
                <a:tc>
                  <a:txBody>
                    <a:bodyPr/>
                    <a:lstStyle/>
                    <a:p>
                      <a:endParaRPr lang="en-CA" dirty="0"/>
                    </a:p>
                  </a:txBody>
                  <a:tcPr anchor="ctr"/>
                </a:tc>
                <a:extLst>
                  <a:ext uri="{0D108BD9-81ED-4DB2-BD59-A6C34878D82A}">
                    <a16:rowId xmlns:a16="http://schemas.microsoft.com/office/drawing/2014/main" val="10003"/>
                  </a:ext>
                </a:extLst>
              </a:tr>
              <a:tr h="548640">
                <a:tc>
                  <a:txBody>
                    <a:bodyPr/>
                    <a:lstStyle/>
                    <a:p>
                      <a:pPr algn="ctr"/>
                      <a:endParaRPr lang="en-US" sz="2400" dirty="0">
                        <a:latin typeface="Lateef" panose="020B0604020202020204" charset="-78"/>
                        <a:cs typeface="+mj-cs"/>
                      </a:endParaRPr>
                    </a:p>
                  </a:txBody>
                  <a:tcPr anchor="ctr"/>
                </a:tc>
                <a:tc>
                  <a:txBody>
                    <a:bodyPr/>
                    <a:lstStyle/>
                    <a:p>
                      <a:pPr algn="ctr"/>
                      <a:endParaRPr lang="en-US" sz="2400" dirty="0">
                        <a:latin typeface="Lateef" panose="020B0604020202020204" charset="-78"/>
                        <a:cs typeface="+mj-cs"/>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70075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p:fade/>
      </p:transition>
    </mc:Fallback>
  </mc:AlternateContent>
</p:sld>
</file>

<file path=ppt/theme/theme1.xml><?xml version="1.0" encoding="utf-8"?>
<a:theme xmlns:a="http://schemas.openxmlformats.org/drawingml/2006/main" name="כיתה באויר">
  <a:themeElements>
    <a:clrScheme name="התאמה אישית 3">
      <a:dk1>
        <a:srgbClr val="424242"/>
      </a:dk1>
      <a:lt1>
        <a:srgbClr val="FFFFFF"/>
      </a:lt1>
      <a:dk2>
        <a:srgbClr val="5E5E5E"/>
      </a:dk2>
      <a:lt2>
        <a:srgbClr val="E7E6E6"/>
      </a:lt2>
      <a:accent1>
        <a:srgbClr val="1152C9"/>
      </a:accent1>
      <a:accent2>
        <a:srgbClr val="FB2265"/>
      </a:accent2>
      <a:accent3>
        <a:srgbClr val="FEC100"/>
      </a:accent3>
      <a:accent4>
        <a:srgbClr val="9D9E9D"/>
      </a:accent4>
      <a:accent5>
        <a:srgbClr val="67B2FF"/>
      </a:accent5>
      <a:accent6>
        <a:srgbClr val="FF82A5"/>
      </a:accent6>
      <a:hlink>
        <a:srgbClr val="1152C9"/>
      </a:hlink>
      <a:folHlink>
        <a:srgbClr val="7030A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כיתה באויר" id="{0624B64E-4EB0-4CE0-A002-B0CA446F40E5}" vid="{3E88FC4F-FEDA-4608-A295-5DC0C3A93389}"/>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התאמה אישית 3">
    <a:dk1>
      <a:srgbClr val="424242"/>
    </a:dk1>
    <a:lt1>
      <a:srgbClr val="FFFFFF"/>
    </a:lt1>
    <a:dk2>
      <a:srgbClr val="5E5E5E"/>
    </a:dk2>
    <a:lt2>
      <a:srgbClr val="E7E6E6"/>
    </a:lt2>
    <a:accent1>
      <a:srgbClr val="1152C9"/>
    </a:accent1>
    <a:accent2>
      <a:srgbClr val="FB2265"/>
    </a:accent2>
    <a:accent3>
      <a:srgbClr val="FEC100"/>
    </a:accent3>
    <a:accent4>
      <a:srgbClr val="9D9E9D"/>
    </a:accent4>
    <a:accent5>
      <a:srgbClr val="67B2FF"/>
    </a:accent5>
    <a:accent6>
      <a:srgbClr val="FF82A5"/>
    </a:accent6>
    <a:hlink>
      <a:srgbClr val="1152C9"/>
    </a:hlink>
    <a:folHlink>
      <a:srgbClr val="7030A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A84B2C970292541884C6D2E423F45B9" ma:contentTypeVersion="11" ma:contentTypeDescription="Create a new document." ma:contentTypeScope="" ma:versionID="4f3f6e36b171e087215f6d509548beb9">
  <xsd:schema xmlns:xsd="http://www.w3.org/2001/XMLSchema" xmlns:xs="http://www.w3.org/2001/XMLSchema" xmlns:p="http://schemas.microsoft.com/office/2006/metadata/properties" xmlns:ns3="7de65336-3470-4daf-946b-7619550e553e" xmlns:ns4="6ad565e7-c57f-415f-adfa-5c7854c55faf" targetNamespace="http://schemas.microsoft.com/office/2006/metadata/properties" ma:root="true" ma:fieldsID="6005d5751e642d050b7d13b2165ab4df" ns3:_="" ns4:_="">
    <xsd:import namespace="7de65336-3470-4daf-946b-7619550e553e"/>
    <xsd:import namespace="6ad565e7-c57f-415f-adfa-5c7854c55fa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e65336-3470-4daf-946b-7619550e553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d565e7-c57f-415f-adfa-5c7854c55fa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8E0A243-FC33-437F-B3BC-A127B2E4CBA6}">
  <ds:schemaRefs>
    <ds:schemaRef ds:uri="http://schemas.microsoft.com/sharepoint/v3/contenttype/forms"/>
  </ds:schemaRefs>
</ds:datastoreItem>
</file>

<file path=customXml/itemProps2.xml><?xml version="1.0" encoding="utf-8"?>
<ds:datastoreItem xmlns:ds="http://schemas.openxmlformats.org/officeDocument/2006/customXml" ds:itemID="{231DCD41-DD18-4D8D-A423-0D5B4C7D9CD4}">
  <ds:schemaRefs>
    <ds:schemaRef ds:uri="http://schemas.microsoft.com/office/2006/metadata/contentType"/>
    <ds:schemaRef ds:uri="http://schemas.microsoft.com/office/2006/metadata/properties/metaAttributes"/>
    <ds:schemaRef ds:uri="http://www.w3.org/2000/xmlns/"/>
    <ds:schemaRef ds:uri="http://www.w3.org/2001/XMLSchema"/>
    <ds:schemaRef ds:uri="7de65336-3470-4daf-946b-7619550e553e"/>
    <ds:schemaRef ds:uri="6ad565e7-c57f-415f-adfa-5c7854c55faf"/>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9391B1-E9DB-4FF2-A398-965E6B149A1C}">
  <ds:schemaRefs>
    <ds:schemaRef ds:uri="6ad565e7-c57f-415f-adfa-5c7854c55faf"/>
    <ds:schemaRef ds:uri="http://purl.org/dc/elements/1.1/"/>
    <ds:schemaRef ds:uri="http://schemas.microsoft.com/office/infopath/2007/PartnerControls"/>
    <ds:schemaRef ds:uri="7de65336-3470-4daf-946b-7619550e553e"/>
    <ds:schemaRef ds:uri="http://www.w3.org/XML/1998/namespace"/>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5736</TotalTime>
  <Words>5388</Words>
  <Application>Microsoft Office PowerPoint</Application>
  <PresentationFormat>‫הצגה על המסך (16:9)</PresentationFormat>
  <Paragraphs>962</Paragraphs>
  <Slides>60</Slides>
  <Notes>55</Notes>
  <HiddenSlides>0</HiddenSlides>
  <MMClips>0</MMClips>
  <ScaleCrop>false</ScaleCrop>
  <HeadingPairs>
    <vt:vector size="6" baseType="variant">
      <vt:variant>
        <vt:lpstr>גופנים בשימוש</vt:lpstr>
      </vt:variant>
      <vt:variant>
        <vt:i4>8</vt:i4>
      </vt:variant>
      <vt:variant>
        <vt:lpstr>ערכת נושא</vt:lpstr>
      </vt:variant>
      <vt:variant>
        <vt:i4>1</vt:i4>
      </vt:variant>
      <vt:variant>
        <vt:lpstr>כותרות שקופיות</vt:lpstr>
      </vt:variant>
      <vt:variant>
        <vt:i4>60</vt:i4>
      </vt:variant>
    </vt:vector>
  </HeadingPairs>
  <TitlesOfParts>
    <vt:vector size="69" baseType="lpstr">
      <vt:lpstr>DroidArabicKufi-Regular</vt:lpstr>
      <vt:lpstr>Calibri</vt:lpstr>
      <vt:lpstr>Guttman Yad-Brush</vt:lpstr>
      <vt:lpstr>Droid Arabic Kufi</vt:lpstr>
      <vt:lpstr>Arial</vt:lpstr>
      <vt:lpstr>Alef</vt:lpstr>
      <vt:lpstr>Times New Roman</vt:lpstr>
      <vt:lpstr>Lateef</vt:lpstr>
      <vt:lpstr>כיתה באויר</vt:lpstr>
      <vt:lpstr>מצגת של PowerPoint‏</vt:lpstr>
      <vt:lpstr>كيف حالكم وكيف النفسية اليوم؟  مضامين درسنا :</vt:lpstr>
      <vt:lpstr>ماذا يجب أن نحضّر لدرسنا اليوم ؟ </vt:lpstr>
      <vt:lpstr>نبدأ بمتعة , بهمة ونشاط..</vt:lpstr>
      <vt:lpstr>  لمن أنتمي؟؟</vt:lpstr>
      <vt:lpstr>  لمن أنتمي؟؟</vt:lpstr>
      <vt:lpstr>  لمن أنتمي؟؟</vt:lpstr>
      <vt:lpstr>  لمن أنتمي؟؟</vt:lpstr>
      <vt:lpstr>  لمن أنتمي؟؟</vt:lpstr>
      <vt:lpstr>  لمن أنتمي؟؟</vt:lpstr>
      <vt:lpstr>  لمن أنتمي؟؟</vt:lpstr>
      <vt:lpstr>  لمن أنتمي؟؟</vt:lpstr>
      <vt:lpstr>  لمن أنتمي؟؟</vt:lpstr>
      <vt:lpstr>                     مفهوم التصنيف وأهميته؟</vt:lpstr>
      <vt:lpstr>كيف صنّف العلماء الكائنات الحيّة؟</vt:lpstr>
      <vt:lpstr>كيف صنّف العلماء الكائنات الحيّة؟</vt:lpstr>
      <vt:lpstr>كيف صنّف العلماء مملكة الحيوانات ؟</vt:lpstr>
      <vt:lpstr>تصنيف مملكة ‬الْحَيَواناتِ</vt:lpstr>
      <vt:lpstr>مجموعة اللافقاريات</vt:lpstr>
      <vt:lpstr>اللّافَقرِيّاتِ‭</vt:lpstr>
      <vt:lpstr>‭‬ ‭ ‬ مَجْموعَةُ‭ ‬الْفَقارِيّاتِ:‭‬‭</vt:lpstr>
      <vt:lpstr>الفقاريات</vt:lpstr>
      <vt:lpstr>نماذج لهياكل عظمية لحيوانات لمجموعة الفقاريات</vt:lpstr>
      <vt:lpstr>تدريب : صنّف حيوانات حسب الجدول.</vt:lpstr>
      <vt:lpstr>تدريب : صنّف حيوانات حسب الجدول.</vt:lpstr>
      <vt:lpstr>تدريب : صنّف حيوانات حسب الجدول.</vt:lpstr>
      <vt:lpstr>تدريب : صنّف حيوانات حسب الجدول.</vt:lpstr>
      <vt:lpstr>تدريب : صنّف حيوانات حسب الجدول.</vt:lpstr>
      <vt:lpstr>تدريب : صنّف حيوانات حسب الجدول.</vt:lpstr>
      <vt:lpstr>تدريب : صنّف حيوانات حسب الجدول.</vt:lpstr>
      <vt:lpstr>تدريب : صنّف حيوانات حسب الجدول.</vt:lpstr>
      <vt:lpstr>تدريب : صنّف حيوانات حسب الجدول.</vt:lpstr>
      <vt:lpstr>تدريب : صنّف حيوانات حسب الجدول.</vt:lpstr>
      <vt:lpstr>تدريب : صنّف حيوانات حسب الجدول.</vt:lpstr>
      <vt:lpstr>تدريب : صنّف حيوانات حسب الجدول.</vt:lpstr>
      <vt:lpstr>الفُروقُ‭ ‬بَيْنَ‭ ‬الْفَقارِيّاتِ‭ ‬وَاللّافَقارِيّاتِ</vt:lpstr>
      <vt:lpstr>الفُروقُ‭ ‬بَيْنَ‭ ‬الْفَقارِيّاتِ‭ ‬وَاللّافَقارِيّاتِ</vt:lpstr>
      <vt:lpstr>تدريب : صنّف صفات الحيوانات الفقارية و اللافقارية داخل الجدول.</vt:lpstr>
      <vt:lpstr>تدريب : صنّف صفات الحيوانات الفقارية و اللافقارية داخل الجدول.</vt:lpstr>
      <vt:lpstr>تدريب : صنّف صفات الحيوانات الفقارية و اللافقارية داخل الجدول.</vt:lpstr>
      <vt:lpstr>تدريب : صنّف صفات الحيوانات الفقارية و اللافقارية داخل الجدول.</vt:lpstr>
      <vt:lpstr>تدريب : صنّف صفات الحيوانات الفقارية و اللافقارية داخل الجدول.</vt:lpstr>
      <vt:lpstr>تدريب : صنّف صفات الحيوانات الفقارية و اللافقارية داخل الجدول.</vt:lpstr>
      <vt:lpstr>تدريب : صنّف صفات الحيوانات الفقارية و اللافقارية داخل الجدول.</vt:lpstr>
      <vt:lpstr>تدريب : صنّف صفات الحيوانات الفقارية و اللافقارية داخل الجدول.</vt:lpstr>
      <vt:lpstr>تدريب : صنّف صفات الحيوانات الفقارية و اللافقارية داخل الجدول.</vt:lpstr>
      <vt:lpstr>تدريب اجمال الدرس:أكمل الرسم التخطيطي للدرس </vt:lpstr>
      <vt:lpstr>تدريب اجمال الدرس:أكمل الرسم التخطيطي للدرس </vt:lpstr>
      <vt:lpstr>تدريب اجمال الدرس:أكمل الرسم التخطيطي للدرس </vt:lpstr>
      <vt:lpstr>تدريب اجمال الدرس:أكمل الرسم التخطيطي للدرس </vt:lpstr>
      <vt:lpstr>تدريب اجمال الدرس:أكمل الرسم التخطيطي للدرس </vt:lpstr>
      <vt:lpstr>تدريب اجمال الدرس:أكمل الرسم التخطيطي للدرس </vt:lpstr>
      <vt:lpstr>تدريب اجمال الدرس:أكمل الرسم التخطيطي للدرس </vt:lpstr>
      <vt:lpstr>المرحلة 1: البحث في غوغل</vt:lpstr>
      <vt:lpstr>المرحلة 2 : الدخول إلى الموقع</vt:lpstr>
      <vt:lpstr>المرحلة 3: اشبك</vt:lpstr>
      <vt:lpstr>المرحلة 4: نختار خانة العلوم والتكنولوجيا </vt:lpstr>
      <vt:lpstr>المرحلة 5: نختار المرحلة العمريّة المناسبة</vt:lpstr>
      <vt:lpstr>المرحلة 6 : نختار الوحدة المناسبة </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הנחיות למורה לבניית השיעור (45 דקות סה"כ)</dc:title>
  <dc:creator>Keren Taiter</dc:creator>
  <cp:lastModifiedBy>USER</cp:lastModifiedBy>
  <cp:revision>254</cp:revision>
  <dcterms:modified xsi:type="dcterms:W3CDTF">2021-01-14T08:24:40Z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0x0101003A84B2C970292541884C6D2E423F45B9</vt:lpwstr>
  </property>
</Properties>
</file>