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heme/themeOverride1.xml" ContentType="application/vnd.openxmlformats-officedocument.themeOverr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7" r:id="rId4"/>
  </p:sldMasterIdLst>
  <p:notesMasterIdLst>
    <p:notesMasterId r:id="rId65"/>
  </p:notesMasterIdLst>
  <p:sldIdLst>
    <p:sldId id="298" r:id="rId5"/>
    <p:sldId id="299" r:id="rId6"/>
    <p:sldId id="300" r:id="rId7"/>
    <p:sldId id="302" r:id="rId8"/>
    <p:sldId id="303" r:id="rId9"/>
    <p:sldId id="322" r:id="rId10"/>
    <p:sldId id="367" r:id="rId11"/>
    <p:sldId id="368" r:id="rId12"/>
    <p:sldId id="369" r:id="rId13"/>
    <p:sldId id="370" r:id="rId14"/>
    <p:sldId id="371" r:id="rId15"/>
    <p:sldId id="372" r:id="rId16"/>
    <p:sldId id="373" r:id="rId17"/>
    <p:sldId id="304" r:id="rId18"/>
    <p:sldId id="305" r:id="rId19"/>
    <p:sldId id="330" r:id="rId20"/>
    <p:sldId id="306" r:id="rId21"/>
    <p:sldId id="331" r:id="rId22"/>
    <p:sldId id="381" r:id="rId23"/>
    <p:sldId id="311" r:id="rId24"/>
    <p:sldId id="308" r:id="rId25"/>
    <p:sldId id="309" r:id="rId26"/>
    <p:sldId id="382" r:id="rId27"/>
    <p:sldId id="310" r:id="rId28"/>
    <p:sldId id="383" r:id="rId29"/>
    <p:sldId id="384" r:id="rId30"/>
    <p:sldId id="385" r:id="rId31"/>
    <p:sldId id="386" r:id="rId32"/>
    <p:sldId id="387" r:id="rId33"/>
    <p:sldId id="388" r:id="rId34"/>
    <p:sldId id="389" r:id="rId35"/>
    <p:sldId id="390" r:id="rId36"/>
    <p:sldId id="391" r:id="rId37"/>
    <p:sldId id="392" r:id="rId38"/>
    <p:sldId id="393" r:id="rId39"/>
    <p:sldId id="312" r:id="rId40"/>
    <p:sldId id="332" r:id="rId41"/>
    <p:sldId id="342" r:id="rId42"/>
    <p:sldId id="344" r:id="rId43"/>
    <p:sldId id="346" r:id="rId44"/>
    <p:sldId id="345" r:id="rId45"/>
    <p:sldId id="347" r:id="rId46"/>
    <p:sldId id="348" r:id="rId47"/>
    <p:sldId id="349" r:id="rId48"/>
    <p:sldId id="350" r:id="rId49"/>
    <p:sldId id="351" r:id="rId50"/>
    <p:sldId id="374" r:id="rId51"/>
    <p:sldId id="375" r:id="rId52"/>
    <p:sldId id="376" r:id="rId53"/>
    <p:sldId id="377" r:id="rId54"/>
    <p:sldId id="378" r:id="rId55"/>
    <p:sldId id="379" r:id="rId56"/>
    <p:sldId id="380" r:id="rId57"/>
    <p:sldId id="317" r:id="rId58"/>
    <p:sldId id="318" r:id="rId59"/>
    <p:sldId id="315" r:id="rId60"/>
    <p:sldId id="316" r:id="rId61"/>
    <p:sldId id="321" r:id="rId62"/>
    <p:sldId id="319" r:id="rId63"/>
    <p:sldId id="320" r:id="rId64"/>
  </p:sldIdLst>
  <p:sldSz cx="9144000" cy="5143500" type="screen16x9"/>
  <p:notesSz cx="6858000" cy="9144000"/>
  <p:embeddedFontLst>
    <p:embeddedFont>
      <p:font typeface="Calibri" panose="020F0502020204030204" pitchFamily="34" charset="0"/>
      <p:regular r:id="rId66"/>
      <p:bold r:id="rId67"/>
      <p:italic r:id="rId68"/>
      <p:boldItalic r:id="rId69"/>
    </p:embeddedFont>
    <p:embeddedFont>
      <p:font typeface="Guttman Yad-Brush" panose="02010401010101010101" pitchFamily="2" charset="-79"/>
      <p:regular r:id="rId70"/>
    </p:embeddedFont>
    <p:embeddedFont>
      <p:font typeface="Lateef" panose="020B0604020202020204" charset="-78"/>
      <p:regular r:id="rId71"/>
    </p:embeddedFont>
  </p:embeddedFontLst>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265"/>
    <a:srgbClr val="424242"/>
    <a:srgbClr val="1152C9"/>
    <a:srgbClr val="FFC000"/>
    <a:srgbClr val="FFFFFF"/>
    <a:srgbClr val="E0BE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68513" autoAdjust="0"/>
  </p:normalViewPr>
  <p:slideViewPr>
    <p:cSldViewPr snapToGrid="0">
      <p:cViewPr varScale="1">
        <p:scale>
          <a:sx n="93" d="100"/>
          <a:sy n="93" d="100"/>
        </p:scale>
        <p:origin x="630"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1.fntdata"/><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font" Target="fonts/font4.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5.fntdata"/><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179417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x-none"/>
              <a:t>כתבו את המלל בהתאם ואת הציוד הדרוש.</a:t>
            </a:r>
            <a:endParaRPr/>
          </a:p>
          <a:p>
            <a:pPr marL="0" lvl="0" indent="0" algn="r" rtl="1">
              <a:spcBef>
                <a:spcPts val="0"/>
              </a:spcBef>
              <a:spcAft>
                <a:spcPts val="0"/>
              </a:spcAft>
              <a:buNone/>
            </a:pPr>
            <a:endParaRPr/>
          </a:p>
        </p:txBody>
      </p:sp>
      <p:sp>
        <p:nvSpPr>
          <p:cNvPr id="236" name="Google Shape;23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1</a:t>
            </a:fld>
            <a:endParaRPr/>
          </a:p>
        </p:txBody>
      </p:sp>
    </p:spTree>
    <p:extLst>
      <p:ext uri="{BB962C8B-B14F-4D97-AF65-F5344CB8AC3E}">
        <p14:creationId xmlns:p14="http://schemas.microsoft.com/office/powerpoint/2010/main" val="3298039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10</a:t>
            </a:fld>
            <a:endParaRPr/>
          </a:p>
        </p:txBody>
      </p:sp>
    </p:spTree>
    <p:extLst>
      <p:ext uri="{BB962C8B-B14F-4D97-AF65-F5344CB8AC3E}">
        <p14:creationId xmlns:p14="http://schemas.microsoft.com/office/powerpoint/2010/main" val="688473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11</a:t>
            </a:fld>
            <a:endParaRPr/>
          </a:p>
        </p:txBody>
      </p:sp>
    </p:spTree>
    <p:extLst>
      <p:ext uri="{BB962C8B-B14F-4D97-AF65-F5344CB8AC3E}">
        <p14:creationId xmlns:p14="http://schemas.microsoft.com/office/powerpoint/2010/main" val="688473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12</a:t>
            </a:fld>
            <a:endParaRPr/>
          </a:p>
        </p:txBody>
      </p:sp>
    </p:spTree>
    <p:extLst>
      <p:ext uri="{BB962C8B-B14F-4D97-AF65-F5344CB8AC3E}">
        <p14:creationId xmlns:p14="http://schemas.microsoft.com/office/powerpoint/2010/main" val="688473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13</a:t>
            </a:fld>
            <a:endParaRPr/>
          </a:p>
        </p:txBody>
      </p:sp>
    </p:spTree>
    <p:extLst>
      <p:ext uri="{BB962C8B-B14F-4D97-AF65-F5344CB8AC3E}">
        <p14:creationId xmlns:p14="http://schemas.microsoft.com/office/powerpoint/2010/main" val="688473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14</a:t>
            </a:fld>
            <a:endParaRPr/>
          </a:p>
        </p:txBody>
      </p:sp>
    </p:spTree>
    <p:extLst>
      <p:ext uri="{BB962C8B-B14F-4D97-AF65-F5344CB8AC3E}">
        <p14:creationId xmlns:p14="http://schemas.microsoft.com/office/powerpoint/2010/main" val="1973004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15</a:t>
            </a:fld>
            <a:endParaRPr/>
          </a:p>
        </p:txBody>
      </p:sp>
    </p:spTree>
    <p:extLst>
      <p:ext uri="{BB962C8B-B14F-4D97-AF65-F5344CB8AC3E}">
        <p14:creationId xmlns:p14="http://schemas.microsoft.com/office/powerpoint/2010/main" val="319520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16</a:t>
            </a:fld>
            <a:endParaRPr/>
          </a:p>
        </p:txBody>
      </p:sp>
    </p:spTree>
    <p:extLst>
      <p:ext uri="{BB962C8B-B14F-4D97-AF65-F5344CB8AC3E}">
        <p14:creationId xmlns:p14="http://schemas.microsoft.com/office/powerpoint/2010/main" val="319520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17</a:t>
            </a:fld>
            <a:endParaRPr/>
          </a:p>
        </p:txBody>
      </p:sp>
    </p:spTree>
    <p:extLst>
      <p:ext uri="{BB962C8B-B14F-4D97-AF65-F5344CB8AC3E}">
        <p14:creationId xmlns:p14="http://schemas.microsoft.com/office/powerpoint/2010/main" val="706431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18</a:t>
            </a:fld>
            <a:endParaRPr/>
          </a:p>
        </p:txBody>
      </p:sp>
    </p:spTree>
    <p:extLst>
      <p:ext uri="{BB962C8B-B14F-4D97-AF65-F5344CB8AC3E}">
        <p14:creationId xmlns:p14="http://schemas.microsoft.com/office/powerpoint/2010/main" val="1390328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20</a:t>
            </a:fld>
            <a:endParaRPr/>
          </a:p>
        </p:txBody>
      </p:sp>
    </p:spTree>
    <p:extLst>
      <p:ext uri="{BB962C8B-B14F-4D97-AF65-F5344CB8AC3E}">
        <p14:creationId xmlns:p14="http://schemas.microsoft.com/office/powerpoint/2010/main" val="446611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sz="1200" b="1"/>
              <a:t>משך השקף: 2 דקות</a:t>
            </a:r>
            <a:endParaRPr/>
          </a:p>
          <a:p>
            <a:pPr marL="158750" lvl="0" indent="0" algn="r" rtl="1">
              <a:spcBef>
                <a:spcPts val="0"/>
              </a:spcBef>
              <a:spcAft>
                <a:spcPts val="0"/>
              </a:spcAft>
              <a:buClr>
                <a:schemeClr val="dk1"/>
              </a:buClr>
              <a:buSzPts val="1200"/>
              <a:buFont typeface="Calibri"/>
              <a:buNone/>
            </a:pPr>
            <a:endParaRPr sz="1200">
              <a:solidFill>
                <a:schemeClr val="dk1"/>
              </a:solidFill>
            </a:endParaRPr>
          </a:p>
          <a:p>
            <a:pPr marL="158750" lvl="0" indent="0" algn="r" rtl="1">
              <a:spcBef>
                <a:spcPts val="0"/>
              </a:spcBef>
              <a:spcAft>
                <a:spcPts val="0"/>
              </a:spcAft>
              <a:buClr>
                <a:schemeClr val="dk1"/>
              </a:buClr>
              <a:buSzPts val="1200"/>
              <a:buFont typeface="Calibri"/>
              <a:buNone/>
            </a:pPr>
            <a:r>
              <a:rPr lang="x-none" sz="1200">
                <a:solidFill>
                  <a:schemeClr val="dk1"/>
                </a:solidFill>
              </a:rPr>
              <a:t>הציגו את עצמכם ואת מהלך השיעור:</a:t>
            </a:r>
            <a:endParaRPr/>
          </a:p>
          <a:p>
            <a:pPr marL="158750" lvl="0" indent="0" algn="r" rtl="1">
              <a:spcBef>
                <a:spcPts val="0"/>
              </a:spcBef>
              <a:spcAft>
                <a:spcPts val="0"/>
              </a:spcAft>
              <a:buClr>
                <a:schemeClr val="dk1"/>
              </a:buClr>
              <a:buSzPts val="1200"/>
              <a:buFont typeface="Calibri"/>
              <a:buNone/>
            </a:pPr>
            <a:endParaRPr sz="1200">
              <a:solidFill>
                <a:schemeClr val="dk1"/>
              </a:solidFill>
            </a:endParaRPr>
          </a:p>
          <a:p>
            <a:pPr marL="158750" lvl="0" indent="0" algn="r" rtl="1">
              <a:spcBef>
                <a:spcPts val="0"/>
              </a:spcBef>
              <a:spcAft>
                <a:spcPts val="0"/>
              </a:spcAft>
              <a:buClr>
                <a:schemeClr val="dk1"/>
              </a:buClr>
              <a:buSzPts val="1200"/>
              <a:buFont typeface="Calibri"/>
              <a:buNone/>
            </a:pPr>
            <a:r>
              <a:rPr lang="x-none" sz="1200">
                <a:solidFill>
                  <a:schemeClr val="dk1"/>
                </a:solidFill>
              </a:rPr>
              <a:t>מוזמנים לפנות בצורה אישית לתלמידים:</a:t>
            </a:r>
            <a:br>
              <a:rPr lang="x-none" sz="1200"/>
            </a:br>
            <a:r>
              <a:rPr lang="x-none" sz="1200">
                <a:solidFill>
                  <a:srgbClr val="2F5496"/>
                </a:solidFill>
              </a:rPr>
              <a:t>דוגמה לטקסט שייאמר בעל פה: "שלום, שמי___. אני מורה ל____ ממקום בארץ____. מה שלומכם? אני שמח/ה שהצטרפתם אליי", וכו'.</a:t>
            </a:r>
            <a:endParaRPr/>
          </a:p>
          <a:p>
            <a:pPr marL="158750" lvl="0" indent="0" algn="r" rtl="1">
              <a:spcBef>
                <a:spcPts val="0"/>
              </a:spcBef>
              <a:spcAft>
                <a:spcPts val="0"/>
              </a:spcAft>
              <a:buClr>
                <a:schemeClr val="dk1"/>
              </a:buClr>
              <a:buSzPts val="1200"/>
              <a:buFont typeface="Calibri"/>
              <a:buNone/>
            </a:pPr>
            <a:endParaRPr sz="1200">
              <a:solidFill>
                <a:schemeClr val="dk1"/>
              </a:solidFill>
            </a:endParaRPr>
          </a:p>
          <a:p>
            <a:pPr marL="158750" lvl="0" indent="0" algn="r" rtl="1">
              <a:spcBef>
                <a:spcPts val="0"/>
              </a:spcBef>
              <a:spcAft>
                <a:spcPts val="0"/>
              </a:spcAft>
              <a:buClr>
                <a:schemeClr val="dk1"/>
              </a:buClr>
              <a:buSzPts val="1200"/>
              <a:buFont typeface="Calibri"/>
              <a:buNone/>
            </a:pPr>
            <a:r>
              <a:rPr lang="x-none" sz="1200">
                <a:solidFill>
                  <a:schemeClr val="dk1"/>
                </a:solidFill>
              </a:rPr>
              <a:t>נושא השיעור ומה מטרתו:</a:t>
            </a:r>
            <a:br>
              <a:rPr lang="x-none" sz="1200">
                <a:solidFill>
                  <a:schemeClr val="dk1"/>
                </a:solidFill>
              </a:rPr>
            </a:br>
            <a:r>
              <a:rPr lang="x-none" sz="1200">
                <a:solidFill>
                  <a:srgbClr val="2F5496"/>
                </a:solidFill>
              </a:rPr>
              <a:t>דוגמה לטקסט שייאמר בעל פה: "בשיעור הזה נלמד על_________. הצטרפו אליי ויהיה לנו כיף. מוכנים? מתחילים!"</a:t>
            </a:r>
            <a:endParaRPr/>
          </a:p>
          <a:p>
            <a:pPr marL="0" lvl="0" indent="0" algn="r" rtl="1">
              <a:spcBef>
                <a:spcPts val="0"/>
              </a:spcBef>
              <a:spcAft>
                <a:spcPts val="0"/>
              </a:spcAft>
              <a:buClr>
                <a:schemeClr val="dk1"/>
              </a:buClr>
              <a:buSzPts val="1200"/>
              <a:buFont typeface="Calibri"/>
              <a:buNone/>
            </a:pPr>
            <a:endParaRPr sz="1200" b="1"/>
          </a:p>
          <a:p>
            <a:pPr marL="133350" lvl="0" indent="0" algn="r" rtl="1">
              <a:lnSpc>
                <a:spcPct val="115000"/>
              </a:lnSpc>
              <a:spcBef>
                <a:spcPts val="800"/>
              </a:spcBef>
              <a:spcAft>
                <a:spcPts val="0"/>
              </a:spcAft>
              <a:buNone/>
            </a:pPr>
            <a:r>
              <a:rPr lang="x-none" sz="1200" b="1">
                <a:solidFill>
                  <a:schemeClr val="dk1"/>
                </a:solidFill>
                <a:latin typeface="Alef"/>
                <a:ea typeface="Alef"/>
                <a:cs typeface="Alef"/>
                <a:sym typeface="Alef"/>
              </a:rPr>
              <a:t>נתחיל ב…. </a:t>
            </a:r>
            <a:r>
              <a:rPr lang="x-none" sz="1200">
                <a:solidFill>
                  <a:schemeClr val="dk1"/>
                </a:solidFill>
                <a:latin typeface="Alef"/>
                <a:ea typeface="Alef"/>
                <a:cs typeface="Alef"/>
                <a:sym typeface="Alef"/>
              </a:rPr>
              <a:t> (שלב פתיח השיעור)</a:t>
            </a:r>
            <a:endParaRPr/>
          </a:p>
          <a:p>
            <a:pPr marL="133350" lvl="0" indent="0" algn="r" rtl="1">
              <a:lnSpc>
                <a:spcPct val="115000"/>
              </a:lnSpc>
              <a:spcBef>
                <a:spcPts val="0"/>
              </a:spcBef>
              <a:spcAft>
                <a:spcPts val="0"/>
              </a:spcAft>
              <a:buNone/>
            </a:pPr>
            <a:r>
              <a:rPr lang="x-none" sz="1200" b="1">
                <a:solidFill>
                  <a:schemeClr val="dk1"/>
                </a:solidFill>
                <a:latin typeface="Alef"/>
                <a:ea typeface="Alef"/>
                <a:cs typeface="Alef"/>
                <a:sym typeface="Alef"/>
              </a:rPr>
              <a:t>נמשיך בלגלות</a:t>
            </a:r>
            <a:r>
              <a:rPr lang="x-none" sz="1200">
                <a:solidFill>
                  <a:schemeClr val="dk1"/>
                </a:solidFill>
                <a:latin typeface="Alef"/>
                <a:ea typeface="Alef"/>
                <a:cs typeface="Alef"/>
                <a:sym typeface="Alef"/>
              </a:rPr>
              <a:t> (שלב הלימוד / הקניה - כתבו כאן שאלה מסקרנת שתיתן מענה על מטרת השיעור) </a:t>
            </a:r>
            <a:endParaRPr/>
          </a:p>
          <a:p>
            <a:pPr marL="133350" lvl="0" indent="0" algn="r" rtl="1">
              <a:lnSpc>
                <a:spcPct val="115000"/>
              </a:lnSpc>
              <a:spcBef>
                <a:spcPts val="0"/>
              </a:spcBef>
              <a:spcAft>
                <a:spcPts val="0"/>
              </a:spcAft>
              <a:buNone/>
            </a:pPr>
            <a:r>
              <a:rPr lang="x-none" sz="1200" b="1">
                <a:solidFill>
                  <a:schemeClr val="dk1"/>
                </a:solidFill>
                <a:latin typeface="Alef"/>
                <a:ea typeface="Alef"/>
                <a:cs typeface="Alef"/>
                <a:sym typeface="Alef"/>
              </a:rPr>
              <a:t>נתנסה ב… </a:t>
            </a:r>
            <a:r>
              <a:rPr lang="x-none" sz="1200">
                <a:solidFill>
                  <a:schemeClr val="dk1"/>
                </a:solidFill>
                <a:latin typeface="Alef"/>
                <a:ea typeface="Alef"/>
                <a:cs typeface="Alef"/>
                <a:sym typeface="Alef"/>
              </a:rPr>
              <a:t>(שלב התרגול / התנסות)</a:t>
            </a:r>
            <a:r>
              <a:rPr lang="x-none" sz="1200" b="1">
                <a:solidFill>
                  <a:schemeClr val="dk1"/>
                </a:solidFill>
                <a:latin typeface="Alef"/>
                <a:ea typeface="Alef"/>
                <a:cs typeface="Alef"/>
                <a:sym typeface="Alef"/>
              </a:rPr>
              <a:t> </a:t>
            </a:r>
            <a:endParaRPr/>
          </a:p>
          <a:p>
            <a:pPr marL="133350" lvl="0" indent="0" algn="r" rtl="1">
              <a:lnSpc>
                <a:spcPct val="115000"/>
              </a:lnSpc>
              <a:spcBef>
                <a:spcPts val="0"/>
              </a:spcBef>
              <a:spcAft>
                <a:spcPts val="0"/>
              </a:spcAft>
              <a:buNone/>
            </a:pPr>
            <a:r>
              <a:rPr lang="x-none" sz="1200" b="1">
                <a:solidFill>
                  <a:schemeClr val="dk1"/>
                </a:solidFill>
                <a:latin typeface="Alef"/>
                <a:ea typeface="Alef"/>
                <a:cs typeface="Alef"/>
                <a:sym typeface="Alef"/>
              </a:rPr>
              <a:t>נסכם  </a:t>
            </a:r>
            <a:r>
              <a:rPr lang="x-none" sz="1200">
                <a:solidFill>
                  <a:schemeClr val="dk1"/>
                </a:solidFill>
                <a:latin typeface="Alef"/>
                <a:ea typeface="Alef"/>
                <a:cs typeface="Alef"/>
                <a:sym typeface="Alef"/>
              </a:rPr>
              <a:t>(שלב סיכום השיעור)</a:t>
            </a:r>
            <a:endParaRPr/>
          </a:p>
        </p:txBody>
      </p:sp>
      <p:sp>
        <p:nvSpPr>
          <p:cNvPr id="246" name="Google Shape;24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2</a:t>
            </a:fld>
            <a:endParaRPr/>
          </a:p>
        </p:txBody>
      </p:sp>
    </p:spTree>
    <p:extLst>
      <p:ext uri="{BB962C8B-B14F-4D97-AF65-F5344CB8AC3E}">
        <p14:creationId xmlns:p14="http://schemas.microsoft.com/office/powerpoint/2010/main" val="1362351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21</a:t>
            </a:fld>
            <a:endParaRPr/>
          </a:p>
        </p:txBody>
      </p:sp>
    </p:spTree>
    <p:extLst>
      <p:ext uri="{BB962C8B-B14F-4D97-AF65-F5344CB8AC3E}">
        <p14:creationId xmlns:p14="http://schemas.microsoft.com/office/powerpoint/2010/main" val="1522493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22</a:t>
            </a:fld>
            <a:endParaRPr/>
          </a:p>
        </p:txBody>
      </p:sp>
    </p:spTree>
    <p:extLst>
      <p:ext uri="{BB962C8B-B14F-4D97-AF65-F5344CB8AC3E}">
        <p14:creationId xmlns:p14="http://schemas.microsoft.com/office/powerpoint/2010/main" val="3965951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24</a:t>
            </a:fld>
            <a:endParaRPr/>
          </a:p>
        </p:txBody>
      </p:sp>
    </p:spTree>
    <p:extLst>
      <p:ext uri="{BB962C8B-B14F-4D97-AF65-F5344CB8AC3E}">
        <p14:creationId xmlns:p14="http://schemas.microsoft.com/office/powerpoint/2010/main" val="414346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25</a:t>
            </a:fld>
            <a:endParaRPr/>
          </a:p>
        </p:txBody>
      </p:sp>
    </p:spTree>
    <p:extLst>
      <p:ext uri="{BB962C8B-B14F-4D97-AF65-F5344CB8AC3E}">
        <p14:creationId xmlns:p14="http://schemas.microsoft.com/office/powerpoint/2010/main" val="414346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26</a:t>
            </a:fld>
            <a:endParaRPr/>
          </a:p>
        </p:txBody>
      </p:sp>
    </p:spTree>
    <p:extLst>
      <p:ext uri="{BB962C8B-B14F-4D97-AF65-F5344CB8AC3E}">
        <p14:creationId xmlns:p14="http://schemas.microsoft.com/office/powerpoint/2010/main" val="414346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27</a:t>
            </a:fld>
            <a:endParaRPr/>
          </a:p>
        </p:txBody>
      </p:sp>
    </p:spTree>
    <p:extLst>
      <p:ext uri="{BB962C8B-B14F-4D97-AF65-F5344CB8AC3E}">
        <p14:creationId xmlns:p14="http://schemas.microsoft.com/office/powerpoint/2010/main" val="414346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28</a:t>
            </a:fld>
            <a:endParaRPr/>
          </a:p>
        </p:txBody>
      </p:sp>
    </p:spTree>
    <p:extLst>
      <p:ext uri="{BB962C8B-B14F-4D97-AF65-F5344CB8AC3E}">
        <p14:creationId xmlns:p14="http://schemas.microsoft.com/office/powerpoint/2010/main" val="414346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29</a:t>
            </a:fld>
            <a:endParaRPr/>
          </a:p>
        </p:txBody>
      </p:sp>
    </p:spTree>
    <p:extLst>
      <p:ext uri="{BB962C8B-B14F-4D97-AF65-F5344CB8AC3E}">
        <p14:creationId xmlns:p14="http://schemas.microsoft.com/office/powerpoint/2010/main" val="414346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30</a:t>
            </a:fld>
            <a:endParaRPr/>
          </a:p>
        </p:txBody>
      </p:sp>
    </p:spTree>
    <p:extLst>
      <p:ext uri="{BB962C8B-B14F-4D97-AF65-F5344CB8AC3E}">
        <p14:creationId xmlns:p14="http://schemas.microsoft.com/office/powerpoint/2010/main" val="414346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31</a:t>
            </a:fld>
            <a:endParaRPr/>
          </a:p>
        </p:txBody>
      </p:sp>
    </p:spTree>
    <p:extLst>
      <p:ext uri="{BB962C8B-B14F-4D97-AF65-F5344CB8AC3E}">
        <p14:creationId xmlns:p14="http://schemas.microsoft.com/office/powerpoint/2010/main" val="414346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marR="0" lvl="0" indent="0" algn="r" rtl="1">
              <a:lnSpc>
                <a:spcPct val="100000"/>
              </a:lnSpc>
              <a:spcBef>
                <a:spcPts val="0"/>
              </a:spcBef>
              <a:spcAft>
                <a:spcPts val="0"/>
              </a:spcAft>
              <a:buClr>
                <a:srgbClr val="000000"/>
              </a:buClr>
              <a:buSzPts val="1100"/>
              <a:buFont typeface="Arial"/>
              <a:buNone/>
            </a:pPr>
            <a:r>
              <a:rPr lang="x-none"/>
              <a:t>למחוק שקופית זו אם אין בה צורך.</a:t>
            </a:r>
            <a:endParaRPr/>
          </a:p>
          <a:p>
            <a:pPr marL="158750" marR="0" lvl="0" indent="0" algn="r" rtl="1">
              <a:lnSpc>
                <a:spcPct val="100000"/>
              </a:lnSpc>
              <a:spcBef>
                <a:spcPts val="0"/>
              </a:spcBef>
              <a:spcAft>
                <a:spcPts val="0"/>
              </a:spcAft>
              <a:buClr>
                <a:srgbClr val="000000"/>
              </a:buClr>
              <a:buSzPts val="1100"/>
              <a:buFont typeface="Arial"/>
              <a:buNone/>
            </a:pPr>
            <a:endParaRPr sz="1200" b="1"/>
          </a:p>
          <a:p>
            <a:pPr marL="158750" marR="0" lvl="0" indent="0" algn="r" rtl="1">
              <a:lnSpc>
                <a:spcPct val="100000"/>
              </a:lnSpc>
              <a:spcBef>
                <a:spcPts val="0"/>
              </a:spcBef>
              <a:spcAft>
                <a:spcPts val="0"/>
              </a:spcAft>
              <a:buClr>
                <a:srgbClr val="000000"/>
              </a:buClr>
              <a:buSzPts val="1100"/>
              <a:buFont typeface="Arial"/>
              <a:buNone/>
            </a:pPr>
            <a:r>
              <a:rPr lang="x-none" sz="1200" b="1"/>
              <a:t>משך השקף: דקה</a:t>
            </a:r>
            <a:endParaRPr/>
          </a:p>
          <a:p>
            <a:pPr marL="158750" lvl="0" indent="0" algn="r" rtl="1">
              <a:spcBef>
                <a:spcPts val="0"/>
              </a:spcBef>
              <a:spcAft>
                <a:spcPts val="0"/>
              </a:spcAft>
              <a:buClr>
                <a:schemeClr val="dk1"/>
              </a:buClr>
              <a:buSzPts val="1200"/>
              <a:buFont typeface="Calibri"/>
              <a:buNone/>
            </a:pPr>
            <a:endParaRPr sz="1200"/>
          </a:p>
          <a:p>
            <a:pPr marL="158750" lvl="0" indent="0" algn="r" rtl="1">
              <a:spcBef>
                <a:spcPts val="0"/>
              </a:spcBef>
              <a:spcAft>
                <a:spcPts val="0"/>
              </a:spcAft>
              <a:buClr>
                <a:schemeClr val="dk1"/>
              </a:buClr>
              <a:buSzPts val="1200"/>
              <a:buFont typeface="Calibri"/>
              <a:buNone/>
            </a:pPr>
            <a:r>
              <a:rPr lang="x-none" sz="1200"/>
              <a:t>בשקף זה ודאו שכולם הצטיידו בעזרים הנדרשים (מומלץ שעזרים אלו יהיו גם אצלכם עבור הדגמה).</a:t>
            </a:r>
            <a:endParaRPr/>
          </a:p>
          <a:p>
            <a:pPr marL="158750" lvl="0" indent="0" algn="r" rtl="1">
              <a:spcBef>
                <a:spcPts val="0"/>
              </a:spcBef>
              <a:spcAft>
                <a:spcPts val="0"/>
              </a:spcAft>
              <a:buClr>
                <a:srgbClr val="FF0000"/>
              </a:buClr>
              <a:buSzPts val="1200"/>
              <a:buFont typeface="Calibri"/>
              <a:buNone/>
            </a:pPr>
            <a:r>
              <a:rPr lang="x-none" sz="1200">
                <a:solidFill>
                  <a:srgbClr val="FF0000"/>
                </a:solidFill>
              </a:rPr>
              <a:t>מחקו את המיותר או הוסיפו במידת הצורך (הקפידו על זכויות היוצרים).</a:t>
            </a:r>
            <a:endParaRPr/>
          </a:p>
          <a:p>
            <a:pPr marL="158750" lvl="0" indent="0" algn="r" rtl="1">
              <a:spcBef>
                <a:spcPts val="0"/>
              </a:spcBef>
              <a:spcAft>
                <a:spcPts val="0"/>
              </a:spcAft>
              <a:buClr>
                <a:schemeClr val="dk1"/>
              </a:buClr>
              <a:buSzPts val="1200"/>
              <a:buFont typeface="Calibri"/>
              <a:buNone/>
            </a:pPr>
            <a:endParaRPr sz="1200">
              <a:solidFill>
                <a:srgbClr val="FF0000"/>
              </a:solidFill>
            </a:endParaRPr>
          </a:p>
          <a:p>
            <a:pPr marL="158750" lvl="0" indent="0" algn="r" rtl="1">
              <a:spcBef>
                <a:spcPts val="0"/>
              </a:spcBef>
              <a:spcAft>
                <a:spcPts val="0"/>
              </a:spcAft>
              <a:buClr>
                <a:srgbClr val="FF0000"/>
              </a:buClr>
              <a:buSzPts val="1200"/>
              <a:buFont typeface="Calibri"/>
              <a:buNone/>
            </a:pPr>
            <a:r>
              <a:rPr lang="x-none" sz="1200">
                <a:solidFill>
                  <a:srgbClr val="FF0000"/>
                </a:solidFill>
              </a:rPr>
              <a:t>זה הזמן להציג את </a:t>
            </a:r>
            <a:r>
              <a:rPr lang="x-none" sz="1200" b="0" i="0" u="none" strike="noStrike" cap="none">
                <a:solidFill>
                  <a:srgbClr val="000000"/>
                </a:solidFill>
                <a:latin typeface="Arial"/>
                <a:ea typeface="Arial"/>
                <a:cs typeface="Arial"/>
                <a:sym typeface="Arial"/>
              </a:rPr>
              <a:t>כללי ההתנהגות בשיעור: בקשו מהלומדים לסגור חלונות של יישומים אחרים במחשב, להרחיק אמצעים מסיחים, להתיישב בחדר שקט, להניח כוס מים לידם, ובעיקר להתמקד במפגש.</a:t>
            </a:r>
            <a:endParaRPr/>
          </a:p>
        </p:txBody>
      </p:sp>
      <p:sp>
        <p:nvSpPr>
          <p:cNvPr id="255" name="Google Shape;25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3</a:t>
            </a:fld>
            <a:endParaRPr/>
          </a:p>
        </p:txBody>
      </p:sp>
    </p:spTree>
    <p:extLst>
      <p:ext uri="{BB962C8B-B14F-4D97-AF65-F5344CB8AC3E}">
        <p14:creationId xmlns:p14="http://schemas.microsoft.com/office/powerpoint/2010/main" val="2175949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32</a:t>
            </a:fld>
            <a:endParaRPr/>
          </a:p>
        </p:txBody>
      </p:sp>
    </p:spTree>
    <p:extLst>
      <p:ext uri="{BB962C8B-B14F-4D97-AF65-F5344CB8AC3E}">
        <p14:creationId xmlns:p14="http://schemas.microsoft.com/office/powerpoint/2010/main" val="414346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33</a:t>
            </a:fld>
            <a:endParaRPr/>
          </a:p>
        </p:txBody>
      </p:sp>
    </p:spTree>
    <p:extLst>
      <p:ext uri="{BB962C8B-B14F-4D97-AF65-F5344CB8AC3E}">
        <p14:creationId xmlns:p14="http://schemas.microsoft.com/office/powerpoint/2010/main" val="414346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34</a:t>
            </a:fld>
            <a:endParaRPr/>
          </a:p>
        </p:txBody>
      </p:sp>
    </p:spTree>
    <p:extLst>
      <p:ext uri="{BB962C8B-B14F-4D97-AF65-F5344CB8AC3E}">
        <p14:creationId xmlns:p14="http://schemas.microsoft.com/office/powerpoint/2010/main" val="414346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35</a:t>
            </a:fld>
            <a:endParaRPr/>
          </a:p>
        </p:txBody>
      </p:sp>
    </p:spTree>
    <p:extLst>
      <p:ext uri="{BB962C8B-B14F-4D97-AF65-F5344CB8AC3E}">
        <p14:creationId xmlns:p14="http://schemas.microsoft.com/office/powerpoint/2010/main" val="414346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36</a:t>
            </a:fld>
            <a:endParaRPr/>
          </a:p>
        </p:txBody>
      </p:sp>
    </p:spTree>
    <p:extLst>
      <p:ext uri="{BB962C8B-B14F-4D97-AF65-F5344CB8AC3E}">
        <p14:creationId xmlns:p14="http://schemas.microsoft.com/office/powerpoint/2010/main" val="1674168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37</a:t>
            </a:fld>
            <a:endParaRPr/>
          </a:p>
        </p:txBody>
      </p:sp>
    </p:spTree>
    <p:extLst>
      <p:ext uri="{BB962C8B-B14F-4D97-AF65-F5344CB8AC3E}">
        <p14:creationId xmlns:p14="http://schemas.microsoft.com/office/powerpoint/2010/main" val="167416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38</a:t>
            </a:fld>
            <a:endParaRPr/>
          </a:p>
        </p:txBody>
      </p:sp>
    </p:spTree>
    <p:extLst>
      <p:ext uri="{BB962C8B-B14F-4D97-AF65-F5344CB8AC3E}">
        <p14:creationId xmlns:p14="http://schemas.microsoft.com/office/powerpoint/2010/main" val="42804855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39</a:t>
            </a:fld>
            <a:endParaRPr/>
          </a:p>
        </p:txBody>
      </p:sp>
    </p:spTree>
    <p:extLst>
      <p:ext uri="{BB962C8B-B14F-4D97-AF65-F5344CB8AC3E}">
        <p14:creationId xmlns:p14="http://schemas.microsoft.com/office/powerpoint/2010/main" val="42804855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40</a:t>
            </a:fld>
            <a:endParaRPr/>
          </a:p>
        </p:txBody>
      </p:sp>
    </p:spTree>
    <p:extLst>
      <p:ext uri="{BB962C8B-B14F-4D97-AF65-F5344CB8AC3E}">
        <p14:creationId xmlns:p14="http://schemas.microsoft.com/office/powerpoint/2010/main" val="42804855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41</a:t>
            </a:fld>
            <a:endParaRPr/>
          </a:p>
        </p:txBody>
      </p:sp>
    </p:spTree>
    <p:extLst>
      <p:ext uri="{BB962C8B-B14F-4D97-AF65-F5344CB8AC3E}">
        <p14:creationId xmlns:p14="http://schemas.microsoft.com/office/powerpoint/2010/main" val="4280485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4</a:t>
            </a:fld>
            <a:endParaRPr/>
          </a:p>
        </p:txBody>
      </p:sp>
    </p:spTree>
    <p:extLst>
      <p:ext uri="{BB962C8B-B14F-4D97-AF65-F5344CB8AC3E}">
        <p14:creationId xmlns:p14="http://schemas.microsoft.com/office/powerpoint/2010/main" val="25163868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42</a:t>
            </a:fld>
            <a:endParaRPr/>
          </a:p>
        </p:txBody>
      </p:sp>
    </p:spTree>
    <p:extLst>
      <p:ext uri="{BB962C8B-B14F-4D97-AF65-F5344CB8AC3E}">
        <p14:creationId xmlns:p14="http://schemas.microsoft.com/office/powerpoint/2010/main" val="42804855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43</a:t>
            </a:fld>
            <a:endParaRPr/>
          </a:p>
        </p:txBody>
      </p:sp>
    </p:spTree>
    <p:extLst>
      <p:ext uri="{BB962C8B-B14F-4D97-AF65-F5344CB8AC3E}">
        <p14:creationId xmlns:p14="http://schemas.microsoft.com/office/powerpoint/2010/main" val="42804855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44</a:t>
            </a:fld>
            <a:endParaRPr/>
          </a:p>
        </p:txBody>
      </p:sp>
    </p:spTree>
    <p:extLst>
      <p:ext uri="{BB962C8B-B14F-4D97-AF65-F5344CB8AC3E}">
        <p14:creationId xmlns:p14="http://schemas.microsoft.com/office/powerpoint/2010/main" val="42804855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45</a:t>
            </a:fld>
            <a:endParaRPr/>
          </a:p>
        </p:txBody>
      </p:sp>
    </p:spTree>
    <p:extLst>
      <p:ext uri="{BB962C8B-B14F-4D97-AF65-F5344CB8AC3E}">
        <p14:creationId xmlns:p14="http://schemas.microsoft.com/office/powerpoint/2010/main" val="42804855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46</a:t>
            </a:fld>
            <a:endParaRPr/>
          </a:p>
        </p:txBody>
      </p:sp>
    </p:spTree>
    <p:extLst>
      <p:ext uri="{BB962C8B-B14F-4D97-AF65-F5344CB8AC3E}">
        <p14:creationId xmlns:p14="http://schemas.microsoft.com/office/powerpoint/2010/main" val="42804855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47</a:t>
            </a:fld>
            <a:endParaRPr/>
          </a:p>
        </p:txBody>
      </p:sp>
    </p:spTree>
    <p:extLst>
      <p:ext uri="{BB962C8B-B14F-4D97-AF65-F5344CB8AC3E}">
        <p14:creationId xmlns:p14="http://schemas.microsoft.com/office/powerpoint/2010/main" val="42804855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48</a:t>
            </a:fld>
            <a:endParaRPr/>
          </a:p>
        </p:txBody>
      </p:sp>
    </p:spTree>
    <p:extLst>
      <p:ext uri="{BB962C8B-B14F-4D97-AF65-F5344CB8AC3E}">
        <p14:creationId xmlns:p14="http://schemas.microsoft.com/office/powerpoint/2010/main" val="42804855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49</a:t>
            </a:fld>
            <a:endParaRPr/>
          </a:p>
        </p:txBody>
      </p:sp>
    </p:spTree>
    <p:extLst>
      <p:ext uri="{BB962C8B-B14F-4D97-AF65-F5344CB8AC3E}">
        <p14:creationId xmlns:p14="http://schemas.microsoft.com/office/powerpoint/2010/main" val="42804855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50</a:t>
            </a:fld>
            <a:endParaRPr/>
          </a:p>
        </p:txBody>
      </p:sp>
    </p:spTree>
    <p:extLst>
      <p:ext uri="{BB962C8B-B14F-4D97-AF65-F5344CB8AC3E}">
        <p14:creationId xmlns:p14="http://schemas.microsoft.com/office/powerpoint/2010/main" val="42804855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51</a:t>
            </a:fld>
            <a:endParaRPr/>
          </a:p>
        </p:txBody>
      </p:sp>
    </p:spTree>
    <p:extLst>
      <p:ext uri="{BB962C8B-B14F-4D97-AF65-F5344CB8AC3E}">
        <p14:creationId xmlns:p14="http://schemas.microsoft.com/office/powerpoint/2010/main" val="4280485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5</a:t>
            </a:fld>
            <a:endParaRPr/>
          </a:p>
        </p:txBody>
      </p:sp>
    </p:spTree>
    <p:extLst>
      <p:ext uri="{BB962C8B-B14F-4D97-AF65-F5344CB8AC3E}">
        <p14:creationId xmlns:p14="http://schemas.microsoft.com/office/powerpoint/2010/main" val="6884730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52</a:t>
            </a:fld>
            <a:endParaRPr/>
          </a:p>
        </p:txBody>
      </p:sp>
    </p:spTree>
    <p:extLst>
      <p:ext uri="{BB962C8B-B14F-4D97-AF65-F5344CB8AC3E}">
        <p14:creationId xmlns:p14="http://schemas.microsoft.com/office/powerpoint/2010/main" val="42804855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53</a:t>
            </a:fld>
            <a:endParaRPr/>
          </a:p>
        </p:txBody>
      </p:sp>
    </p:spTree>
    <p:extLst>
      <p:ext uri="{BB962C8B-B14F-4D97-AF65-F5344CB8AC3E}">
        <p14:creationId xmlns:p14="http://schemas.microsoft.com/office/powerpoint/2010/main" val="42804855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54</a:t>
            </a:fld>
            <a:endParaRPr/>
          </a:p>
        </p:txBody>
      </p:sp>
    </p:spTree>
    <p:extLst>
      <p:ext uri="{BB962C8B-B14F-4D97-AF65-F5344CB8AC3E}">
        <p14:creationId xmlns:p14="http://schemas.microsoft.com/office/powerpoint/2010/main" val="12367026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55</a:t>
            </a:fld>
            <a:endParaRPr/>
          </a:p>
        </p:txBody>
      </p:sp>
    </p:spTree>
    <p:extLst>
      <p:ext uri="{BB962C8B-B14F-4D97-AF65-F5344CB8AC3E}">
        <p14:creationId xmlns:p14="http://schemas.microsoft.com/office/powerpoint/2010/main" val="39382161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56</a:t>
            </a:fld>
            <a:endParaRPr/>
          </a:p>
        </p:txBody>
      </p:sp>
    </p:spTree>
    <p:extLst>
      <p:ext uri="{BB962C8B-B14F-4D97-AF65-F5344CB8AC3E}">
        <p14:creationId xmlns:p14="http://schemas.microsoft.com/office/powerpoint/2010/main" val="5518267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57</a:t>
            </a:fld>
            <a:endParaRPr/>
          </a:p>
        </p:txBody>
      </p:sp>
    </p:spTree>
    <p:extLst>
      <p:ext uri="{BB962C8B-B14F-4D97-AF65-F5344CB8AC3E}">
        <p14:creationId xmlns:p14="http://schemas.microsoft.com/office/powerpoint/2010/main" val="2309229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6</a:t>
            </a:fld>
            <a:endParaRPr/>
          </a:p>
        </p:txBody>
      </p:sp>
    </p:spTree>
    <p:extLst>
      <p:ext uri="{BB962C8B-B14F-4D97-AF65-F5344CB8AC3E}">
        <p14:creationId xmlns:p14="http://schemas.microsoft.com/office/powerpoint/2010/main" val="688473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7</a:t>
            </a:fld>
            <a:endParaRPr/>
          </a:p>
        </p:txBody>
      </p:sp>
    </p:spTree>
    <p:extLst>
      <p:ext uri="{BB962C8B-B14F-4D97-AF65-F5344CB8AC3E}">
        <p14:creationId xmlns:p14="http://schemas.microsoft.com/office/powerpoint/2010/main" val="688473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8</a:t>
            </a:fld>
            <a:endParaRPr/>
          </a:p>
        </p:txBody>
      </p:sp>
    </p:spTree>
    <p:extLst>
      <p:ext uri="{BB962C8B-B14F-4D97-AF65-F5344CB8AC3E}">
        <p14:creationId xmlns:p14="http://schemas.microsoft.com/office/powerpoint/2010/main" val="688473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x-none" b="1"/>
              <a:t>משך השקף: עד 2 דקות</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x-none">
                <a:solidFill>
                  <a:schemeClr val="dk1"/>
                </a:solidFill>
              </a:rPr>
              <a:t>הצעות: משחק, חידה, הדגמה, סימולציה, דוגמה, טענה, משפט אמת משפט שקר, ועוד.</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x-none">
                <a:solidFill>
                  <a:srgbClr val="FF0000"/>
                </a:solidFill>
              </a:rPr>
              <a:t>דוגמה לחידה:</a:t>
            </a:r>
            <a:br>
              <a:rPr lang="x-none">
                <a:solidFill>
                  <a:srgbClr val="FF0000"/>
                </a:solidFill>
              </a:rPr>
            </a:br>
            <a:r>
              <a:rPr lang="x-none">
                <a:solidFill>
                  <a:srgbClr val="FF0000"/>
                </a:solidFill>
              </a:rPr>
              <a:t>תמונה של דמות או חפץ הקשורה לנושא. הקשר לנושא יתגלה במהלך השיעור.</a:t>
            </a:r>
            <a:endParaRPr/>
          </a:p>
          <a:p>
            <a:pPr marL="0" lvl="0" indent="0" algn="r" rtl="1">
              <a:spcBef>
                <a:spcPts val="0"/>
              </a:spcBef>
              <a:spcAft>
                <a:spcPts val="0"/>
              </a:spcAft>
              <a:buClr>
                <a:schemeClr val="dk1"/>
              </a:buClr>
              <a:buSzPts val="1100"/>
              <a:buFont typeface="Arial"/>
              <a:buNone/>
            </a:pPr>
            <a:r>
              <a:rPr lang="x-none">
                <a:solidFill>
                  <a:srgbClr val="FF0000"/>
                </a:solidFill>
              </a:rPr>
              <a:t>מה הקשר בין………….</a:t>
            </a:r>
            <a:endParaRPr/>
          </a:p>
          <a:p>
            <a:pPr marL="0" lvl="0" indent="0" algn="l" rtl="0">
              <a:spcBef>
                <a:spcPts val="0"/>
              </a:spcBef>
              <a:spcAft>
                <a:spcPts val="0"/>
              </a:spcAft>
              <a:buClr>
                <a:schemeClr val="dk1"/>
              </a:buClr>
              <a:buSzPts val="1200"/>
              <a:buFont typeface="Calibri"/>
              <a:buNone/>
            </a:pPr>
            <a:endParaRPr/>
          </a:p>
        </p:txBody>
      </p:sp>
      <p:sp>
        <p:nvSpPr>
          <p:cNvPr id="276" name="Google Shape;2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pPr marL="0" lvl="0" indent="0" algn="r" rtl="0">
                <a:spcBef>
                  <a:spcPts val="0"/>
                </a:spcBef>
                <a:spcAft>
                  <a:spcPts val="0"/>
                </a:spcAft>
                <a:buNone/>
              </a:pPr>
              <a:t>9</a:t>
            </a:fld>
            <a:endParaRPr/>
          </a:p>
        </p:txBody>
      </p:sp>
    </p:spTree>
    <p:extLst>
      <p:ext uri="{BB962C8B-B14F-4D97-AF65-F5344CB8AC3E}">
        <p14:creationId xmlns:p14="http://schemas.microsoft.com/office/powerpoint/2010/main" val="688473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השיעור הבא יתחיל">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C4692FF9-9816-1A41-9F19-64AC89C4FE77}"/>
              </a:ext>
            </a:extLst>
          </p:cNvPr>
          <p:cNvSpPr/>
          <p:nvPr/>
        </p:nvSpPr>
        <p:spPr>
          <a:xfrm>
            <a:off x="2503183" y="484931"/>
            <a:ext cx="4104977" cy="41049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sp>
        <p:nvSpPr>
          <p:cNvPr id="19" name="Rectangle 18">
            <a:extLst>
              <a:ext uri="{FF2B5EF4-FFF2-40B4-BE49-F238E27FC236}">
                <a16:creationId xmlns:a16="http://schemas.microsoft.com/office/drawing/2014/main" id="{B1C76A5A-A9C6-4148-9667-BA78FBEC1DC5}"/>
              </a:ext>
            </a:extLst>
          </p:cNvPr>
          <p:cNvSpPr/>
          <p:nvPr/>
        </p:nvSpPr>
        <p:spPr>
          <a:xfrm>
            <a:off x="2215456" y="3174480"/>
            <a:ext cx="4713089" cy="929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a:p>
        </p:txBody>
      </p:sp>
      <p:grpSp>
        <p:nvGrpSpPr>
          <p:cNvPr id="2" name="Group 1">
            <a:extLst>
              <a:ext uri="{FF2B5EF4-FFF2-40B4-BE49-F238E27FC236}">
                <a16:creationId xmlns:a16="http://schemas.microsoft.com/office/drawing/2014/main" id="{B5656235-C025-B341-B125-6E522FFD6056}"/>
              </a:ext>
            </a:extLst>
          </p:cNvPr>
          <p:cNvGrpSpPr/>
          <p:nvPr/>
        </p:nvGrpSpPr>
        <p:grpSpPr>
          <a:xfrm>
            <a:off x="269041" y="214122"/>
            <a:ext cx="2934932" cy="379745"/>
            <a:chOff x="358720" y="285496"/>
            <a:chExt cx="3913243" cy="506326"/>
          </a:xfrm>
        </p:grpSpPr>
        <p:cxnSp>
          <p:nvCxnSpPr>
            <p:cNvPr id="18" name="Straight Connector 17">
              <a:extLst>
                <a:ext uri="{FF2B5EF4-FFF2-40B4-BE49-F238E27FC236}">
                  <a16:creationId xmlns:a16="http://schemas.microsoft.com/office/drawing/2014/main" id="{3740DB9B-9ABC-1E4F-9E76-DE21BB134995}"/>
                </a:ext>
              </a:extLst>
            </p:cNvPr>
            <p:cNvCxnSpPr>
              <a:cxnSpLocks/>
            </p:cNvCxnSpPr>
            <p:nvPr/>
          </p:nvCxnSpPr>
          <p:spPr>
            <a:xfrm>
              <a:off x="865046" y="532257"/>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AC0021A-4563-F644-839C-3313EE112D9E}"/>
                </a:ext>
              </a:extLst>
            </p:cNvPr>
            <p:cNvSpPr/>
            <p:nvPr/>
          </p:nvSpPr>
          <p:spPr>
            <a:xfrm rot="16200000">
              <a:off x="358720" y="28549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350" dirty="0"/>
            </a:p>
          </p:txBody>
        </p:sp>
        <p:sp>
          <p:nvSpPr>
            <p:cNvPr id="16" name="Rectangle 15">
              <a:extLst>
                <a:ext uri="{FF2B5EF4-FFF2-40B4-BE49-F238E27FC236}">
                  <a16:creationId xmlns:a16="http://schemas.microsoft.com/office/drawing/2014/main" id="{3984F002-0837-5347-8BEB-C54BD7228FB1}"/>
                </a:ext>
              </a:extLst>
            </p:cNvPr>
            <p:cNvSpPr/>
            <p:nvPr/>
          </p:nvSpPr>
          <p:spPr>
            <a:xfrm>
              <a:off x="781297" y="454909"/>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350"/>
            </a:p>
          </p:txBody>
        </p:sp>
      </p:grpSp>
      <p:sp>
        <p:nvSpPr>
          <p:cNvPr id="4" name="Text Placeholder 3">
            <a:extLst>
              <a:ext uri="{FF2B5EF4-FFF2-40B4-BE49-F238E27FC236}">
                <a16:creationId xmlns:a16="http://schemas.microsoft.com/office/drawing/2014/main" id="{AA27E2A2-BC31-804E-BB02-2D2086ECA9AB}"/>
              </a:ext>
            </a:extLst>
          </p:cNvPr>
          <p:cNvSpPr>
            <a:spLocks noGrp="1"/>
          </p:cNvSpPr>
          <p:nvPr>
            <p:ph type="body" sz="quarter" idx="11" hasCustomPrompt="1"/>
          </p:nvPr>
        </p:nvSpPr>
        <p:spPr>
          <a:xfrm>
            <a:off x="494706" y="1446626"/>
            <a:ext cx="8154590" cy="1651718"/>
          </a:xfrm>
          <a:prstGeom prst="rect">
            <a:avLst/>
          </a:prstGeom>
        </p:spPr>
        <p:txBody>
          <a:bodyPr/>
          <a:lstStyle>
            <a:lvl1pPr marL="0" indent="0" algn="ctr">
              <a:buNone/>
              <a:defRPr sz="54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he-IL" dirty="0"/>
              <a:t>השיעור הבא</a:t>
            </a:r>
          </a:p>
          <a:p>
            <a:pPr lvl="0"/>
            <a:r>
              <a:rPr lang="he-IL" dirty="0"/>
              <a:t>יתחיל</a:t>
            </a:r>
          </a:p>
        </p:txBody>
      </p:sp>
      <p:cxnSp>
        <p:nvCxnSpPr>
          <p:cNvPr id="15" name="Straight Connector 14">
            <a:extLst>
              <a:ext uri="{FF2B5EF4-FFF2-40B4-BE49-F238E27FC236}">
                <a16:creationId xmlns:a16="http://schemas.microsoft.com/office/drawing/2014/main" id="{40473E13-CEF0-6945-8210-1865616E9834}"/>
              </a:ext>
            </a:extLst>
          </p:cNvPr>
          <p:cNvCxnSpPr>
            <a:cxnSpLocks/>
          </p:cNvCxnSpPr>
          <p:nvPr/>
        </p:nvCxnSpPr>
        <p:spPr>
          <a:xfrm>
            <a:off x="1782790" y="4538052"/>
            <a:ext cx="103941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0204A12-6CF4-3D47-B903-96181A4FAD7A}"/>
              </a:ext>
            </a:extLst>
          </p:cNvPr>
          <p:cNvCxnSpPr>
            <a:cxnSpLocks/>
          </p:cNvCxnSpPr>
          <p:nvPr/>
        </p:nvCxnSpPr>
        <p:spPr>
          <a:xfrm>
            <a:off x="306371" y="4689730"/>
            <a:ext cx="211160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2617BD7-5381-4D41-92AE-B0043113B420}"/>
              </a:ext>
            </a:extLst>
          </p:cNvPr>
          <p:cNvGrpSpPr/>
          <p:nvPr/>
        </p:nvGrpSpPr>
        <p:grpSpPr>
          <a:xfrm rot="10800000">
            <a:off x="8611615" y="105186"/>
            <a:ext cx="452027" cy="432995"/>
            <a:chOff x="781297" y="5586292"/>
            <a:chExt cx="602703" cy="577326"/>
          </a:xfrm>
        </p:grpSpPr>
        <p:sp>
          <p:nvSpPr>
            <p:cNvPr id="11" name="Rectangle 10">
              <a:extLst>
                <a:ext uri="{FF2B5EF4-FFF2-40B4-BE49-F238E27FC236}">
                  <a16:creationId xmlns:a16="http://schemas.microsoft.com/office/drawing/2014/main" id="{587FD482-59E1-C04B-9AF0-F8141BE66FDD}"/>
                </a:ext>
              </a:extLst>
            </p:cNvPr>
            <p:cNvSpPr/>
            <p:nvPr/>
          </p:nvSpPr>
          <p:spPr>
            <a:xfrm rot="16200000">
              <a:off x="781297" y="5657292"/>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350" dirty="0"/>
            </a:p>
          </p:txBody>
        </p:sp>
        <p:sp>
          <p:nvSpPr>
            <p:cNvPr id="13" name="Rectangle 12">
              <a:extLst>
                <a:ext uri="{FF2B5EF4-FFF2-40B4-BE49-F238E27FC236}">
                  <a16:creationId xmlns:a16="http://schemas.microsoft.com/office/drawing/2014/main" id="{1E9A766D-D5BD-3E4B-AE40-5EF4614445A8}"/>
                </a:ext>
              </a:extLst>
            </p:cNvPr>
            <p:cNvSpPr/>
            <p:nvPr/>
          </p:nvSpPr>
          <p:spPr>
            <a:xfrm>
              <a:off x="1216502" y="558629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350"/>
            </a:p>
          </p:txBody>
        </p:sp>
      </p:grpSp>
      <p:cxnSp>
        <p:nvCxnSpPr>
          <p:cNvPr id="17" name="Straight Connector 16">
            <a:extLst>
              <a:ext uri="{FF2B5EF4-FFF2-40B4-BE49-F238E27FC236}">
                <a16:creationId xmlns:a16="http://schemas.microsoft.com/office/drawing/2014/main" id="{4D5014CE-6431-0D4C-BAFF-39612F414400}"/>
              </a:ext>
            </a:extLst>
          </p:cNvPr>
          <p:cNvCxnSpPr>
            <a:cxnSpLocks/>
          </p:cNvCxnSpPr>
          <p:nvPr/>
        </p:nvCxnSpPr>
        <p:spPr>
          <a:xfrm>
            <a:off x="-509047" y="4842311"/>
            <a:ext cx="259152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4BD310FA-D564-9240-BAF3-B9933A5C616F}"/>
              </a:ext>
            </a:extLst>
          </p:cNvPr>
          <p:cNvSpPr>
            <a:spLocks noGrp="1"/>
          </p:cNvSpPr>
          <p:nvPr>
            <p:ph type="body" sz="quarter" idx="12" hasCustomPrompt="1"/>
          </p:nvPr>
        </p:nvSpPr>
        <p:spPr>
          <a:xfrm>
            <a:off x="2823568" y="3411171"/>
            <a:ext cx="3496865" cy="614638"/>
          </a:xfrm>
          <a:prstGeom prst="rect">
            <a:avLst/>
          </a:prstGeom>
        </p:spPr>
        <p:txBody>
          <a:bodyPr anchor="b"/>
          <a:lstStyle>
            <a:lvl1pPr marL="0" indent="0">
              <a:buNone/>
              <a:defRPr sz="4500">
                <a:solidFill>
                  <a:schemeClr val="bg1"/>
                </a:solidFill>
              </a:defRPr>
            </a:lvl1pPr>
          </a:lstStyle>
          <a:p>
            <a:pPr lvl="0"/>
            <a:r>
              <a:rPr lang="he-IL" dirty="0"/>
              <a:t>בשעה 09:00</a:t>
            </a:r>
            <a:endParaRPr lang="x-none" dirty="0"/>
          </a:p>
        </p:txBody>
      </p:sp>
      <p:sp>
        <p:nvSpPr>
          <p:cNvPr id="20" name="Oval 4">
            <a:extLst>
              <a:ext uri="{FF2B5EF4-FFF2-40B4-BE49-F238E27FC236}">
                <a16:creationId xmlns:a16="http://schemas.microsoft.com/office/drawing/2014/main" id="{F542D1EF-DB0F-4CAD-B4EE-1669EFCE10D1}"/>
              </a:ext>
            </a:extLst>
          </p:cNvPr>
          <p:cNvSpPr/>
          <p:nvPr userDrawn="1"/>
        </p:nvSpPr>
        <p:spPr>
          <a:xfrm>
            <a:off x="2503183" y="484931"/>
            <a:ext cx="4104977" cy="41049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050"/>
          </a:p>
        </p:txBody>
      </p:sp>
      <p:sp>
        <p:nvSpPr>
          <p:cNvPr id="22" name="Rectangle 18">
            <a:extLst>
              <a:ext uri="{FF2B5EF4-FFF2-40B4-BE49-F238E27FC236}">
                <a16:creationId xmlns:a16="http://schemas.microsoft.com/office/drawing/2014/main" id="{87C9B1FE-A9DC-43B4-A03C-A8BB6223CEC0}"/>
              </a:ext>
            </a:extLst>
          </p:cNvPr>
          <p:cNvSpPr/>
          <p:nvPr userDrawn="1"/>
        </p:nvSpPr>
        <p:spPr>
          <a:xfrm>
            <a:off x="2215456" y="3174480"/>
            <a:ext cx="4713089" cy="929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050"/>
          </a:p>
        </p:txBody>
      </p:sp>
      <p:grpSp>
        <p:nvGrpSpPr>
          <p:cNvPr id="23" name="Group 1">
            <a:extLst>
              <a:ext uri="{FF2B5EF4-FFF2-40B4-BE49-F238E27FC236}">
                <a16:creationId xmlns:a16="http://schemas.microsoft.com/office/drawing/2014/main" id="{0AF5033B-E7CC-44A0-9059-7B4781C7660D}"/>
              </a:ext>
            </a:extLst>
          </p:cNvPr>
          <p:cNvGrpSpPr/>
          <p:nvPr userDrawn="1"/>
        </p:nvGrpSpPr>
        <p:grpSpPr>
          <a:xfrm>
            <a:off x="269041" y="214122"/>
            <a:ext cx="2934932" cy="379745"/>
            <a:chOff x="358720" y="285496"/>
            <a:chExt cx="3913243" cy="506326"/>
          </a:xfrm>
        </p:grpSpPr>
        <p:cxnSp>
          <p:nvCxnSpPr>
            <p:cNvPr id="24" name="Straight Connector 17">
              <a:extLst>
                <a:ext uri="{FF2B5EF4-FFF2-40B4-BE49-F238E27FC236}">
                  <a16:creationId xmlns:a16="http://schemas.microsoft.com/office/drawing/2014/main" id="{CD3B7D5A-C546-488F-8EDD-3CA8CBED5B41}"/>
                </a:ext>
              </a:extLst>
            </p:cNvPr>
            <p:cNvCxnSpPr>
              <a:cxnSpLocks/>
            </p:cNvCxnSpPr>
            <p:nvPr userDrawn="1"/>
          </p:nvCxnSpPr>
          <p:spPr>
            <a:xfrm>
              <a:off x="865046" y="532257"/>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Rectangle 11">
              <a:extLst>
                <a:ext uri="{FF2B5EF4-FFF2-40B4-BE49-F238E27FC236}">
                  <a16:creationId xmlns:a16="http://schemas.microsoft.com/office/drawing/2014/main" id="{29D5656E-78A2-4767-BA7D-2896FD7BAAAE}"/>
                </a:ext>
              </a:extLst>
            </p:cNvPr>
            <p:cNvSpPr/>
            <p:nvPr userDrawn="1"/>
          </p:nvSpPr>
          <p:spPr>
            <a:xfrm rot="16200000">
              <a:off x="358720" y="28549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050" dirty="0"/>
            </a:p>
          </p:txBody>
        </p:sp>
        <p:sp>
          <p:nvSpPr>
            <p:cNvPr id="26" name="Rectangle 15">
              <a:extLst>
                <a:ext uri="{FF2B5EF4-FFF2-40B4-BE49-F238E27FC236}">
                  <a16:creationId xmlns:a16="http://schemas.microsoft.com/office/drawing/2014/main" id="{76E6F950-6E60-4640-AD6B-0248E65297C1}"/>
                </a:ext>
              </a:extLst>
            </p:cNvPr>
            <p:cNvSpPr/>
            <p:nvPr userDrawn="1"/>
          </p:nvSpPr>
          <p:spPr>
            <a:xfrm>
              <a:off x="781297" y="454909"/>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050"/>
            </a:p>
          </p:txBody>
        </p:sp>
      </p:grpSp>
      <p:cxnSp>
        <p:nvCxnSpPr>
          <p:cNvPr id="27" name="Straight Connector 14">
            <a:extLst>
              <a:ext uri="{FF2B5EF4-FFF2-40B4-BE49-F238E27FC236}">
                <a16:creationId xmlns:a16="http://schemas.microsoft.com/office/drawing/2014/main" id="{CF9A5D2E-239E-4F28-921F-DA873B6E93CE}"/>
              </a:ext>
            </a:extLst>
          </p:cNvPr>
          <p:cNvCxnSpPr>
            <a:cxnSpLocks/>
          </p:cNvCxnSpPr>
          <p:nvPr userDrawn="1"/>
        </p:nvCxnSpPr>
        <p:spPr>
          <a:xfrm>
            <a:off x="1782790" y="4538052"/>
            <a:ext cx="103941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Straight Connector 9">
            <a:extLst>
              <a:ext uri="{FF2B5EF4-FFF2-40B4-BE49-F238E27FC236}">
                <a16:creationId xmlns:a16="http://schemas.microsoft.com/office/drawing/2014/main" id="{214270DF-A4B6-445C-BF3C-5F4E56EA592F}"/>
              </a:ext>
            </a:extLst>
          </p:cNvPr>
          <p:cNvCxnSpPr>
            <a:cxnSpLocks/>
          </p:cNvCxnSpPr>
          <p:nvPr userDrawn="1"/>
        </p:nvCxnSpPr>
        <p:spPr>
          <a:xfrm>
            <a:off x="306371" y="4689730"/>
            <a:ext cx="211160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9" name="Group 6">
            <a:extLst>
              <a:ext uri="{FF2B5EF4-FFF2-40B4-BE49-F238E27FC236}">
                <a16:creationId xmlns:a16="http://schemas.microsoft.com/office/drawing/2014/main" id="{79F90364-1817-43C7-8937-82F344BBEDC9}"/>
              </a:ext>
            </a:extLst>
          </p:cNvPr>
          <p:cNvGrpSpPr/>
          <p:nvPr userDrawn="1"/>
        </p:nvGrpSpPr>
        <p:grpSpPr>
          <a:xfrm rot="10800000">
            <a:off x="8611615" y="105186"/>
            <a:ext cx="452027" cy="432995"/>
            <a:chOff x="781297" y="5586292"/>
            <a:chExt cx="602703" cy="577326"/>
          </a:xfrm>
        </p:grpSpPr>
        <p:sp>
          <p:nvSpPr>
            <p:cNvPr id="30" name="Rectangle 10">
              <a:extLst>
                <a:ext uri="{FF2B5EF4-FFF2-40B4-BE49-F238E27FC236}">
                  <a16:creationId xmlns:a16="http://schemas.microsoft.com/office/drawing/2014/main" id="{C131AE2E-6EE8-4A17-B1C3-09325CFC4561}"/>
                </a:ext>
              </a:extLst>
            </p:cNvPr>
            <p:cNvSpPr/>
            <p:nvPr userDrawn="1"/>
          </p:nvSpPr>
          <p:spPr>
            <a:xfrm rot="16200000">
              <a:off x="781297" y="5657292"/>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050" dirty="0"/>
            </a:p>
          </p:txBody>
        </p:sp>
        <p:sp>
          <p:nvSpPr>
            <p:cNvPr id="31" name="Rectangle 12">
              <a:extLst>
                <a:ext uri="{FF2B5EF4-FFF2-40B4-BE49-F238E27FC236}">
                  <a16:creationId xmlns:a16="http://schemas.microsoft.com/office/drawing/2014/main" id="{52F8C515-519C-4CE4-B214-DA3B056016B2}"/>
                </a:ext>
              </a:extLst>
            </p:cNvPr>
            <p:cNvSpPr/>
            <p:nvPr userDrawn="1"/>
          </p:nvSpPr>
          <p:spPr>
            <a:xfrm>
              <a:off x="1216502" y="558629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050"/>
            </a:p>
          </p:txBody>
        </p:sp>
      </p:grpSp>
      <p:cxnSp>
        <p:nvCxnSpPr>
          <p:cNvPr id="32" name="Straight Connector 16">
            <a:extLst>
              <a:ext uri="{FF2B5EF4-FFF2-40B4-BE49-F238E27FC236}">
                <a16:creationId xmlns:a16="http://schemas.microsoft.com/office/drawing/2014/main" id="{6521091C-6CE5-471E-B4E7-305803960AB2}"/>
              </a:ext>
            </a:extLst>
          </p:cNvPr>
          <p:cNvCxnSpPr>
            <a:cxnSpLocks/>
          </p:cNvCxnSpPr>
          <p:nvPr userDrawn="1"/>
        </p:nvCxnSpPr>
        <p:spPr>
          <a:xfrm>
            <a:off x="-509047" y="4842311"/>
            <a:ext cx="259152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41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עם טקסט תחת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762000" y="579366"/>
            <a:ext cx="7692184" cy="3389650"/>
          </a:xfrm>
          <a:prstGeom prst="rect">
            <a:avLst/>
          </a:prstGeom>
        </p:spPr>
        <p:txBody>
          <a:bodyPr/>
          <a:lstStyle>
            <a:lvl1pPr marL="0" marR="0" indent="0" algn="r" defTabSz="685800" rtl="1" eaLnBrk="1" fontAlgn="auto" latinLnBrk="0" hangingPunct="1">
              <a:lnSpc>
                <a:spcPct val="90000"/>
              </a:lnSpc>
              <a:spcBef>
                <a:spcPts val="750"/>
              </a:spcBef>
              <a:spcAft>
                <a:spcPts val="0"/>
              </a:spcAft>
              <a:buClrTx/>
              <a:buSzTx/>
              <a:buFont typeface="Arial" panose="020B0604020202020204" pitchFamily="34" charset="0"/>
              <a:buNone/>
              <a:tabLst/>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r"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lang="he-IL" dirty="0"/>
              <a:t>  לחץ כאן להוסיף תמונה</a:t>
            </a:r>
          </a:p>
        </p:txBody>
      </p:sp>
      <p:sp>
        <p:nvSpPr>
          <p:cNvPr id="8" name="כותרת 1"/>
          <p:cNvSpPr>
            <a:spLocks noGrp="1"/>
          </p:cNvSpPr>
          <p:nvPr>
            <p:ph type="ctrTitle" hasCustomPrompt="1"/>
          </p:nvPr>
        </p:nvSpPr>
        <p:spPr>
          <a:xfrm>
            <a:off x="328176" y="4157654"/>
            <a:ext cx="8564078" cy="726389"/>
          </a:xfrm>
          <a:prstGeom prst="rect">
            <a:avLst/>
          </a:prstGeom>
        </p:spPr>
        <p:txBody>
          <a:bodyPr anchor="b">
            <a:noAutofit/>
          </a:bodyPr>
          <a:lstStyle>
            <a:lvl1pPr algn="ctr">
              <a:defRPr sz="3600">
                <a:latin typeface="Arial" panose="020B0604020202020204" pitchFamily="34" charset="0"/>
                <a:cs typeface="Arial" panose="020B0604020202020204" pitchFamily="34" charset="0"/>
              </a:defRPr>
            </a:lvl1pPr>
          </a:lstStyle>
          <a:p>
            <a:r>
              <a:rPr lang="he-IL" dirty="0"/>
              <a:t>לחץ כדי לערוך סגנון כותרת 2 תחתית</a:t>
            </a:r>
          </a:p>
        </p:txBody>
      </p:sp>
      <p:grpSp>
        <p:nvGrpSpPr>
          <p:cNvPr id="13" name="Group 12">
            <a:extLst>
              <a:ext uri="{FF2B5EF4-FFF2-40B4-BE49-F238E27FC236}">
                <a16:creationId xmlns:a16="http://schemas.microsoft.com/office/drawing/2014/main" id="{9A71DC45-F5DE-3647-89D7-00EEC394272E}"/>
              </a:ext>
            </a:extLst>
          </p:cNvPr>
          <p:cNvGrpSpPr/>
          <p:nvPr/>
        </p:nvGrpSpPr>
        <p:grpSpPr>
          <a:xfrm>
            <a:off x="585973" y="267702"/>
            <a:ext cx="8329427" cy="379745"/>
            <a:chOff x="781297" y="356936"/>
            <a:chExt cx="11105903" cy="506326"/>
          </a:xfrm>
        </p:grpSpPr>
        <p:cxnSp>
          <p:nvCxnSpPr>
            <p:cNvPr id="14" name="Straight Connector 13">
              <a:extLst>
                <a:ext uri="{FF2B5EF4-FFF2-40B4-BE49-F238E27FC236}">
                  <a16:creationId xmlns:a16="http://schemas.microsoft.com/office/drawing/2014/main" id="{0251AD8C-F052-0A4D-8544-F35BEF541172}"/>
                </a:ext>
              </a:extLst>
            </p:cNvPr>
            <p:cNvCxnSpPr>
              <a:cxnSpLocks/>
            </p:cNvCxnSpPr>
            <p:nvPr/>
          </p:nvCxnSpPr>
          <p:spPr>
            <a:xfrm>
              <a:off x="865046" y="573247"/>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BD9106F-7FCF-814E-B547-22DB88E10AD6}"/>
                </a:ext>
              </a:extLst>
            </p:cNvPr>
            <p:cNvSpPr/>
            <p:nvPr/>
          </p:nvSpPr>
          <p:spPr>
            <a:xfrm rot="16200000">
              <a:off x="11380874" y="35693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350" dirty="0"/>
            </a:p>
          </p:txBody>
        </p:sp>
        <p:sp>
          <p:nvSpPr>
            <p:cNvPr id="16" name="Rectangle 15">
              <a:extLst>
                <a:ext uri="{FF2B5EF4-FFF2-40B4-BE49-F238E27FC236}">
                  <a16:creationId xmlns:a16="http://schemas.microsoft.com/office/drawing/2014/main" id="{B8E4A6A2-22FD-E640-B0BE-FFDB210AA70A}"/>
                </a:ext>
              </a:extLst>
            </p:cNvPr>
            <p:cNvSpPr/>
            <p:nvPr/>
          </p:nvSpPr>
          <p:spPr>
            <a:xfrm>
              <a:off x="781297" y="489498"/>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350"/>
            </a:p>
          </p:txBody>
        </p:sp>
      </p:grpSp>
      <p:sp>
        <p:nvSpPr>
          <p:cNvPr id="9" name="Rectangle 8">
            <a:extLst>
              <a:ext uri="{FF2B5EF4-FFF2-40B4-BE49-F238E27FC236}">
                <a16:creationId xmlns:a16="http://schemas.microsoft.com/office/drawing/2014/main" id="{1B9B5FED-02E7-474D-B6B7-AF695B5A45B0}"/>
              </a:ext>
            </a:extLst>
          </p:cNvPr>
          <p:cNvSpPr/>
          <p:nvPr/>
        </p:nvSpPr>
        <p:spPr>
          <a:xfrm rot="10800000">
            <a:off x="8836142" y="367123"/>
            <a:ext cx="158516" cy="158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350"/>
          </a:p>
        </p:txBody>
      </p:sp>
    </p:spTree>
    <p:extLst>
      <p:ext uri="{BB962C8B-B14F-4D97-AF65-F5344CB8AC3E}">
        <p14:creationId xmlns:p14="http://schemas.microsoft.com/office/powerpoint/2010/main" val="1269313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תמונה עם טקסט תחת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743211" y="1156325"/>
            <a:ext cx="7692184" cy="3389650"/>
          </a:xfrm>
          <a:prstGeom prst="rect">
            <a:avLst/>
          </a:prstGeom>
        </p:spPr>
        <p:txBody>
          <a:bodyPr/>
          <a:lstStyle>
            <a:lvl1pPr marL="0" marR="0" indent="0" algn="r" defTabSz="685800" rtl="1" eaLnBrk="1" fontAlgn="auto" latinLnBrk="0" hangingPunct="1">
              <a:lnSpc>
                <a:spcPct val="90000"/>
              </a:lnSpc>
              <a:spcBef>
                <a:spcPts val="750"/>
              </a:spcBef>
              <a:spcAft>
                <a:spcPts val="0"/>
              </a:spcAft>
              <a:buClrTx/>
              <a:buSzTx/>
              <a:buFont typeface="Arial" panose="020B0604020202020204" pitchFamily="34" charset="0"/>
              <a:buNone/>
              <a:tabLst/>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r"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lang="he-IL" dirty="0"/>
              <a:t>  לחץ כאן להוסיף תמונה</a:t>
            </a:r>
          </a:p>
        </p:txBody>
      </p:sp>
      <p:sp>
        <p:nvSpPr>
          <p:cNvPr id="8" name="כותרת 1"/>
          <p:cNvSpPr>
            <a:spLocks noGrp="1"/>
          </p:cNvSpPr>
          <p:nvPr>
            <p:ph type="ctrTitle" hasCustomPrompt="1"/>
          </p:nvPr>
        </p:nvSpPr>
        <p:spPr>
          <a:xfrm>
            <a:off x="-28422" y="284252"/>
            <a:ext cx="8564078" cy="726389"/>
          </a:xfrm>
          <a:prstGeom prst="rect">
            <a:avLst/>
          </a:prstGeom>
        </p:spPr>
        <p:txBody>
          <a:bodyPr anchor="b">
            <a:noAutofit/>
          </a:bodyPr>
          <a:lstStyle>
            <a:lvl1pPr algn="r">
              <a:defRPr sz="3600">
                <a:latin typeface="Arial" panose="020B0604020202020204" pitchFamily="34" charset="0"/>
                <a:cs typeface="Arial" panose="020B0604020202020204" pitchFamily="34" charset="0"/>
              </a:defRPr>
            </a:lvl1pPr>
          </a:lstStyle>
          <a:p>
            <a:r>
              <a:rPr lang="he-IL" dirty="0"/>
              <a:t>לחץ כדי לערוך סגנון כותרת 2</a:t>
            </a:r>
          </a:p>
        </p:txBody>
      </p:sp>
      <p:grpSp>
        <p:nvGrpSpPr>
          <p:cNvPr id="2" name="Group 1">
            <a:extLst>
              <a:ext uri="{FF2B5EF4-FFF2-40B4-BE49-F238E27FC236}">
                <a16:creationId xmlns:a16="http://schemas.microsoft.com/office/drawing/2014/main" id="{6E2EBC84-43F8-574B-B641-E38F11E343AF}"/>
              </a:ext>
            </a:extLst>
          </p:cNvPr>
          <p:cNvGrpSpPr/>
          <p:nvPr/>
        </p:nvGrpSpPr>
        <p:grpSpPr>
          <a:xfrm>
            <a:off x="-1841363" y="109874"/>
            <a:ext cx="10909092" cy="4905858"/>
            <a:chOff x="-2455150" y="146499"/>
            <a:chExt cx="14545456" cy="6541144"/>
          </a:xfrm>
        </p:grpSpPr>
        <p:sp>
          <p:nvSpPr>
            <p:cNvPr id="10" name="Rectangle 9">
              <a:extLst>
                <a:ext uri="{FF2B5EF4-FFF2-40B4-BE49-F238E27FC236}">
                  <a16:creationId xmlns:a16="http://schemas.microsoft.com/office/drawing/2014/main" id="{B5DB5F7D-0835-C146-BC9D-B30515AA8B6A}"/>
                </a:ext>
              </a:extLst>
            </p:cNvPr>
            <p:cNvSpPr/>
            <p:nvPr/>
          </p:nvSpPr>
          <p:spPr>
            <a:xfrm>
              <a:off x="11517522" y="146499"/>
              <a:ext cx="503306" cy="50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350"/>
            </a:p>
          </p:txBody>
        </p:sp>
        <p:cxnSp>
          <p:nvCxnSpPr>
            <p:cNvPr id="11" name="Straight Connector 10">
              <a:extLst>
                <a:ext uri="{FF2B5EF4-FFF2-40B4-BE49-F238E27FC236}">
                  <a16:creationId xmlns:a16="http://schemas.microsoft.com/office/drawing/2014/main" id="{C0EA71EF-79A8-3646-BBDE-A1B8320FAEFB}"/>
                </a:ext>
              </a:extLst>
            </p:cNvPr>
            <p:cNvCxnSpPr>
              <a:cxnSpLocks/>
            </p:cNvCxnSpPr>
            <p:nvPr/>
          </p:nvCxnSpPr>
          <p:spPr>
            <a:xfrm>
              <a:off x="-2455150"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FFAC583-20CC-AD46-AF43-64CD61DC3D58}"/>
                </a:ext>
              </a:extLst>
            </p:cNvPr>
            <p:cNvGrpSpPr/>
            <p:nvPr/>
          </p:nvGrpSpPr>
          <p:grpSpPr>
            <a:xfrm rot="10800000">
              <a:off x="8177063" y="6181317"/>
              <a:ext cx="3913243" cy="506326"/>
              <a:chOff x="358720" y="6187719"/>
              <a:chExt cx="3913243" cy="506326"/>
            </a:xfrm>
          </p:grpSpPr>
          <p:cxnSp>
            <p:nvCxnSpPr>
              <p:cNvPr id="17" name="Straight Connector 16">
                <a:extLst>
                  <a:ext uri="{FF2B5EF4-FFF2-40B4-BE49-F238E27FC236}">
                    <a16:creationId xmlns:a16="http://schemas.microsoft.com/office/drawing/2014/main" id="{7FFC6B5D-55D1-324B-B8E3-F96F62F3AA18}"/>
                  </a:ext>
                </a:extLst>
              </p:cNvPr>
              <p:cNvCxnSpPr>
                <a:cxnSpLocks/>
              </p:cNvCxnSpPr>
              <p:nvPr/>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8AA9893-4A9A-FB4F-BC48-9141DC495FE4}"/>
                  </a:ext>
                </a:extLst>
              </p:cNvPr>
              <p:cNvSpPr/>
              <p:nvPr/>
            </p:nvSpPr>
            <p:spPr>
              <a:xfrm rot="16200000">
                <a:off x="358720" y="6187719"/>
                <a:ext cx="506326" cy="506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350" dirty="0"/>
              </a:p>
            </p:txBody>
          </p:sp>
          <p:sp>
            <p:nvSpPr>
              <p:cNvPr id="19" name="Rectangle 18">
                <a:extLst>
                  <a:ext uri="{FF2B5EF4-FFF2-40B4-BE49-F238E27FC236}">
                    <a16:creationId xmlns:a16="http://schemas.microsoft.com/office/drawing/2014/main" id="{5BBF761E-B3AD-8C4C-B469-DEC8A7F1D9C4}"/>
                  </a:ext>
                </a:extLst>
              </p:cNvPr>
              <p:cNvSpPr/>
              <p:nvPr/>
            </p:nvSpPr>
            <p:spPr>
              <a:xfrm>
                <a:off x="781297" y="6357132"/>
                <a:ext cx="167498" cy="1674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350" dirty="0"/>
              </a:p>
            </p:txBody>
          </p:sp>
        </p:grpSp>
        <p:sp>
          <p:nvSpPr>
            <p:cNvPr id="20" name="Rectangle 19">
              <a:extLst>
                <a:ext uri="{FF2B5EF4-FFF2-40B4-BE49-F238E27FC236}">
                  <a16:creationId xmlns:a16="http://schemas.microsoft.com/office/drawing/2014/main" id="{80BB7CC1-E08E-854B-AAC6-1DE02C2A331A}"/>
                </a:ext>
              </a:extLst>
            </p:cNvPr>
            <p:cNvSpPr/>
            <p:nvPr/>
          </p:nvSpPr>
          <p:spPr>
            <a:xfrm>
              <a:off x="11646396" y="507951"/>
              <a:ext cx="245558" cy="245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350"/>
            </a:p>
          </p:txBody>
        </p:sp>
        <p:sp>
          <p:nvSpPr>
            <p:cNvPr id="21" name="Rectangle 20">
              <a:extLst>
                <a:ext uri="{FF2B5EF4-FFF2-40B4-BE49-F238E27FC236}">
                  <a16:creationId xmlns:a16="http://schemas.microsoft.com/office/drawing/2014/main" id="{BDDB156F-CF22-B549-81C6-C9743EEAD8C4}"/>
                </a:ext>
              </a:extLst>
            </p:cNvPr>
            <p:cNvSpPr/>
            <p:nvPr/>
          </p:nvSpPr>
          <p:spPr>
            <a:xfrm rot="10800000">
              <a:off x="831188" y="6339703"/>
              <a:ext cx="241158" cy="2411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350"/>
            </a:p>
          </p:txBody>
        </p:sp>
      </p:grpSp>
    </p:spTree>
    <p:extLst>
      <p:ext uri="{BB962C8B-B14F-4D97-AF65-F5344CB8AC3E}">
        <p14:creationId xmlns:p14="http://schemas.microsoft.com/office/powerpoint/2010/main" val="34309521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540776" y="676319"/>
            <a:ext cx="7939985" cy="4261289"/>
          </a:xfrm>
          <a:prstGeom prst="rect">
            <a:avLst/>
          </a:prstGeom>
        </p:spPr>
        <p:txBody>
          <a:bodyPr/>
          <a:lstStyle>
            <a:lvl1pPr marL="0" marR="0" indent="0" algn="r" defTabSz="685800" rtl="1" eaLnBrk="1" fontAlgn="auto" latinLnBrk="0" hangingPunct="1">
              <a:lnSpc>
                <a:spcPct val="90000"/>
              </a:lnSpc>
              <a:spcBef>
                <a:spcPts val="750"/>
              </a:spcBef>
              <a:spcAft>
                <a:spcPts val="0"/>
              </a:spcAft>
              <a:buClrTx/>
              <a:buSzTx/>
              <a:buFont typeface="Arial" panose="020B0604020202020204" pitchFamily="34" charset="0"/>
              <a:buNone/>
              <a:tabLst/>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r"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lang="he-IL" dirty="0"/>
              <a:t>  לחץ כאן להוסיף תמונה</a:t>
            </a:r>
          </a:p>
        </p:txBody>
      </p:sp>
      <p:grpSp>
        <p:nvGrpSpPr>
          <p:cNvPr id="6" name="Group 5">
            <a:extLst>
              <a:ext uri="{FF2B5EF4-FFF2-40B4-BE49-F238E27FC236}">
                <a16:creationId xmlns:a16="http://schemas.microsoft.com/office/drawing/2014/main" id="{F11EE242-3A2B-9B46-87B2-AC191ECB6960}"/>
              </a:ext>
            </a:extLst>
          </p:cNvPr>
          <p:cNvGrpSpPr/>
          <p:nvPr/>
        </p:nvGrpSpPr>
        <p:grpSpPr>
          <a:xfrm>
            <a:off x="585973" y="267702"/>
            <a:ext cx="8329427" cy="379745"/>
            <a:chOff x="781297" y="356936"/>
            <a:chExt cx="11105903" cy="506326"/>
          </a:xfrm>
        </p:grpSpPr>
        <p:cxnSp>
          <p:nvCxnSpPr>
            <p:cNvPr id="7" name="Straight Connector 6">
              <a:extLst>
                <a:ext uri="{FF2B5EF4-FFF2-40B4-BE49-F238E27FC236}">
                  <a16:creationId xmlns:a16="http://schemas.microsoft.com/office/drawing/2014/main" id="{C0C7E103-ACCC-DA43-9E9D-6FB906FA4F2D}"/>
                </a:ext>
              </a:extLst>
            </p:cNvPr>
            <p:cNvCxnSpPr>
              <a:cxnSpLocks/>
            </p:cNvCxnSpPr>
            <p:nvPr/>
          </p:nvCxnSpPr>
          <p:spPr>
            <a:xfrm>
              <a:off x="865046" y="573247"/>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4E9F80F-CF67-664D-B4F4-0CA7DCACB628}"/>
                </a:ext>
              </a:extLst>
            </p:cNvPr>
            <p:cNvSpPr/>
            <p:nvPr/>
          </p:nvSpPr>
          <p:spPr>
            <a:xfrm rot="16200000">
              <a:off x="11380874" y="35693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350" dirty="0"/>
            </a:p>
          </p:txBody>
        </p:sp>
        <p:sp>
          <p:nvSpPr>
            <p:cNvPr id="11" name="Rectangle 10">
              <a:extLst>
                <a:ext uri="{FF2B5EF4-FFF2-40B4-BE49-F238E27FC236}">
                  <a16:creationId xmlns:a16="http://schemas.microsoft.com/office/drawing/2014/main" id="{B1FEACB6-175B-044B-8C0D-3451E638ABE1}"/>
                </a:ext>
              </a:extLst>
            </p:cNvPr>
            <p:cNvSpPr/>
            <p:nvPr/>
          </p:nvSpPr>
          <p:spPr>
            <a:xfrm>
              <a:off x="781297" y="489498"/>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350"/>
            </a:p>
          </p:txBody>
        </p:sp>
      </p:grpSp>
      <p:grpSp>
        <p:nvGrpSpPr>
          <p:cNvPr id="13" name="Group 12">
            <a:extLst>
              <a:ext uri="{FF2B5EF4-FFF2-40B4-BE49-F238E27FC236}">
                <a16:creationId xmlns:a16="http://schemas.microsoft.com/office/drawing/2014/main" id="{DFC3CB68-EE0C-7E46-A86B-DBBE43BD0866}"/>
              </a:ext>
            </a:extLst>
          </p:cNvPr>
          <p:cNvGrpSpPr/>
          <p:nvPr/>
        </p:nvGrpSpPr>
        <p:grpSpPr>
          <a:xfrm>
            <a:off x="-6117147" y="4531570"/>
            <a:ext cx="7746404" cy="125624"/>
            <a:chOff x="10668248" y="5893696"/>
            <a:chExt cx="10328539" cy="167498"/>
          </a:xfrm>
        </p:grpSpPr>
        <p:cxnSp>
          <p:nvCxnSpPr>
            <p:cNvPr id="14" name="Straight Connector 13">
              <a:extLst>
                <a:ext uri="{FF2B5EF4-FFF2-40B4-BE49-F238E27FC236}">
                  <a16:creationId xmlns:a16="http://schemas.microsoft.com/office/drawing/2014/main" id="{128185FB-96F6-194C-96FC-5664DB14E13D}"/>
                </a:ext>
              </a:extLst>
            </p:cNvPr>
            <p:cNvCxnSpPr>
              <a:cxnSpLocks/>
            </p:cNvCxnSpPr>
            <p:nvPr/>
          </p:nvCxnSpPr>
          <p:spPr>
            <a:xfrm>
              <a:off x="10751997" y="5977445"/>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1E94E79-9670-0743-916C-74F7BDE1C276}"/>
                </a:ext>
              </a:extLst>
            </p:cNvPr>
            <p:cNvSpPr/>
            <p:nvPr/>
          </p:nvSpPr>
          <p:spPr>
            <a:xfrm>
              <a:off x="10668248" y="5893696"/>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350"/>
            </a:p>
          </p:txBody>
        </p:sp>
      </p:grpSp>
      <p:sp>
        <p:nvSpPr>
          <p:cNvPr id="10" name="Rectangle 9">
            <a:extLst>
              <a:ext uri="{FF2B5EF4-FFF2-40B4-BE49-F238E27FC236}">
                <a16:creationId xmlns:a16="http://schemas.microsoft.com/office/drawing/2014/main" id="{EEAD82FA-6CD0-454D-9BDB-225121E5526F}"/>
              </a:ext>
            </a:extLst>
          </p:cNvPr>
          <p:cNvSpPr/>
          <p:nvPr/>
        </p:nvSpPr>
        <p:spPr>
          <a:xfrm rot="10800000">
            <a:off x="8635094" y="541005"/>
            <a:ext cx="176789" cy="1767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350"/>
          </a:p>
        </p:txBody>
      </p:sp>
    </p:spTree>
    <p:extLst>
      <p:ext uri="{BB962C8B-B14F-4D97-AF65-F5344CB8AC3E}">
        <p14:creationId xmlns:p14="http://schemas.microsoft.com/office/powerpoint/2010/main" val="65017726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השיעור הבא יתחיל">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C4692FF9-9816-1A41-9F19-64AC89C4FE77}"/>
              </a:ext>
            </a:extLst>
          </p:cNvPr>
          <p:cNvSpPr/>
          <p:nvPr userDrawn="1"/>
        </p:nvSpPr>
        <p:spPr>
          <a:xfrm>
            <a:off x="2503183" y="484931"/>
            <a:ext cx="4104977" cy="41049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050"/>
          </a:p>
        </p:txBody>
      </p:sp>
      <p:sp>
        <p:nvSpPr>
          <p:cNvPr id="19" name="Rectangle 18">
            <a:extLst>
              <a:ext uri="{FF2B5EF4-FFF2-40B4-BE49-F238E27FC236}">
                <a16:creationId xmlns:a16="http://schemas.microsoft.com/office/drawing/2014/main" id="{B1C76A5A-A9C6-4148-9667-BA78FBEC1DC5}"/>
              </a:ext>
            </a:extLst>
          </p:cNvPr>
          <p:cNvSpPr/>
          <p:nvPr userDrawn="1"/>
        </p:nvSpPr>
        <p:spPr>
          <a:xfrm>
            <a:off x="2215456" y="3174480"/>
            <a:ext cx="4713089" cy="929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050"/>
          </a:p>
        </p:txBody>
      </p:sp>
      <p:grpSp>
        <p:nvGrpSpPr>
          <p:cNvPr id="2" name="Group 1">
            <a:extLst>
              <a:ext uri="{FF2B5EF4-FFF2-40B4-BE49-F238E27FC236}">
                <a16:creationId xmlns:a16="http://schemas.microsoft.com/office/drawing/2014/main" id="{B5656235-C025-B341-B125-6E522FFD6056}"/>
              </a:ext>
            </a:extLst>
          </p:cNvPr>
          <p:cNvGrpSpPr/>
          <p:nvPr userDrawn="1"/>
        </p:nvGrpSpPr>
        <p:grpSpPr>
          <a:xfrm>
            <a:off x="269041" y="214122"/>
            <a:ext cx="2934932" cy="379745"/>
            <a:chOff x="358720" y="285496"/>
            <a:chExt cx="3913243" cy="506326"/>
          </a:xfrm>
        </p:grpSpPr>
        <p:cxnSp>
          <p:nvCxnSpPr>
            <p:cNvPr id="18" name="Straight Connector 17">
              <a:extLst>
                <a:ext uri="{FF2B5EF4-FFF2-40B4-BE49-F238E27FC236}">
                  <a16:creationId xmlns:a16="http://schemas.microsoft.com/office/drawing/2014/main" id="{3740DB9B-9ABC-1E4F-9E76-DE21BB134995}"/>
                </a:ext>
              </a:extLst>
            </p:cNvPr>
            <p:cNvCxnSpPr>
              <a:cxnSpLocks/>
            </p:cNvCxnSpPr>
            <p:nvPr userDrawn="1"/>
          </p:nvCxnSpPr>
          <p:spPr>
            <a:xfrm>
              <a:off x="865046" y="532257"/>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AC0021A-4563-F644-839C-3313EE112D9E}"/>
                </a:ext>
              </a:extLst>
            </p:cNvPr>
            <p:cNvSpPr/>
            <p:nvPr userDrawn="1"/>
          </p:nvSpPr>
          <p:spPr>
            <a:xfrm rot="16200000">
              <a:off x="358720" y="28549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050" dirty="0"/>
            </a:p>
          </p:txBody>
        </p:sp>
        <p:sp>
          <p:nvSpPr>
            <p:cNvPr id="16" name="Rectangle 15">
              <a:extLst>
                <a:ext uri="{FF2B5EF4-FFF2-40B4-BE49-F238E27FC236}">
                  <a16:creationId xmlns:a16="http://schemas.microsoft.com/office/drawing/2014/main" id="{3984F002-0837-5347-8BEB-C54BD7228FB1}"/>
                </a:ext>
              </a:extLst>
            </p:cNvPr>
            <p:cNvSpPr/>
            <p:nvPr userDrawn="1"/>
          </p:nvSpPr>
          <p:spPr>
            <a:xfrm>
              <a:off x="781297" y="454909"/>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050"/>
            </a:p>
          </p:txBody>
        </p:sp>
      </p:grpSp>
      <p:sp>
        <p:nvSpPr>
          <p:cNvPr id="4" name="Text Placeholder 3">
            <a:extLst>
              <a:ext uri="{FF2B5EF4-FFF2-40B4-BE49-F238E27FC236}">
                <a16:creationId xmlns:a16="http://schemas.microsoft.com/office/drawing/2014/main" id="{AA27E2A2-BC31-804E-BB02-2D2086ECA9AB}"/>
              </a:ext>
            </a:extLst>
          </p:cNvPr>
          <p:cNvSpPr>
            <a:spLocks noGrp="1"/>
          </p:cNvSpPr>
          <p:nvPr>
            <p:ph type="body" sz="quarter" idx="11" hasCustomPrompt="1"/>
          </p:nvPr>
        </p:nvSpPr>
        <p:spPr>
          <a:xfrm>
            <a:off x="494706" y="1446626"/>
            <a:ext cx="8154590" cy="1651718"/>
          </a:xfrm>
          <a:prstGeom prst="rect">
            <a:avLst/>
          </a:prstGeom>
        </p:spPr>
        <p:txBody>
          <a:bodyPr/>
          <a:lstStyle>
            <a:lvl1pPr marL="0" indent="0" algn="ctr">
              <a:buNone/>
              <a:defRPr sz="54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he-IL" dirty="0"/>
              <a:t>השיעור הבא</a:t>
            </a:r>
          </a:p>
          <a:p>
            <a:pPr lvl="0"/>
            <a:r>
              <a:rPr lang="he-IL" dirty="0"/>
              <a:t>יתחיל</a:t>
            </a:r>
          </a:p>
        </p:txBody>
      </p:sp>
      <p:cxnSp>
        <p:nvCxnSpPr>
          <p:cNvPr id="15" name="Straight Connector 14">
            <a:extLst>
              <a:ext uri="{FF2B5EF4-FFF2-40B4-BE49-F238E27FC236}">
                <a16:creationId xmlns:a16="http://schemas.microsoft.com/office/drawing/2014/main" id="{40473E13-CEF0-6945-8210-1865616E9834}"/>
              </a:ext>
            </a:extLst>
          </p:cNvPr>
          <p:cNvCxnSpPr>
            <a:cxnSpLocks/>
          </p:cNvCxnSpPr>
          <p:nvPr userDrawn="1"/>
        </p:nvCxnSpPr>
        <p:spPr>
          <a:xfrm>
            <a:off x="1782790" y="4538052"/>
            <a:ext cx="103941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0204A12-6CF4-3D47-B903-96181A4FAD7A}"/>
              </a:ext>
            </a:extLst>
          </p:cNvPr>
          <p:cNvCxnSpPr>
            <a:cxnSpLocks/>
          </p:cNvCxnSpPr>
          <p:nvPr userDrawn="1"/>
        </p:nvCxnSpPr>
        <p:spPr>
          <a:xfrm>
            <a:off x="306371" y="4689730"/>
            <a:ext cx="211160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2617BD7-5381-4D41-92AE-B0043113B420}"/>
              </a:ext>
            </a:extLst>
          </p:cNvPr>
          <p:cNvGrpSpPr/>
          <p:nvPr userDrawn="1"/>
        </p:nvGrpSpPr>
        <p:grpSpPr>
          <a:xfrm rot="10800000">
            <a:off x="8611615" y="105186"/>
            <a:ext cx="452027" cy="432995"/>
            <a:chOff x="781297" y="5586292"/>
            <a:chExt cx="602703" cy="577326"/>
          </a:xfrm>
        </p:grpSpPr>
        <p:sp>
          <p:nvSpPr>
            <p:cNvPr id="11" name="Rectangle 10">
              <a:extLst>
                <a:ext uri="{FF2B5EF4-FFF2-40B4-BE49-F238E27FC236}">
                  <a16:creationId xmlns:a16="http://schemas.microsoft.com/office/drawing/2014/main" id="{587FD482-59E1-C04B-9AF0-F8141BE66FDD}"/>
                </a:ext>
              </a:extLst>
            </p:cNvPr>
            <p:cNvSpPr/>
            <p:nvPr userDrawn="1"/>
          </p:nvSpPr>
          <p:spPr>
            <a:xfrm rot="16200000">
              <a:off x="781297" y="5657292"/>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050" dirty="0"/>
            </a:p>
          </p:txBody>
        </p:sp>
        <p:sp>
          <p:nvSpPr>
            <p:cNvPr id="13" name="Rectangle 12">
              <a:extLst>
                <a:ext uri="{FF2B5EF4-FFF2-40B4-BE49-F238E27FC236}">
                  <a16:creationId xmlns:a16="http://schemas.microsoft.com/office/drawing/2014/main" id="{1E9A766D-D5BD-3E4B-AE40-5EF4614445A8}"/>
                </a:ext>
              </a:extLst>
            </p:cNvPr>
            <p:cNvSpPr/>
            <p:nvPr userDrawn="1"/>
          </p:nvSpPr>
          <p:spPr>
            <a:xfrm>
              <a:off x="1216502" y="558629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050"/>
            </a:p>
          </p:txBody>
        </p:sp>
      </p:grpSp>
      <p:cxnSp>
        <p:nvCxnSpPr>
          <p:cNvPr id="17" name="Straight Connector 16">
            <a:extLst>
              <a:ext uri="{FF2B5EF4-FFF2-40B4-BE49-F238E27FC236}">
                <a16:creationId xmlns:a16="http://schemas.microsoft.com/office/drawing/2014/main" id="{4D5014CE-6431-0D4C-BAFF-39612F414400}"/>
              </a:ext>
            </a:extLst>
          </p:cNvPr>
          <p:cNvCxnSpPr>
            <a:cxnSpLocks/>
          </p:cNvCxnSpPr>
          <p:nvPr userDrawn="1"/>
        </p:nvCxnSpPr>
        <p:spPr>
          <a:xfrm>
            <a:off x="-509047" y="4842311"/>
            <a:ext cx="259152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4BD310FA-D564-9240-BAF3-B9933A5C616F}"/>
              </a:ext>
            </a:extLst>
          </p:cNvPr>
          <p:cNvSpPr>
            <a:spLocks noGrp="1"/>
          </p:cNvSpPr>
          <p:nvPr>
            <p:ph type="body" sz="quarter" idx="12" hasCustomPrompt="1"/>
          </p:nvPr>
        </p:nvSpPr>
        <p:spPr>
          <a:xfrm>
            <a:off x="2823568" y="3411171"/>
            <a:ext cx="3496865" cy="614638"/>
          </a:xfrm>
          <a:prstGeom prst="rect">
            <a:avLst/>
          </a:prstGeom>
        </p:spPr>
        <p:txBody>
          <a:bodyPr anchor="b"/>
          <a:lstStyle>
            <a:lvl1pPr marL="0" indent="0">
              <a:buNone/>
              <a:defRPr sz="4500">
                <a:solidFill>
                  <a:schemeClr val="bg1"/>
                </a:solidFill>
              </a:defRPr>
            </a:lvl1pPr>
          </a:lstStyle>
          <a:p>
            <a:pPr lvl="0"/>
            <a:r>
              <a:rPr lang="he-IL" dirty="0"/>
              <a:t>בשעה 09:00</a:t>
            </a:r>
            <a:endParaRPr lang="x-none" dirty="0"/>
          </a:p>
        </p:txBody>
      </p:sp>
    </p:spTree>
    <p:extLst>
      <p:ext uri="{BB962C8B-B14F-4D97-AF65-F5344CB8AC3E}">
        <p14:creationId xmlns:p14="http://schemas.microsoft.com/office/powerpoint/2010/main" val="639239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השיעור הבא יתחיל">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7735FA8-E872-6D4B-B736-9D885CF8FF10}"/>
              </a:ext>
            </a:extLst>
          </p:cNvPr>
          <p:cNvSpPr/>
          <p:nvPr userDrawn="1"/>
        </p:nvSpPr>
        <p:spPr>
          <a:xfrm>
            <a:off x="807259" y="1318167"/>
            <a:ext cx="7529483" cy="253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050"/>
          </a:p>
        </p:txBody>
      </p:sp>
      <p:cxnSp>
        <p:nvCxnSpPr>
          <p:cNvPr id="18" name="Straight Connector 17">
            <a:extLst>
              <a:ext uri="{FF2B5EF4-FFF2-40B4-BE49-F238E27FC236}">
                <a16:creationId xmlns:a16="http://schemas.microsoft.com/office/drawing/2014/main" id="{3740DB9B-9ABC-1E4F-9E76-DE21BB134995}"/>
              </a:ext>
            </a:extLst>
          </p:cNvPr>
          <p:cNvCxnSpPr>
            <a:cxnSpLocks/>
          </p:cNvCxnSpPr>
          <p:nvPr userDrawn="1"/>
        </p:nvCxnSpPr>
        <p:spPr>
          <a:xfrm>
            <a:off x="648785" y="399193"/>
            <a:ext cx="2555188" cy="96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AC0021A-4563-F644-839C-3313EE112D9E}"/>
              </a:ext>
            </a:extLst>
          </p:cNvPr>
          <p:cNvSpPr/>
          <p:nvPr userDrawn="1"/>
        </p:nvSpPr>
        <p:spPr>
          <a:xfrm rot="16200000">
            <a:off x="269040" y="214122"/>
            <a:ext cx="379745" cy="3797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050" dirty="0"/>
          </a:p>
        </p:txBody>
      </p:sp>
      <p:sp>
        <p:nvSpPr>
          <p:cNvPr id="16" name="Rectangle 15">
            <a:extLst>
              <a:ext uri="{FF2B5EF4-FFF2-40B4-BE49-F238E27FC236}">
                <a16:creationId xmlns:a16="http://schemas.microsoft.com/office/drawing/2014/main" id="{3984F002-0837-5347-8BEB-C54BD7228FB1}"/>
              </a:ext>
            </a:extLst>
          </p:cNvPr>
          <p:cNvSpPr/>
          <p:nvPr userDrawn="1"/>
        </p:nvSpPr>
        <p:spPr>
          <a:xfrm>
            <a:off x="585973" y="341182"/>
            <a:ext cx="125624" cy="125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050"/>
          </a:p>
        </p:txBody>
      </p:sp>
      <p:sp>
        <p:nvSpPr>
          <p:cNvPr id="4" name="Text Placeholder 3">
            <a:extLst>
              <a:ext uri="{FF2B5EF4-FFF2-40B4-BE49-F238E27FC236}">
                <a16:creationId xmlns:a16="http://schemas.microsoft.com/office/drawing/2014/main" id="{AA27E2A2-BC31-804E-BB02-2D2086ECA9AB}"/>
              </a:ext>
            </a:extLst>
          </p:cNvPr>
          <p:cNvSpPr>
            <a:spLocks noGrp="1"/>
          </p:cNvSpPr>
          <p:nvPr>
            <p:ph type="body" sz="quarter" idx="11" hasCustomPrompt="1"/>
          </p:nvPr>
        </p:nvSpPr>
        <p:spPr>
          <a:xfrm>
            <a:off x="1377852" y="1290746"/>
            <a:ext cx="6388298" cy="2607045"/>
          </a:xfrm>
          <a:prstGeom prst="rect">
            <a:avLst/>
          </a:prstGeom>
        </p:spPr>
        <p:txBody>
          <a:bodyPr anchor="ctr"/>
          <a:lstStyle>
            <a:lvl1pPr marL="0" indent="0" algn="r">
              <a:lnSpc>
                <a:spcPts val="6000"/>
              </a:lnSpc>
              <a:buNone/>
              <a:defRPr sz="5625">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he-IL" dirty="0"/>
              <a:t>השיעור הבא יתחיל בשעה 09:00</a:t>
            </a:r>
            <a:endParaRPr lang="x-none" dirty="0"/>
          </a:p>
        </p:txBody>
      </p:sp>
      <p:cxnSp>
        <p:nvCxnSpPr>
          <p:cNvPr id="15" name="Straight Connector 14">
            <a:extLst>
              <a:ext uri="{FF2B5EF4-FFF2-40B4-BE49-F238E27FC236}">
                <a16:creationId xmlns:a16="http://schemas.microsoft.com/office/drawing/2014/main" id="{40473E13-CEF0-6945-8210-1865616E9834}"/>
              </a:ext>
            </a:extLst>
          </p:cNvPr>
          <p:cNvCxnSpPr>
            <a:cxnSpLocks/>
          </p:cNvCxnSpPr>
          <p:nvPr userDrawn="1"/>
        </p:nvCxnSpPr>
        <p:spPr>
          <a:xfrm>
            <a:off x="594746" y="4130045"/>
            <a:ext cx="103941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5893CC5-0B99-AA48-8797-A1AE8B9BB25D}"/>
              </a:ext>
            </a:extLst>
          </p:cNvPr>
          <p:cNvSpPr/>
          <p:nvPr userDrawn="1"/>
        </p:nvSpPr>
        <p:spPr>
          <a:xfrm rot="10800000">
            <a:off x="8179182" y="1714666"/>
            <a:ext cx="315119" cy="3151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050"/>
          </a:p>
        </p:txBody>
      </p:sp>
      <p:cxnSp>
        <p:nvCxnSpPr>
          <p:cNvPr id="11" name="Straight Connector 10">
            <a:extLst>
              <a:ext uri="{FF2B5EF4-FFF2-40B4-BE49-F238E27FC236}">
                <a16:creationId xmlns:a16="http://schemas.microsoft.com/office/drawing/2014/main" id="{FFB79051-D1F8-DB4C-8CE2-B840C1367395}"/>
              </a:ext>
            </a:extLst>
          </p:cNvPr>
          <p:cNvCxnSpPr>
            <a:cxnSpLocks/>
          </p:cNvCxnSpPr>
          <p:nvPr userDrawn="1"/>
        </p:nvCxnSpPr>
        <p:spPr>
          <a:xfrm>
            <a:off x="306371" y="4689730"/>
            <a:ext cx="211160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E418D07-B679-C54B-9CD1-5F261DF50C67}"/>
              </a:ext>
            </a:extLst>
          </p:cNvPr>
          <p:cNvCxnSpPr>
            <a:cxnSpLocks/>
          </p:cNvCxnSpPr>
          <p:nvPr userDrawn="1"/>
        </p:nvCxnSpPr>
        <p:spPr>
          <a:xfrm>
            <a:off x="-509047" y="4842311"/>
            <a:ext cx="259152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770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כותרת ראשית">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8E8959C-707A-374D-A37D-F0431F277F95}"/>
              </a:ext>
            </a:extLst>
          </p:cNvPr>
          <p:cNvPicPr>
            <a:picLocks noChangeAspect="1"/>
          </p:cNvPicPr>
          <p:nvPr userDrawn="1"/>
        </p:nvPicPr>
        <p:blipFill>
          <a:blip r:embed="rId2">
            <a:alphaModFix amt="54000"/>
          </a:blip>
          <a:stretch>
            <a:fillRect/>
          </a:stretch>
        </p:blipFill>
        <p:spPr>
          <a:xfrm>
            <a:off x="-23714" y="-2344681"/>
            <a:ext cx="3784257" cy="3771685"/>
          </a:xfrm>
          <a:prstGeom prst="rect">
            <a:avLst/>
          </a:prstGeom>
        </p:spPr>
      </p:pic>
      <p:pic>
        <p:nvPicPr>
          <p:cNvPr id="10" name="Picture 9">
            <a:extLst>
              <a:ext uri="{FF2B5EF4-FFF2-40B4-BE49-F238E27FC236}">
                <a16:creationId xmlns:a16="http://schemas.microsoft.com/office/drawing/2014/main" id="{18B22E21-BB18-2544-AECC-B480F0F96A4E}"/>
              </a:ext>
            </a:extLst>
          </p:cNvPr>
          <p:cNvPicPr>
            <a:picLocks noChangeAspect="1"/>
          </p:cNvPicPr>
          <p:nvPr userDrawn="1"/>
        </p:nvPicPr>
        <p:blipFill>
          <a:blip r:embed="rId2">
            <a:alphaModFix amt="54000"/>
          </a:blip>
          <a:stretch>
            <a:fillRect/>
          </a:stretch>
        </p:blipFill>
        <p:spPr>
          <a:xfrm>
            <a:off x="7032467" y="3240927"/>
            <a:ext cx="3784257" cy="3771685"/>
          </a:xfrm>
          <a:prstGeom prst="rect">
            <a:avLst/>
          </a:prstGeom>
        </p:spPr>
      </p:pic>
      <p:sp>
        <p:nvSpPr>
          <p:cNvPr id="3" name="Rectangle 2">
            <a:extLst>
              <a:ext uri="{FF2B5EF4-FFF2-40B4-BE49-F238E27FC236}">
                <a16:creationId xmlns:a16="http://schemas.microsoft.com/office/drawing/2014/main" id="{1F42AF29-C2E4-5241-B09A-733B3FF46F39}"/>
              </a:ext>
            </a:extLst>
          </p:cNvPr>
          <p:cNvSpPr/>
          <p:nvPr userDrawn="1"/>
        </p:nvSpPr>
        <p:spPr>
          <a:xfrm>
            <a:off x="1567898" y="2176816"/>
            <a:ext cx="6477617" cy="9134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050"/>
          </a:p>
        </p:txBody>
      </p:sp>
      <p:sp>
        <p:nvSpPr>
          <p:cNvPr id="2" name="כותרת 1"/>
          <p:cNvSpPr>
            <a:spLocks noGrp="1"/>
          </p:cNvSpPr>
          <p:nvPr>
            <p:ph type="ctrTitle" hasCustomPrompt="1"/>
          </p:nvPr>
        </p:nvSpPr>
        <p:spPr>
          <a:xfrm>
            <a:off x="1729408" y="2247330"/>
            <a:ext cx="5972976" cy="682229"/>
          </a:xfrm>
          <a:prstGeom prst="rect">
            <a:avLst/>
          </a:prstGeom>
        </p:spPr>
        <p:txBody>
          <a:bodyPr anchor="ctr">
            <a:noAutofit/>
          </a:bodyPr>
          <a:lstStyle>
            <a:lvl1pPr algn="r">
              <a:defRPr sz="6000">
                <a:solidFill>
                  <a:schemeClr val="bg1"/>
                </a:solidFill>
                <a:latin typeface="Arial" panose="020B0604020202020204" pitchFamily="34" charset="0"/>
                <a:cs typeface="Arial" panose="020B0604020202020204" pitchFamily="34" charset="0"/>
              </a:defRPr>
            </a:lvl1pPr>
          </a:lstStyle>
          <a:p>
            <a:r>
              <a:rPr lang="he-IL" dirty="0"/>
              <a:t>שיעור חשבון</a:t>
            </a:r>
          </a:p>
        </p:txBody>
      </p:sp>
      <p:sp>
        <p:nvSpPr>
          <p:cNvPr id="12" name="Rectangle 11">
            <a:extLst>
              <a:ext uri="{FF2B5EF4-FFF2-40B4-BE49-F238E27FC236}">
                <a16:creationId xmlns:a16="http://schemas.microsoft.com/office/drawing/2014/main" id="{2F167144-500B-6B43-A0D9-9E945F02D9D4}"/>
              </a:ext>
            </a:extLst>
          </p:cNvPr>
          <p:cNvSpPr/>
          <p:nvPr userDrawn="1"/>
        </p:nvSpPr>
        <p:spPr>
          <a:xfrm>
            <a:off x="4452999" y="1373627"/>
            <a:ext cx="3784256" cy="8031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050"/>
          </a:p>
        </p:txBody>
      </p:sp>
      <p:sp>
        <p:nvSpPr>
          <p:cNvPr id="5" name="Text Placeholder 4">
            <a:extLst>
              <a:ext uri="{FF2B5EF4-FFF2-40B4-BE49-F238E27FC236}">
                <a16:creationId xmlns:a16="http://schemas.microsoft.com/office/drawing/2014/main" id="{37A11115-3ABB-BD40-ABED-D5A33218D334}"/>
              </a:ext>
            </a:extLst>
          </p:cNvPr>
          <p:cNvSpPr>
            <a:spLocks noGrp="1"/>
          </p:cNvSpPr>
          <p:nvPr>
            <p:ph type="body" sz="quarter" idx="10" hasCustomPrompt="1"/>
          </p:nvPr>
        </p:nvSpPr>
        <p:spPr>
          <a:xfrm>
            <a:off x="4740964" y="1530871"/>
            <a:ext cx="3324428" cy="511622"/>
          </a:xfrm>
          <a:prstGeom prst="rect">
            <a:avLst/>
          </a:prstGeom>
        </p:spPr>
        <p:txBody>
          <a:bodyPr>
            <a:noAutofit/>
          </a:bodyPr>
          <a:lstStyle>
            <a:lvl1pPr marL="0" indent="0">
              <a:buNone/>
              <a:defRPr sz="3300">
                <a:solidFill>
                  <a:schemeClr val="bg1"/>
                </a:solidFill>
              </a:defRPr>
            </a:lvl1pPr>
          </a:lstStyle>
          <a:p>
            <a:pPr lvl="0"/>
            <a:r>
              <a:rPr lang="he-IL" dirty="0"/>
              <a:t>כיתה באוויר</a:t>
            </a:r>
            <a:endParaRPr lang="x-none" dirty="0"/>
          </a:p>
        </p:txBody>
      </p:sp>
      <p:cxnSp>
        <p:nvCxnSpPr>
          <p:cNvPr id="13" name="Straight Connector 12">
            <a:extLst>
              <a:ext uri="{FF2B5EF4-FFF2-40B4-BE49-F238E27FC236}">
                <a16:creationId xmlns:a16="http://schemas.microsoft.com/office/drawing/2014/main" id="{7BDC1C0A-BE24-6F44-ADAB-0EC767C7CF08}"/>
              </a:ext>
            </a:extLst>
          </p:cNvPr>
          <p:cNvCxnSpPr>
            <a:cxnSpLocks/>
          </p:cNvCxnSpPr>
          <p:nvPr userDrawn="1"/>
        </p:nvCxnSpPr>
        <p:spPr>
          <a:xfrm>
            <a:off x="5367130" y="1229967"/>
            <a:ext cx="300410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62B7691-554F-C24E-A7EF-FBB6A779C84F}"/>
              </a:ext>
            </a:extLst>
          </p:cNvPr>
          <p:cNvSpPr/>
          <p:nvPr userDrawn="1"/>
        </p:nvSpPr>
        <p:spPr>
          <a:xfrm rot="16200000">
            <a:off x="8160044" y="1562852"/>
            <a:ext cx="154422" cy="154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050"/>
          </a:p>
        </p:txBody>
      </p:sp>
      <p:cxnSp>
        <p:nvCxnSpPr>
          <p:cNvPr id="16" name="Straight Connector 15">
            <a:extLst>
              <a:ext uri="{FF2B5EF4-FFF2-40B4-BE49-F238E27FC236}">
                <a16:creationId xmlns:a16="http://schemas.microsoft.com/office/drawing/2014/main" id="{9DFC2ED4-6C90-1140-B96A-262D896828AC}"/>
              </a:ext>
            </a:extLst>
          </p:cNvPr>
          <p:cNvCxnSpPr>
            <a:cxnSpLocks/>
          </p:cNvCxnSpPr>
          <p:nvPr userDrawn="1"/>
        </p:nvCxnSpPr>
        <p:spPr>
          <a:xfrm>
            <a:off x="1567899" y="3742238"/>
            <a:ext cx="300410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AA1BCFA8-C968-6447-9D33-CA59F5C36FB9}"/>
              </a:ext>
            </a:extLst>
          </p:cNvPr>
          <p:cNvSpPr>
            <a:spLocks noGrp="1"/>
          </p:cNvSpPr>
          <p:nvPr>
            <p:ph type="body" sz="quarter" idx="11" hasCustomPrompt="1"/>
          </p:nvPr>
        </p:nvSpPr>
        <p:spPr>
          <a:xfrm>
            <a:off x="1567899" y="3300093"/>
            <a:ext cx="2958703" cy="335858"/>
          </a:xfrm>
          <a:prstGeom prst="rect">
            <a:avLst/>
          </a:prstGeom>
        </p:spPr>
        <p:txBody>
          <a:bodyPr/>
          <a:lstStyle>
            <a:lvl1pPr marL="0" indent="0" algn="l">
              <a:buNone/>
              <a:defRPr sz="2400"/>
            </a:lvl1pPr>
          </a:lstStyle>
          <a:p>
            <a:pPr lvl="0"/>
            <a:r>
              <a:rPr lang="he-IL" dirty="0"/>
              <a:t>כיתה א</a:t>
            </a:r>
            <a:endParaRPr lang="x-none" dirty="0"/>
          </a:p>
        </p:txBody>
      </p:sp>
    </p:spTree>
    <p:extLst>
      <p:ext uri="{BB962C8B-B14F-4D97-AF65-F5344CB8AC3E}">
        <p14:creationId xmlns:p14="http://schemas.microsoft.com/office/powerpoint/2010/main" val="974060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9F09B1-B123-264A-B4B1-2D4D5FCB7462}"/>
              </a:ext>
            </a:extLst>
          </p:cNvPr>
          <p:cNvGrpSpPr/>
          <p:nvPr userDrawn="1"/>
        </p:nvGrpSpPr>
        <p:grpSpPr>
          <a:xfrm>
            <a:off x="1253729" y="358209"/>
            <a:ext cx="7685305" cy="760810"/>
            <a:chOff x="1671638" y="314325"/>
            <a:chExt cx="10247073" cy="1014413"/>
          </a:xfrm>
        </p:grpSpPr>
        <p:sp>
          <p:nvSpPr>
            <p:cNvPr id="9" name="Rectangle 8">
              <a:extLst>
                <a:ext uri="{FF2B5EF4-FFF2-40B4-BE49-F238E27FC236}">
                  <a16:creationId xmlns:a16="http://schemas.microsoft.com/office/drawing/2014/main" id="{15B54867-73E4-6D4E-8275-68525957959A}"/>
                </a:ext>
              </a:extLst>
            </p:cNvPr>
            <p:cNvSpPr/>
            <p:nvPr userDrawn="1"/>
          </p:nvSpPr>
          <p:spPr>
            <a:xfrm>
              <a:off x="1671638" y="314325"/>
              <a:ext cx="10144125" cy="1014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050"/>
            </a:p>
          </p:txBody>
        </p:sp>
        <p:sp>
          <p:nvSpPr>
            <p:cNvPr id="10" name="Rectangle 9">
              <a:extLst>
                <a:ext uri="{FF2B5EF4-FFF2-40B4-BE49-F238E27FC236}">
                  <a16:creationId xmlns:a16="http://schemas.microsoft.com/office/drawing/2014/main" id="{3CC66965-9479-AB40-A1AD-3AFCE0BDB4B6}"/>
                </a:ext>
              </a:extLst>
            </p:cNvPr>
            <p:cNvSpPr/>
            <p:nvPr userDrawn="1"/>
          </p:nvSpPr>
          <p:spPr>
            <a:xfrm rot="16200000">
              <a:off x="11712815" y="516179"/>
              <a:ext cx="205896" cy="205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050"/>
            </a:p>
          </p:txBody>
        </p:sp>
      </p:grpSp>
      <p:grpSp>
        <p:nvGrpSpPr>
          <p:cNvPr id="11" name="Group 10">
            <a:extLst>
              <a:ext uri="{FF2B5EF4-FFF2-40B4-BE49-F238E27FC236}">
                <a16:creationId xmlns:a16="http://schemas.microsoft.com/office/drawing/2014/main" id="{BF9495AA-1719-C54F-A2B2-87C6465A7079}"/>
              </a:ext>
            </a:extLst>
          </p:cNvPr>
          <p:cNvGrpSpPr/>
          <p:nvPr userDrawn="1"/>
        </p:nvGrpSpPr>
        <p:grpSpPr>
          <a:xfrm>
            <a:off x="269041" y="4640789"/>
            <a:ext cx="2934932" cy="379745"/>
            <a:chOff x="358720" y="6187719"/>
            <a:chExt cx="3913243" cy="506326"/>
          </a:xfrm>
        </p:grpSpPr>
        <p:cxnSp>
          <p:nvCxnSpPr>
            <p:cNvPr id="12" name="Straight Connector 11">
              <a:extLst>
                <a:ext uri="{FF2B5EF4-FFF2-40B4-BE49-F238E27FC236}">
                  <a16:creationId xmlns:a16="http://schemas.microsoft.com/office/drawing/2014/main" id="{26F870BD-9FE5-E147-B1BA-F94A387BF3A3}"/>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6BABF9-7B82-D145-A1D5-BD487BC4353D}"/>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050" dirty="0"/>
            </a:p>
          </p:txBody>
        </p:sp>
        <p:sp>
          <p:nvSpPr>
            <p:cNvPr id="14" name="Rectangle 13">
              <a:extLst>
                <a:ext uri="{FF2B5EF4-FFF2-40B4-BE49-F238E27FC236}">
                  <a16:creationId xmlns:a16="http://schemas.microsoft.com/office/drawing/2014/main" id="{835F94E0-6697-AF4E-BBFD-30ABCB3C4440}"/>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050"/>
            </a:p>
          </p:txBody>
        </p:sp>
      </p:grpSp>
      <p:sp>
        <p:nvSpPr>
          <p:cNvPr id="2" name="Title 1">
            <a:extLst>
              <a:ext uri="{FF2B5EF4-FFF2-40B4-BE49-F238E27FC236}">
                <a16:creationId xmlns:a16="http://schemas.microsoft.com/office/drawing/2014/main" id="{3195C777-214E-CC4E-BBAB-5037EB3579FE}"/>
              </a:ext>
            </a:extLst>
          </p:cNvPr>
          <p:cNvSpPr>
            <a:spLocks noGrp="1"/>
          </p:cNvSpPr>
          <p:nvPr>
            <p:ph type="title" hasCustomPrompt="1"/>
          </p:nvPr>
        </p:nvSpPr>
        <p:spPr/>
        <p:txBody>
          <a:bodyPr/>
          <a:lstStyle>
            <a:lvl1pPr>
              <a:defRPr>
                <a:solidFill>
                  <a:schemeClr val="bg1"/>
                </a:solidFill>
              </a:defRPr>
            </a:lvl1pPr>
          </a:lstStyle>
          <a:p>
            <a:r>
              <a:rPr lang="he-IL" sz="3300" dirty="0"/>
              <a:t>לחץ כדי לערוך סגנון כותרת 2</a:t>
            </a:r>
            <a:endParaRPr lang="x-none" dirty="0"/>
          </a:p>
        </p:txBody>
      </p:sp>
      <p:sp>
        <p:nvSpPr>
          <p:cNvPr id="6" name="Text Placeholder 5">
            <a:extLst>
              <a:ext uri="{FF2B5EF4-FFF2-40B4-BE49-F238E27FC236}">
                <a16:creationId xmlns:a16="http://schemas.microsoft.com/office/drawing/2014/main" id="{35BD9B8B-E13B-EB49-B17F-97A61BE20F46}"/>
              </a:ext>
            </a:extLst>
          </p:cNvPr>
          <p:cNvSpPr>
            <a:spLocks noGrp="1"/>
          </p:cNvSpPr>
          <p:nvPr>
            <p:ph type="body" sz="quarter" idx="10" hasCustomPrompt="1"/>
          </p:nvPr>
        </p:nvSpPr>
        <p:spPr>
          <a:xfrm>
            <a:off x="1253729" y="1446610"/>
            <a:ext cx="7179469" cy="2883694"/>
          </a:xfrm>
        </p:spPr>
        <p:txBody>
          <a:bodyPr>
            <a:normAutofit/>
          </a:bodyPr>
          <a:lstStyle>
            <a:lvl1pPr marL="0" indent="0" algn="ctr">
              <a:buNone/>
              <a:defRPr sz="2700"/>
            </a:lvl1pPr>
            <a:lvl2pPr marL="342900" indent="0" algn="ctr">
              <a:buNone/>
              <a:defRPr/>
            </a:lvl2pPr>
            <a:lvl3pPr marL="685800" indent="0" algn="ctr">
              <a:buNone/>
              <a:defRPr/>
            </a:lvl3pPr>
            <a:lvl4pPr marL="1028700" indent="0" algn="ctr">
              <a:buNone/>
              <a:defRPr/>
            </a:lvl4pPr>
            <a:lvl5pPr marL="1371600" indent="0" algn="ctr">
              <a:buNone/>
              <a:defRPr/>
            </a:lvl5pPr>
          </a:lstStyle>
          <a:p>
            <a:r>
              <a:rPr lang="he-IL" dirty="0"/>
              <a:t>לחץ להוסיף סגנון טקסט גדול של תבנית בסיס</a:t>
            </a:r>
            <a:endParaRPr lang="x-none" dirty="0"/>
          </a:p>
        </p:txBody>
      </p:sp>
    </p:spTree>
    <p:extLst>
      <p:ext uri="{BB962C8B-B14F-4D97-AF65-F5344CB8AC3E}">
        <p14:creationId xmlns:p14="http://schemas.microsoft.com/office/powerpoint/2010/main" val="3145346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52AA-B68F-5F48-BD97-85E1AACA798F}"/>
              </a:ext>
            </a:extLst>
          </p:cNvPr>
          <p:cNvSpPr>
            <a:spLocks noGrp="1"/>
          </p:cNvSpPr>
          <p:nvPr>
            <p:ph type="title" hasCustomPrompt="1"/>
          </p:nvPr>
        </p:nvSpPr>
        <p:spPr>
          <a:xfrm>
            <a:off x="5484020" y="342900"/>
            <a:ext cx="2949178" cy="1200150"/>
          </a:xfrm>
        </p:spPr>
        <p:txBody>
          <a:bodyPr anchor="b">
            <a:normAutofit/>
          </a:bodyPr>
          <a:lstStyle>
            <a:lvl1pPr>
              <a:defRPr sz="2100" b="1"/>
            </a:lvl1pPr>
          </a:lstStyle>
          <a:p>
            <a:r>
              <a:rPr lang="he-IL" dirty="0"/>
              <a:t>לחץ כדי לערוך סגנון כותרת 3</a:t>
            </a:r>
            <a:endParaRPr lang="x-none" dirty="0"/>
          </a:p>
        </p:txBody>
      </p:sp>
      <p:sp>
        <p:nvSpPr>
          <p:cNvPr id="3" name="Picture Placeholder 2">
            <a:extLst>
              <a:ext uri="{FF2B5EF4-FFF2-40B4-BE49-F238E27FC236}">
                <a16:creationId xmlns:a16="http://schemas.microsoft.com/office/drawing/2014/main" id="{6434C056-24D3-4D4F-B71D-0A6FFF91C429}"/>
              </a:ext>
            </a:extLst>
          </p:cNvPr>
          <p:cNvSpPr>
            <a:spLocks noGrp="1"/>
          </p:cNvSpPr>
          <p:nvPr>
            <p:ph type="pic" idx="1"/>
          </p:nvPr>
        </p:nvSpPr>
        <p:spPr>
          <a:xfrm>
            <a:off x="636887" y="740569"/>
            <a:ext cx="4629150" cy="3655219"/>
          </a:xfrm>
        </p:spPr>
        <p:txBody>
          <a:bodyPr/>
          <a:lstStyle>
            <a:lvl1pPr marL="0" indent="0" algn="l" defTabSz="685800" rtl="0" eaLnBrk="1" latinLnBrk="0" hangingPunct="1">
              <a:lnSpc>
                <a:spcPct val="90000"/>
              </a:lnSpc>
              <a:spcBef>
                <a:spcPts val="750"/>
              </a:spcBef>
              <a:buFont typeface="Arial" panose="020B0604020202020204" pitchFamily="34" charse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indent="0" algn="l" defTabSz="914400" rtl="0" eaLnBrk="1" latinLnBrk="0" hangingPunct="1">
              <a:lnSpc>
                <a:spcPct val="90000"/>
              </a:lnSpc>
              <a:spcBef>
                <a:spcPts val="1000"/>
              </a:spcBef>
              <a:buFont typeface="Arial" panose="020B0604020202020204" pitchFamily="34" charset="0"/>
              <a:buNone/>
            </a:pPr>
            <a:endParaRPr lang="x-none"/>
          </a:p>
        </p:txBody>
      </p:sp>
      <p:grpSp>
        <p:nvGrpSpPr>
          <p:cNvPr id="8" name="Group 7">
            <a:extLst>
              <a:ext uri="{FF2B5EF4-FFF2-40B4-BE49-F238E27FC236}">
                <a16:creationId xmlns:a16="http://schemas.microsoft.com/office/drawing/2014/main" id="{980D92DD-D2C5-574D-9D42-6312801F9656}"/>
              </a:ext>
            </a:extLst>
          </p:cNvPr>
          <p:cNvGrpSpPr/>
          <p:nvPr userDrawn="1"/>
        </p:nvGrpSpPr>
        <p:grpSpPr>
          <a:xfrm>
            <a:off x="8115487" y="4716738"/>
            <a:ext cx="7746404" cy="125624"/>
            <a:chOff x="10668248" y="5893696"/>
            <a:chExt cx="10328539" cy="167498"/>
          </a:xfrm>
        </p:grpSpPr>
        <p:cxnSp>
          <p:nvCxnSpPr>
            <p:cNvPr id="9" name="Straight Connector 8">
              <a:extLst>
                <a:ext uri="{FF2B5EF4-FFF2-40B4-BE49-F238E27FC236}">
                  <a16:creationId xmlns:a16="http://schemas.microsoft.com/office/drawing/2014/main" id="{0EEDDC44-041B-2548-896F-7D3F244033B7}"/>
                </a:ext>
              </a:extLst>
            </p:cNvPr>
            <p:cNvCxnSpPr>
              <a:cxnSpLocks/>
            </p:cNvCxnSpPr>
            <p:nvPr userDrawn="1"/>
          </p:nvCxnSpPr>
          <p:spPr>
            <a:xfrm>
              <a:off x="10751997" y="5977445"/>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12C7192-3B93-954D-8551-A0AB54EA33AF}"/>
                </a:ext>
              </a:extLst>
            </p:cNvPr>
            <p:cNvSpPr/>
            <p:nvPr userDrawn="1"/>
          </p:nvSpPr>
          <p:spPr>
            <a:xfrm>
              <a:off x="10668248" y="5893696"/>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050"/>
            </a:p>
          </p:txBody>
        </p:sp>
      </p:grpSp>
      <p:grpSp>
        <p:nvGrpSpPr>
          <p:cNvPr id="11" name="Group 10">
            <a:extLst>
              <a:ext uri="{FF2B5EF4-FFF2-40B4-BE49-F238E27FC236}">
                <a16:creationId xmlns:a16="http://schemas.microsoft.com/office/drawing/2014/main" id="{7AFCFFBE-CA3C-4545-A48D-BF28B4BE9510}"/>
              </a:ext>
            </a:extLst>
          </p:cNvPr>
          <p:cNvGrpSpPr/>
          <p:nvPr userDrawn="1"/>
        </p:nvGrpSpPr>
        <p:grpSpPr>
          <a:xfrm>
            <a:off x="269041" y="50260"/>
            <a:ext cx="2934932" cy="379745"/>
            <a:chOff x="358720" y="6187719"/>
            <a:chExt cx="3913243" cy="506326"/>
          </a:xfrm>
        </p:grpSpPr>
        <p:cxnSp>
          <p:nvCxnSpPr>
            <p:cNvPr id="12" name="Straight Connector 11">
              <a:extLst>
                <a:ext uri="{FF2B5EF4-FFF2-40B4-BE49-F238E27FC236}">
                  <a16:creationId xmlns:a16="http://schemas.microsoft.com/office/drawing/2014/main" id="{2CCCA527-9EA3-D945-B442-A5A2AE48F039}"/>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95CCE9C-95DF-E348-9022-889DF2969112}"/>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050" dirty="0"/>
            </a:p>
          </p:txBody>
        </p:sp>
        <p:sp>
          <p:nvSpPr>
            <p:cNvPr id="14" name="Rectangle 13">
              <a:extLst>
                <a:ext uri="{FF2B5EF4-FFF2-40B4-BE49-F238E27FC236}">
                  <a16:creationId xmlns:a16="http://schemas.microsoft.com/office/drawing/2014/main" id="{1FC30387-F518-A84F-A9D6-7E7AEC6A166E}"/>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050"/>
            </a:p>
          </p:txBody>
        </p:sp>
      </p:grpSp>
      <p:sp>
        <p:nvSpPr>
          <p:cNvPr id="15" name="Text Placeholder 5">
            <a:extLst>
              <a:ext uri="{FF2B5EF4-FFF2-40B4-BE49-F238E27FC236}">
                <a16:creationId xmlns:a16="http://schemas.microsoft.com/office/drawing/2014/main" id="{80D7566E-F057-DA40-B83B-F46A0CA495CB}"/>
              </a:ext>
            </a:extLst>
          </p:cNvPr>
          <p:cNvSpPr>
            <a:spLocks noGrp="1"/>
          </p:cNvSpPr>
          <p:nvPr>
            <p:ph type="body" sz="quarter" idx="10" hasCustomPrompt="1"/>
          </p:nvPr>
        </p:nvSpPr>
        <p:spPr>
          <a:xfrm>
            <a:off x="5484020" y="1656642"/>
            <a:ext cx="2949178" cy="2739146"/>
          </a:xfrm>
        </p:spPr>
        <p:txBody>
          <a:bodyPr>
            <a:normAutofit/>
          </a:bodyPr>
          <a:lstStyle>
            <a:lvl1pPr marL="0" indent="0" algn="r">
              <a:buNone/>
              <a:defRPr sz="1800"/>
            </a:lvl1pPr>
            <a:lvl2pPr marL="342900" indent="0" algn="ctr">
              <a:buNone/>
              <a:defRPr/>
            </a:lvl2pPr>
            <a:lvl3pPr marL="685800" indent="0" algn="ctr">
              <a:buNone/>
              <a:defRPr/>
            </a:lvl3pPr>
            <a:lvl4pPr marL="1028700" indent="0" algn="ctr">
              <a:buNone/>
              <a:defRPr/>
            </a:lvl4pPr>
            <a:lvl5pPr marL="1371600" indent="0" algn="ctr">
              <a:buNone/>
              <a:defRPr/>
            </a:lvl5pPr>
          </a:lstStyle>
          <a:p>
            <a:r>
              <a:rPr lang="he-IL" dirty="0"/>
              <a:t>לחץ להוסיף סגנון טקסט של תבנית בסיס</a:t>
            </a:r>
            <a:endParaRPr lang="x-none" dirty="0"/>
          </a:p>
        </p:txBody>
      </p:sp>
    </p:spTree>
    <p:extLst>
      <p:ext uri="{BB962C8B-B14F-4D97-AF65-F5344CB8AC3E}">
        <p14:creationId xmlns:p14="http://schemas.microsoft.com/office/powerpoint/2010/main" val="2132745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תמונה עם טקסט תחת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762000" y="579366"/>
            <a:ext cx="7692184" cy="3389650"/>
          </a:xfrm>
          <a:prstGeom prst="rect">
            <a:avLst/>
          </a:prstGeom>
        </p:spPr>
        <p:txBody>
          <a:bodyPr/>
          <a:lstStyle>
            <a:lvl1pPr marL="0" marR="0" indent="0" algn="r" defTabSz="685800" rtl="1" eaLnBrk="1" fontAlgn="auto" latinLnBrk="0" hangingPunct="1">
              <a:lnSpc>
                <a:spcPct val="90000"/>
              </a:lnSpc>
              <a:spcBef>
                <a:spcPts val="750"/>
              </a:spcBef>
              <a:spcAft>
                <a:spcPts val="0"/>
              </a:spcAft>
              <a:buClrTx/>
              <a:buSzTx/>
              <a:buFont typeface="Arial" panose="020B0604020202020204" pitchFamily="34" charset="0"/>
              <a:buNone/>
              <a:tabLst/>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r"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lang="he-IL" dirty="0"/>
              <a:t>  לחץ כאן להוסיף תמונה</a:t>
            </a:r>
          </a:p>
        </p:txBody>
      </p:sp>
      <p:sp>
        <p:nvSpPr>
          <p:cNvPr id="8" name="כותרת 1"/>
          <p:cNvSpPr>
            <a:spLocks noGrp="1"/>
          </p:cNvSpPr>
          <p:nvPr>
            <p:ph type="ctrTitle" hasCustomPrompt="1"/>
          </p:nvPr>
        </p:nvSpPr>
        <p:spPr>
          <a:xfrm>
            <a:off x="328176" y="4157654"/>
            <a:ext cx="8564078" cy="726389"/>
          </a:xfrm>
          <a:prstGeom prst="rect">
            <a:avLst/>
          </a:prstGeom>
        </p:spPr>
        <p:txBody>
          <a:bodyPr anchor="b">
            <a:noAutofit/>
          </a:bodyPr>
          <a:lstStyle>
            <a:lvl1pPr algn="ctr">
              <a:defRPr sz="3600">
                <a:latin typeface="Arial" panose="020B0604020202020204" pitchFamily="34" charset="0"/>
                <a:cs typeface="Arial" panose="020B0604020202020204" pitchFamily="34" charset="0"/>
              </a:defRPr>
            </a:lvl1pPr>
          </a:lstStyle>
          <a:p>
            <a:r>
              <a:rPr lang="he-IL" dirty="0"/>
              <a:t>לחץ כדי לערוך סגנון כותרת 2 תחתית</a:t>
            </a:r>
          </a:p>
        </p:txBody>
      </p:sp>
      <p:grpSp>
        <p:nvGrpSpPr>
          <p:cNvPr id="13" name="Group 12">
            <a:extLst>
              <a:ext uri="{FF2B5EF4-FFF2-40B4-BE49-F238E27FC236}">
                <a16:creationId xmlns:a16="http://schemas.microsoft.com/office/drawing/2014/main" id="{9A71DC45-F5DE-3647-89D7-00EEC394272E}"/>
              </a:ext>
            </a:extLst>
          </p:cNvPr>
          <p:cNvGrpSpPr/>
          <p:nvPr userDrawn="1"/>
        </p:nvGrpSpPr>
        <p:grpSpPr>
          <a:xfrm>
            <a:off x="585973" y="267702"/>
            <a:ext cx="8329427" cy="379745"/>
            <a:chOff x="781297" y="356936"/>
            <a:chExt cx="11105903" cy="506326"/>
          </a:xfrm>
        </p:grpSpPr>
        <p:cxnSp>
          <p:nvCxnSpPr>
            <p:cNvPr id="14" name="Straight Connector 13">
              <a:extLst>
                <a:ext uri="{FF2B5EF4-FFF2-40B4-BE49-F238E27FC236}">
                  <a16:creationId xmlns:a16="http://schemas.microsoft.com/office/drawing/2014/main" id="{0251AD8C-F052-0A4D-8544-F35BEF541172}"/>
                </a:ext>
              </a:extLst>
            </p:cNvPr>
            <p:cNvCxnSpPr>
              <a:cxnSpLocks/>
            </p:cNvCxnSpPr>
            <p:nvPr userDrawn="1"/>
          </p:nvCxnSpPr>
          <p:spPr>
            <a:xfrm>
              <a:off x="865046" y="573247"/>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BD9106F-7FCF-814E-B547-22DB88E10AD6}"/>
                </a:ext>
              </a:extLst>
            </p:cNvPr>
            <p:cNvSpPr/>
            <p:nvPr userDrawn="1"/>
          </p:nvSpPr>
          <p:spPr>
            <a:xfrm rot="16200000">
              <a:off x="11380874" y="35693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050" dirty="0"/>
            </a:p>
          </p:txBody>
        </p:sp>
        <p:sp>
          <p:nvSpPr>
            <p:cNvPr id="16" name="Rectangle 15">
              <a:extLst>
                <a:ext uri="{FF2B5EF4-FFF2-40B4-BE49-F238E27FC236}">
                  <a16:creationId xmlns:a16="http://schemas.microsoft.com/office/drawing/2014/main" id="{B8E4A6A2-22FD-E640-B0BE-FFDB210AA70A}"/>
                </a:ext>
              </a:extLst>
            </p:cNvPr>
            <p:cNvSpPr/>
            <p:nvPr userDrawn="1"/>
          </p:nvSpPr>
          <p:spPr>
            <a:xfrm>
              <a:off x="781297" y="489498"/>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050"/>
            </a:p>
          </p:txBody>
        </p:sp>
      </p:grpSp>
      <p:sp>
        <p:nvSpPr>
          <p:cNvPr id="9" name="Rectangle 8">
            <a:extLst>
              <a:ext uri="{FF2B5EF4-FFF2-40B4-BE49-F238E27FC236}">
                <a16:creationId xmlns:a16="http://schemas.microsoft.com/office/drawing/2014/main" id="{1B9B5FED-02E7-474D-B6B7-AF695B5A45B0}"/>
              </a:ext>
            </a:extLst>
          </p:cNvPr>
          <p:cNvSpPr/>
          <p:nvPr userDrawn="1"/>
        </p:nvSpPr>
        <p:spPr>
          <a:xfrm rot="10800000">
            <a:off x="8836142" y="367123"/>
            <a:ext cx="158516" cy="158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050"/>
          </a:p>
        </p:txBody>
      </p:sp>
    </p:spTree>
    <p:extLst>
      <p:ext uri="{BB962C8B-B14F-4D97-AF65-F5344CB8AC3E}">
        <p14:creationId xmlns:p14="http://schemas.microsoft.com/office/powerpoint/2010/main" val="1982203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תמונה עם טקסט תחתון">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743211" y="1156325"/>
            <a:ext cx="7692184" cy="3389650"/>
          </a:xfrm>
          <a:prstGeom prst="rect">
            <a:avLst/>
          </a:prstGeom>
        </p:spPr>
        <p:txBody>
          <a:bodyPr/>
          <a:lstStyle>
            <a:lvl1pPr marL="0" marR="0" indent="0" algn="r" defTabSz="685800" rtl="1" eaLnBrk="1" fontAlgn="auto" latinLnBrk="0" hangingPunct="1">
              <a:lnSpc>
                <a:spcPct val="90000"/>
              </a:lnSpc>
              <a:spcBef>
                <a:spcPts val="750"/>
              </a:spcBef>
              <a:spcAft>
                <a:spcPts val="0"/>
              </a:spcAft>
              <a:buClrTx/>
              <a:buSzTx/>
              <a:buFont typeface="Arial" panose="020B0604020202020204" pitchFamily="34" charset="0"/>
              <a:buNone/>
              <a:tabLst/>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r"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lang="he-IL" dirty="0"/>
              <a:t>  לחץ כאן להוסיף תמונה</a:t>
            </a:r>
          </a:p>
        </p:txBody>
      </p:sp>
      <p:sp>
        <p:nvSpPr>
          <p:cNvPr id="8" name="כותרת 1"/>
          <p:cNvSpPr>
            <a:spLocks noGrp="1"/>
          </p:cNvSpPr>
          <p:nvPr>
            <p:ph type="ctrTitle" hasCustomPrompt="1"/>
          </p:nvPr>
        </p:nvSpPr>
        <p:spPr>
          <a:xfrm>
            <a:off x="-28422" y="284252"/>
            <a:ext cx="8564078" cy="726389"/>
          </a:xfrm>
          <a:prstGeom prst="rect">
            <a:avLst/>
          </a:prstGeom>
        </p:spPr>
        <p:txBody>
          <a:bodyPr anchor="b">
            <a:noAutofit/>
          </a:bodyPr>
          <a:lstStyle>
            <a:lvl1pPr algn="r">
              <a:defRPr sz="3600">
                <a:latin typeface="Arial" panose="020B0604020202020204" pitchFamily="34" charset="0"/>
                <a:cs typeface="Arial" panose="020B0604020202020204" pitchFamily="34" charset="0"/>
              </a:defRPr>
            </a:lvl1pPr>
          </a:lstStyle>
          <a:p>
            <a:r>
              <a:rPr lang="he-IL" dirty="0"/>
              <a:t>לחץ כדי לערוך סגנון כותרת 2</a:t>
            </a:r>
          </a:p>
        </p:txBody>
      </p:sp>
      <p:grpSp>
        <p:nvGrpSpPr>
          <p:cNvPr id="2" name="Group 1">
            <a:extLst>
              <a:ext uri="{FF2B5EF4-FFF2-40B4-BE49-F238E27FC236}">
                <a16:creationId xmlns:a16="http://schemas.microsoft.com/office/drawing/2014/main" id="{6E2EBC84-43F8-574B-B641-E38F11E343AF}"/>
              </a:ext>
            </a:extLst>
          </p:cNvPr>
          <p:cNvGrpSpPr/>
          <p:nvPr userDrawn="1"/>
        </p:nvGrpSpPr>
        <p:grpSpPr>
          <a:xfrm>
            <a:off x="-1841363" y="109874"/>
            <a:ext cx="10909092" cy="4905858"/>
            <a:chOff x="-2455150" y="146499"/>
            <a:chExt cx="14545456" cy="6541144"/>
          </a:xfrm>
        </p:grpSpPr>
        <p:sp>
          <p:nvSpPr>
            <p:cNvPr id="10" name="Rectangle 9">
              <a:extLst>
                <a:ext uri="{FF2B5EF4-FFF2-40B4-BE49-F238E27FC236}">
                  <a16:creationId xmlns:a16="http://schemas.microsoft.com/office/drawing/2014/main" id="{B5DB5F7D-0835-C146-BC9D-B30515AA8B6A}"/>
                </a:ext>
              </a:extLst>
            </p:cNvPr>
            <p:cNvSpPr/>
            <p:nvPr userDrawn="1"/>
          </p:nvSpPr>
          <p:spPr>
            <a:xfrm>
              <a:off x="11517522" y="146499"/>
              <a:ext cx="503306" cy="50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050"/>
            </a:p>
          </p:txBody>
        </p:sp>
        <p:cxnSp>
          <p:nvCxnSpPr>
            <p:cNvPr id="11" name="Straight Connector 10">
              <a:extLst>
                <a:ext uri="{FF2B5EF4-FFF2-40B4-BE49-F238E27FC236}">
                  <a16:creationId xmlns:a16="http://schemas.microsoft.com/office/drawing/2014/main" id="{C0EA71EF-79A8-3646-BBDE-A1B8320FAEFB}"/>
                </a:ext>
              </a:extLst>
            </p:cNvPr>
            <p:cNvCxnSpPr>
              <a:cxnSpLocks/>
            </p:cNvCxnSpPr>
            <p:nvPr userDrawn="1"/>
          </p:nvCxnSpPr>
          <p:spPr>
            <a:xfrm>
              <a:off x="-2455150"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FFAC583-20CC-AD46-AF43-64CD61DC3D58}"/>
                </a:ext>
              </a:extLst>
            </p:cNvPr>
            <p:cNvGrpSpPr/>
            <p:nvPr userDrawn="1"/>
          </p:nvGrpSpPr>
          <p:grpSpPr>
            <a:xfrm rot="10800000">
              <a:off x="8177063" y="6181317"/>
              <a:ext cx="3913243" cy="506326"/>
              <a:chOff x="358720" y="6187719"/>
              <a:chExt cx="3913243" cy="506326"/>
            </a:xfrm>
          </p:grpSpPr>
          <p:cxnSp>
            <p:nvCxnSpPr>
              <p:cNvPr id="17" name="Straight Connector 16">
                <a:extLst>
                  <a:ext uri="{FF2B5EF4-FFF2-40B4-BE49-F238E27FC236}">
                    <a16:creationId xmlns:a16="http://schemas.microsoft.com/office/drawing/2014/main" id="{7FFC6B5D-55D1-324B-B8E3-F96F62F3AA18}"/>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8AA9893-4A9A-FB4F-BC48-9141DC495FE4}"/>
                  </a:ext>
                </a:extLst>
              </p:cNvPr>
              <p:cNvSpPr/>
              <p:nvPr userDrawn="1"/>
            </p:nvSpPr>
            <p:spPr>
              <a:xfrm rot="16200000">
                <a:off x="358720" y="6187719"/>
                <a:ext cx="506326" cy="506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050" dirty="0"/>
              </a:p>
            </p:txBody>
          </p:sp>
          <p:sp>
            <p:nvSpPr>
              <p:cNvPr id="19" name="Rectangle 18">
                <a:extLst>
                  <a:ext uri="{FF2B5EF4-FFF2-40B4-BE49-F238E27FC236}">
                    <a16:creationId xmlns:a16="http://schemas.microsoft.com/office/drawing/2014/main" id="{5BBF761E-B3AD-8C4C-B469-DEC8A7F1D9C4}"/>
                  </a:ext>
                </a:extLst>
              </p:cNvPr>
              <p:cNvSpPr/>
              <p:nvPr userDrawn="1"/>
            </p:nvSpPr>
            <p:spPr>
              <a:xfrm>
                <a:off x="781297" y="6357132"/>
                <a:ext cx="167498" cy="1674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050" dirty="0"/>
              </a:p>
            </p:txBody>
          </p:sp>
        </p:grpSp>
        <p:sp>
          <p:nvSpPr>
            <p:cNvPr id="20" name="Rectangle 19">
              <a:extLst>
                <a:ext uri="{FF2B5EF4-FFF2-40B4-BE49-F238E27FC236}">
                  <a16:creationId xmlns:a16="http://schemas.microsoft.com/office/drawing/2014/main" id="{80BB7CC1-E08E-854B-AAC6-1DE02C2A331A}"/>
                </a:ext>
              </a:extLst>
            </p:cNvPr>
            <p:cNvSpPr/>
            <p:nvPr userDrawn="1"/>
          </p:nvSpPr>
          <p:spPr>
            <a:xfrm>
              <a:off x="11646396" y="507951"/>
              <a:ext cx="245558" cy="245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050"/>
            </a:p>
          </p:txBody>
        </p:sp>
        <p:sp>
          <p:nvSpPr>
            <p:cNvPr id="21" name="Rectangle 20">
              <a:extLst>
                <a:ext uri="{FF2B5EF4-FFF2-40B4-BE49-F238E27FC236}">
                  <a16:creationId xmlns:a16="http://schemas.microsoft.com/office/drawing/2014/main" id="{BDDB156F-CF22-B549-81C6-C9743EEAD8C4}"/>
                </a:ext>
              </a:extLst>
            </p:cNvPr>
            <p:cNvSpPr/>
            <p:nvPr userDrawn="1"/>
          </p:nvSpPr>
          <p:spPr>
            <a:xfrm rot="10800000">
              <a:off x="831188" y="6339703"/>
              <a:ext cx="241158" cy="2411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050"/>
            </a:p>
          </p:txBody>
        </p:sp>
      </p:grpSp>
    </p:spTree>
    <p:extLst>
      <p:ext uri="{BB962C8B-B14F-4D97-AF65-F5344CB8AC3E}">
        <p14:creationId xmlns:p14="http://schemas.microsoft.com/office/powerpoint/2010/main" val="4265267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השיעור הבא יתחיל">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7735FA8-E872-6D4B-B736-9D885CF8FF10}"/>
              </a:ext>
            </a:extLst>
          </p:cNvPr>
          <p:cNvSpPr/>
          <p:nvPr/>
        </p:nvSpPr>
        <p:spPr>
          <a:xfrm>
            <a:off x="807259" y="1318167"/>
            <a:ext cx="7529483" cy="253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350"/>
          </a:p>
        </p:txBody>
      </p:sp>
      <p:cxnSp>
        <p:nvCxnSpPr>
          <p:cNvPr id="18" name="Straight Connector 17">
            <a:extLst>
              <a:ext uri="{FF2B5EF4-FFF2-40B4-BE49-F238E27FC236}">
                <a16:creationId xmlns:a16="http://schemas.microsoft.com/office/drawing/2014/main" id="{3740DB9B-9ABC-1E4F-9E76-DE21BB134995}"/>
              </a:ext>
            </a:extLst>
          </p:cNvPr>
          <p:cNvCxnSpPr>
            <a:cxnSpLocks/>
          </p:cNvCxnSpPr>
          <p:nvPr/>
        </p:nvCxnSpPr>
        <p:spPr>
          <a:xfrm>
            <a:off x="648785" y="399193"/>
            <a:ext cx="2555188" cy="96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AC0021A-4563-F644-839C-3313EE112D9E}"/>
              </a:ext>
            </a:extLst>
          </p:cNvPr>
          <p:cNvSpPr/>
          <p:nvPr/>
        </p:nvSpPr>
        <p:spPr>
          <a:xfrm rot="16200000">
            <a:off x="269040" y="214122"/>
            <a:ext cx="379745" cy="3797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350" dirty="0"/>
          </a:p>
        </p:txBody>
      </p:sp>
      <p:sp>
        <p:nvSpPr>
          <p:cNvPr id="16" name="Rectangle 15">
            <a:extLst>
              <a:ext uri="{FF2B5EF4-FFF2-40B4-BE49-F238E27FC236}">
                <a16:creationId xmlns:a16="http://schemas.microsoft.com/office/drawing/2014/main" id="{3984F002-0837-5347-8BEB-C54BD7228FB1}"/>
              </a:ext>
            </a:extLst>
          </p:cNvPr>
          <p:cNvSpPr/>
          <p:nvPr/>
        </p:nvSpPr>
        <p:spPr>
          <a:xfrm>
            <a:off x="585973" y="341182"/>
            <a:ext cx="125624" cy="125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350"/>
          </a:p>
        </p:txBody>
      </p:sp>
      <p:sp>
        <p:nvSpPr>
          <p:cNvPr id="4" name="Text Placeholder 3">
            <a:extLst>
              <a:ext uri="{FF2B5EF4-FFF2-40B4-BE49-F238E27FC236}">
                <a16:creationId xmlns:a16="http://schemas.microsoft.com/office/drawing/2014/main" id="{AA27E2A2-BC31-804E-BB02-2D2086ECA9AB}"/>
              </a:ext>
            </a:extLst>
          </p:cNvPr>
          <p:cNvSpPr>
            <a:spLocks noGrp="1"/>
          </p:cNvSpPr>
          <p:nvPr>
            <p:ph type="body" sz="quarter" idx="11" hasCustomPrompt="1"/>
          </p:nvPr>
        </p:nvSpPr>
        <p:spPr>
          <a:xfrm>
            <a:off x="1377852" y="1290746"/>
            <a:ext cx="6388298" cy="2607045"/>
          </a:xfrm>
          <a:prstGeom prst="rect">
            <a:avLst/>
          </a:prstGeom>
        </p:spPr>
        <p:txBody>
          <a:bodyPr anchor="ctr"/>
          <a:lstStyle>
            <a:lvl1pPr marL="0" indent="0" algn="r">
              <a:lnSpc>
                <a:spcPts val="6000"/>
              </a:lnSpc>
              <a:buNone/>
              <a:defRPr sz="5625">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he-IL" dirty="0"/>
              <a:t>השיעור הבא יתחיל בשעה 09:00</a:t>
            </a:r>
            <a:endParaRPr lang="x-none" dirty="0"/>
          </a:p>
        </p:txBody>
      </p:sp>
      <p:cxnSp>
        <p:nvCxnSpPr>
          <p:cNvPr id="15" name="Straight Connector 14">
            <a:extLst>
              <a:ext uri="{FF2B5EF4-FFF2-40B4-BE49-F238E27FC236}">
                <a16:creationId xmlns:a16="http://schemas.microsoft.com/office/drawing/2014/main" id="{40473E13-CEF0-6945-8210-1865616E9834}"/>
              </a:ext>
            </a:extLst>
          </p:cNvPr>
          <p:cNvCxnSpPr>
            <a:cxnSpLocks/>
          </p:cNvCxnSpPr>
          <p:nvPr/>
        </p:nvCxnSpPr>
        <p:spPr>
          <a:xfrm>
            <a:off x="594746" y="4130045"/>
            <a:ext cx="103941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5893CC5-0B99-AA48-8797-A1AE8B9BB25D}"/>
              </a:ext>
            </a:extLst>
          </p:cNvPr>
          <p:cNvSpPr/>
          <p:nvPr/>
        </p:nvSpPr>
        <p:spPr>
          <a:xfrm rot="10800000">
            <a:off x="8179182" y="1714666"/>
            <a:ext cx="315119" cy="3151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350"/>
          </a:p>
        </p:txBody>
      </p:sp>
      <p:cxnSp>
        <p:nvCxnSpPr>
          <p:cNvPr id="11" name="Straight Connector 10">
            <a:extLst>
              <a:ext uri="{FF2B5EF4-FFF2-40B4-BE49-F238E27FC236}">
                <a16:creationId xmlns:a16="http://schemas.microsoft.com/office/drawing/2014/main" id="{FFB79051-D1F8-DB4C-8CE2-B840C1367395}"/>
              </a:ext>
            </a:extLst>
          </p:cNvPr>
          <p:cNvCxnSpPr>
            <a:cxnSpLocks/>
          </p:cNvCxnSpPr>
          <p:nvPr/>
        </p:nvCxnSpPr>
        <p:spPr>
          <a:xfrm>
            <a:off x="306371" y="4689730"/>
            <a:ext cx="211160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E418D07-B679-C54B-9CD1-5F261DF50C67}"/>
              </a:ext>
            </a:extLst>
          </p:cNvPr>
          <p:cNvCxnSpPr>
            <a:cxnSpLocks/>
          </p:cNvCxnSpPr>
          <p:nvPr/>
        </p:nvCxnSpPr>
        <p:spPr>
          <a:xfrm>
            <a:off x="-509047" y="4842311"/>
            <a:ext cx="259152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Rectangle 16">
            <a:extLst>
              <a:ext uri="{FF2B5EF4-FFF2-40B4-BE49-F238E27FC236}">
                <a16:creationId xmlns:a16="http://schemas.microsoft.com/office/drawing/2014/main" id="{ACF51A43-0D68-4445-AF01-2CC2C88A9010}"/>
              </a:ext>
            </a:extLst>
          </p:cNvPr>
          <p:cNvSpPr/>
          <p:nvPr userDrawn="1"/>
        </p:nvSpPr>
        <p:spPr>
          <a:xfrm>
            <a:off x="807259" y="1318167"/>
            <a:ext cx="7529483" cy="253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050"/>
          </a:p>
        </p:txBody>
      </p:sp>
      <p:cxnSp>
        <p:nvCxnSpPr>
          <p:cNvPr id="19" name="Straight Connector 17">
            <a:extLst>
              <a:ext uri="{FF2B5EF4-FFF2-40B4-BE49-F238E27FC236}">
                <a16:creationId xmlns:a16="http://schemas.microsoft.com/office/drawing/2014/main" id="{6E0C1B9A-64BD-43C3-A04B-50491053B73B}"/>
              </a:ext>
            </a:extLst>
          </p:cNvPr>
          <p:cNvCxnSpPr>
            <a:cxnSpLocks/>
          </p:cNvCxnSpPr>
          <p:nvPr userDrawn="1"/>
        </p:nvCxnSpPr>
        <p:spPr>
          <a:xfrm>
            <a:off x="648785" y="399193"/>
            <a:ext cx="2555188" cy="96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Rectangle 11">
            <a:extLst>
              <a:ext uri="{FF2B5EF4-FFF2-40B4-BE49-F238E27FC236}">
                <a16:creationId xmlns:a16="http://schemas.microsoft.com/office/drawing/2014/main" id="{C0C5389E-7968-44D7-A607-156C54B4BEF4}"/>
              </a:ext>
            </a:extLst>
          </p:cNvPr>
          <p:cNvSpPr/>
          <p:nvPr userDrawn="1"/>
        </p:nvSpPr>
        <p:spPr>
          <a:xfrm rot="16200000">
            <a:off x="269040" y="214122"/>
            <a:ext cx="379745" cy="3797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050" dirty="0"/>
          </a:p>
        </p:txBody>
      </p:sp>
      <p:sp>
        <p:nvSpPr>
          <p:cNvPr id="21" name="Rectangle 15">
            <a:extLst>
              <a:ext uri="{FF2B5EF4-FFF2-40B4-BE49-F238E27FC236}">
                <a16:creationId xmlns:a16="http://schemas.microsoft.com/office/drawing/2014/main" id="{760C02A0-4147-4206-ADEF-20666BB68CB6}"/>
              </a:ext>
            </a:extLst>
          </p:cNvPr>
          <p:cNvSpPr/>
          <p:nvPr userDrawn="1"/>
        </p:nvSpPr>
        <p:spPr>
          <a:xfrm>
            <a:off x="585973" y="341182"/>
            <a:ext cx="125624" cy="125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050"/>
          </a:p>
        </p:txBody>
      </p:sp>
      <p:cxnSp>
        <p:nvCxnSpPr>
          <p:cNvPr id="22" name="Straight Connector 14">
            <a:extLst>
              <a:ext uri="{FF2B5EF4-FFF2-40B4-BE49-F238E27FC236}">
                <a16:creationId xmlns:a16="http://schemas.microsoft.com/office/drawing/2014/main" id="{DB2FADF7-25B7-4AEB-8D6C-9F1DC8FDA285}"/>
              </a:ext>
            </a:extLst>
          </p:cNvPr>
          <p:cNvCxnSpPr>
            <a:cxnSpLocks/>
          </p:cNvCxnSpPr>
          <p:nvPr userDrawn="1"/>
        </p:nvCxnSpPr>
        <p:spPr>
          <a:xfrm>
            <a:off x="594746" y="4130045"/>
            <a:ext cx="103941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Rectangle 9">
            <a:extLst>
              <a:ext uri="{FF2B5EF4-FFF2-40B4-BE49-F238E27FC236}">
                <a16:creationId xmlns:a16="http://schemas.microsoft.com/office/drawing/2014/main" id="{8413500C-B774-4027-9DCF-ED9DDE1A22EF}"/>
              </a:ext>
            </a:extLst>
          </p:cNvPr>
          <p:cNvSpPr/>
          <p:nvPr userDrawn="1"/>
        </p:nvSpPr>
        <p:spPr>
          <a:xfrm rot="10800000">
            <a:off x="8179182" y="1714666"/>
            <a:ext cx="315119" cy="3151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050"/>
          </a:p>
        </p:txBody>
      </p:sp>
      <p:cxnSp>
        <p:nvCxnSpPr>
          <p:cNvPr id="24" name="Straight Connector 10">
            <a:extLst>
              <a:ext uri="{FF2B5EF4-FFF2-40B4-BE49-F238E27FC236}">
                <a16:creationId xmlns:a16="http://schemas.microsoft.com/office/drawing/2014/main" id="{44804F9C-D560-4315-87E4-B10FE1D7E2EF}"/>
              </a:ext>
            </a:extLst>
          </p:cNvPr>
          <p:cNvCxnSpPr>
            <a:cxnSpLocks/>
          </p:cNvCxnSpPr>
          <p:nvPr userDrawn="1"/>
        </p:nvCxnSpPr>
        <p:spPr>
          <a:xfrm>
            <a:off x="306371" y="4689730"/>
            <a:ext cx="211160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12">
            <a:extLst>
              <a:ext uri="{FF2B5EF4-FFF2-40B4-BE49-F238E27FC236}">
                <a16:creationId xmlns:a16="http://schemas.microsoft.com/office/drawing/2014/main" id="{4E596B58-7854-4D1F-B179-C15C84362DBB}"/>
              </a:ext>
            </a:extLst>
          </p:cNvPr>
          <p:cNvCxnSpPr>
            <a:cxnSpLocks/>
          </p:cNvCxnSpPr>
          <p:nvPr userDrawn="1"/>
        </p:nvCxnSpPr>
        <p:spPr>
          <a:xfrm>
            <a:off x="-509047" y="4842311"/>
            <a:ext cx="259152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682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540776" y="676319"/>
            <a:ext cx="7939985" cy="4261289"/>
          </a:xfrm>
          <a:prstGeom prst="rect">
            <a:avLst/>
          </a:prstGeom>
        </p:spPr>
        <p:txBody>
          <a:bodyPr/>
          <a:lstStyle>
            <a:lvl1pPr marL="0" marR="0" indent="0" algn="r" defTabSz="685800" rtl="1" eaLnBrk="1" fontAlgn="auto" latinLnBrk="0" hangingPunct="1">
              <a:lnSpc>
                <a:spcPct val="90000"/>
              </a:lnSpc>
              <a:spcBef>
                <a:spcPts val="750"/>
              </a:spcBef>
              <a:spcAft>
                <a:spcPts val="0"/>
              </a:spcAft>
              <a:buClrTx/>
              <a:buSzTx/>
              <a:buFont typeface="Arial" panose="020B0604020202020204" pitchFamily="34" charset="0"/>
              <a:buNone/>
              <a:tabLst/>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r" defTabSz="685800" rtl="1" eaLnBrk="1" fontAlgn="auto" latinLnBrk="0" hangingPunct="1">
              <a:lnSpc>
                <a:spcPct val="90000"/>
              </a:lnSpc>
              <a:spcBef>
                <a:spcPts val="750"/>
              </a:spcBef>
              <a:spcAft>
                <a:spcPts val="0"/>
              </a:spcAft>
              <a:buClrTx/>
              <a:buSzTx/>
              <a:buFont typeface="Arial" panose="020B0604020202020204" pitchFamily="34" charset="0"/>
              <a:buNone/>
              <a:tabLst/>
              <a:defRPr/>
            </a:pPr>
            <a:r>
              <a:rPr lang="he-IL" dirty="0"/>
              <a:t>  לחץ כאן להוסיף תמונה</a:t>
            </a:r>
          </a:p>
        </p:txBody>
      </p:sp>
      <p:grpSp>
        <p:nvGrpSpPr>
          <p:cNvPr id="6" name="Group 5">
            <a:extLst>
              <a:ext uri="{FF2B5EF4-FFF2-40B4-BE49-F238E27FC236}">
                <a16:creationId xmlns:a16="http://schemas.microsoft.com/office/drawing/2014/main" id="{F11EE242-3A2B-9B46-87B2-AC191ECB6960}"/>
              </a:ext>
            </a:extLst>
          </p:cNvPr>
          <p:cNvGrpSpPr/>
          <p:nvPr userDrawn="1"/>
        </p:nvGrpSpPr>
        <p:grpSpPr>
          <a:xfrm>
            <a:off x="585973" y="267702"/>
            <a:ext cx="8329427" cy="379745"/>
            <a:chOff x="781297" y="356936"/>
            <a:chExt cx="11105903" cy="506326"/>
          </a:xfrm>
        </p:grpSpPr>
        <p:cxnSp>
          <p:nvCxnSpPr>
            <p:cNvPr id="7" name="Straight Connector 6">
              <a:extLst>
                <a:ext uri="{FF2B5EF4-FFF2-40B4-BE49-F238E27FC236}">
                  <a16:creationId xmlns:a16="http://schemas.microsoft.com/office/drawing/2014/main" id="{C0C7E103-ACCC-DA43-9E9D-6FB906FA4F2D}"/>
                </a:ext>
              </a:extLst>
            </p:cNvPr>
            <p:cNvCxnSpPr>
              <a:cxnSpLocks/>
            </p:cNvCxnSpPr>
            <p:nvPr userDrawn="1"/>
          </p:nvCxnSpPr>
          <p:spPr>
            <a:xfrm>
              <a:off x="865046" y="573247"/>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4E9F80F-CF67-664D-B4F4-0CA7DCACB628}"/>
                </a:ext>
              </a:extLst>
            </p:cNvPr>
            <p:cNvSpPr/>
            <p:nvPr userDrawn="1"/>
          </p:nvSpPr>
          <p:spPr>
            <a:xfrm rot="16200000">
              <a:off x="11380874" y="35693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050" dirty="0"/>
            </a:p>
          </p:txBody>
        </p:sp>
        <p:sp>
          <p:nvSpPr>
            <p:cNvPr id="11" name="Rectangle 10">
              <a:extLst>
                <a:ext uri="{FF2B5EF4-FFF2-40B4-BE49-F238E27FC236}">
                  <a16:creationId xmlns:a16="http://schemas.microsoft.com/office/drawing/2014/main" id="{B1FEACB6-175B-044B-8C0D-3451E638ABE1}"/>
                </a:ext>
              </a:extLst>
            </p:cNvPr>
            <p:cNvSpPr/>
            <p:nvPr userDrawn="1"/>
          </p:nvSpPr>
          <p:spPr>
            <a:xfrm>
              <a:off x="781297" y="489498"/>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050"/>
            </a:p>
          </p:txBody>
        </p:sp>
      </p:grpSp>
      <p:grpSp>
        <p:nvGrpSpPr>
          <p:cNvPr id="13" name="Group 12">
            <a:extLst>
              <a:ext uri="{FF2B5EF4-FFF2-40B4-BE49-F238E27FC236}">
                <a16:creationId xmlns:a16="http://schemas.microsoft.com/office/drawing/2014/main" id="{DFC3CB68-EE0C-7E46-A86B-DBBE43BD0866}"/>
              </a:ext>
            </a:extLst>
          </p:cNvPr>
          <p:cNvGrpSpPr/>
          <p:nvPr userDrawn="1"/>
        </p:nvGrpSpPr>
        <p:grpSpPr>
          <a:xfrm>
            <a:off x="-6117147" y="4531570"/>
            <a:ext cx="7746404" cy="125624"/>
            <a:chOff x="10668248" y="5893696"/>
            <a:chExt cx="10328539" cy="167498"/>
          </a:xfrm>
        </p:grpSpPr>
        <p:cxnSp>
          <p:nvCxnSpPr>
            <p:cNvPr id="14" name="Straight Connector 13">
              <a:extLst>
                <a:ext uri="{FF2B5EF4-FFF2-40B4-BE49-F238E27FC236}">
                  <a16:creationId xmlns:a16="http://schemas.microsoft.com/office/drawing/2014/main" id="{128185FB-96F6-194C-96FC-5664DB14E13D}"/>
                </a:ext>
              </a:extLst>
            </p:cNvPr>
            <p:cNvCxnSpPr>
              <a:cxnSpLocks/>
            </p:cNvCxnSpPr>
            <p:nvPr userDrawn="1"/>
          </p:nvCxnSpPr>
          <p:spPr>
            <a:xfrm>
              <a:off x="10751997" y="5977445"/>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1E94E79-9670-0743-916C-74F7BDE1C276}"/>
                </a:ext>
              </a:extLst>
            </p:cNvPr>
            <p:cNvSpPr/>
            <p:nvPr userDrawn="1"/>
          </p:nvSpPr>
          <p:spPr>
            <a:xfrm>
              <a:off x="10668248" y="5893696"/>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050"/>
            </a:p>
          </p:txBody>
        </p:sp>
      </p:grpSp>
      <p:sp>
        <p:nvSpPr>
          <p:cNvPr id="10" name="Rectangle 9">
            <a:extLst>
              <a:ext uri="{FF2B5EF4-FFF2-40B4-BE49-F238E27FC236}">
                <a16:creationId xmlns:a16="http://schemas.microsoft.com/office/drawing/2014/main" id="{EEAD82FA-6CD0-454D-9BDB-225121E5526F}"/>
              </a:ext>
            </a:extLst>
          </p:cNvPr>
          <p:cNvSpPr/>
          <p:nvPr userDrawn="1"/>
        </p:nvSpPr>
        <p:spPr>
          <a:xfrm rot="10800000">
            <a:off x="8635094" y="541005"/>
            <a:ext cx="176789" cy="1767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050"/>
          </a:p>
        </p:txBody>
      </p:sp>
    </p:spTree>
    <p:extLst>
      <p:ext uri="{BB962C8B-B14F-4D97-AF65-F5344CB8AC3E}">
        <p14:creationId xmlns:p14="http://schemas.microsoft.com/office/powerpoint/2010/main" val="2689088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כותרת ראשית">
  <p:cSld name="2_כותרת ראשית">
    <p:spTree>
      <p:nvGrpSpPr>
        <p:cNvPr id="1" name="Shape 15"/>
        <p:cNvGrpSpPr/>
        <p:nvPr/>
      </p:nvGrpSpPr>
      <p:grpSpPr>
        <a:xfrm>
          <a:off x="0" y="0"/>
          <a:ext cx="0" cy="0"/>
          <a:chOff x="0" y="0"/>
          <a:chExt cx="0" cy="0"/>
        </a:xfrm>
      </p:grpSpPr>
      <p:pic>
        <p:nvPicPr>
          <p:cNvPr id="16" name="Google Shape;16;p26"/>
          <p:cNvPicPr preferRelativeResize="0"/>
          <p:nvPr/>
        </p:nvPicPr>
        <p:blipFill rotWithShape="1">
          <a:blip r:embed="rId2">
            <a:alphaModFix amt="54000"/>
          </a:blip>
          <a:srcRect/>
          <a:stretch/>
        </p:blipFill>
        <p:spPr>
          <a:xfrm>
            <a:off x="-5515925" y="1519881"/>
            <a:ext cx="3784257" cy="3771685"/>
          </a:xfrm>
          <a:prstGeom prst="rect">
            <a:avLst/>
          </a:prstGeom>
          <a:noFill/>
          <a:ln>
            <a:noFill/>
          </a:ln>
        </p:spPr>
      </p:pic>
      <p:pic>
        <p:nvPicPr>
          <p:cNvPr id="17" name="Google Shape;17;p26"/>
          <p:cNvPicPr preferRelativeResize="0"/>
          <p:nvPr/>
        </p:nvPicPr>
        <p:blipFill rotWithShape="1">
          <a:blip r:embed="rId2">
            <a:alphaModFix amt="54000"/>
          </a:blip>
          <a:srcRect/>
          <a:stretch/>
        </p:blipFill>
        <p:spPr>
          <a:xfrm>
            <a:off x="9710436" y="-2976955"/>
            <a:ext cx="3784257" cy="3771685"/>
          </a:xfrm>
          <a:prstGeom prst="rect">
            <a:avLst/>
          </a:prstGeom>
          <a:noFill/>
          <a:ln>
            <a:noFill/>
          </a:ln>
        </p:spPr>
      </p:pic>
      <p:pic>
        <p:nvPicPr>
          <p:cNvPr id="18" name="Google Shape;18;p26"/>
          <p:cNvPicPr preferRelativeResize="0"/>
          <p:nvPr/>
        </p:nvPicPr>
        <p:blipFill rotWithShape="1">
          <a:blip r:embed="rId3">
            <a:alphaModFix/>
          </a:blip>
          <a:srcRect/>
          <a:stretch/>
        </p:blipFill>
        <p:spPr>
          <a:xfrm>
            <a:off x="0" y="-9525"/>
            <a:ext cx="9144000" cy="5143500"/>
          </a:xfrm>
          <a:prstGeom prst="rect">
            <a:avLst/>
          </a:prstGeom>
          <a:noFill/>
          <a:ln>
            <a:noFill/>
          </a:ln>
        </p:spPr>
      </p:pic>
      <p:sp>
        <p:nvSpPr>
          <p:cNvPr id="19" name="Google Shape;19;p26"/>
          <p:cNvSpPr/>
          <p:nvPr/>
        </p:nvSpPr>
        <p:spPr>
          <a:xfrm>
            <a:off x="1567898" y="2176816"/>
            <a:ext cx="6477617" cy="913460"/>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0" name="Google Shape;20;p26"/>
          <p:cNvSpPr/>
          <p:nvPr/>
        </p:nvSpPr>
        <p:spPr>
          <a:xfrm>
            <a:off x="3823854" y="1373627"/>
            <a:ext cx="4413400" cy="803189"/>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cxnSp>
        <p:nvCxnSpPr>
          <p:cNvPr id="21" name="Google Shape;21;p26"/>
          <p:cNvCxnSpPr/>
          <p:nvPr/>
        </p:nvCxnSpPr>
        <p:spPr>
          <a:xfrm>
            <a:off x="5367130" y="1229967"/>
            <a:ext cx="3004102" cy="0"/>
          </a:xfrm>
          <a:prstGeom prst="straightConnector1">
            <a:avLst/>
          </a:prstGeom>
          <a:noFill/>
          <a:ln w="38100" cap="flat" cmpd="sng">
            <a:solidFill>
              <a:srgbClr val="FFC000"/>
            </a:solidFill>
            <a:prstDash val="solid"/>
            <a:miter lim="800000"/>
            <a:headEnd type="none" w="sm" len="sm"/>
            <a:tailEnd type="none" w="sm" len="sm"/>
          </a:ln>
        </p:spPr>
      </p:cxnSp>
      <p:sp>
        <p:nvSpPr>
          <p:cNvPr id="22" name="Google Shape;22;p26"/>
          <p:cNvSpPr/>
          <p:nvPr/>
        </p:nvSpPr>
        <p:spPr>
          <a:xfrm rot="-5400000">
            <a:off x="8160044" y="1562852"/>
            <a:ext cx="154422" cy="154422"/>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cxnSp>
        <p:nvCxnSpPr>
          <p:cNvPr id="23" name="Google Shape;23;p26"/>
          <p:cNvCxnSpPr/>
          <p:nvPr/>
        </p:nvCxnSpPr>
        <p:spPr>
          <a:xfrm>
            <a:off x="1567898" y="3742238"/>
            <a:ext cx="3799232" cy="0"/>
          </a:xfrm>
          <a:prstGeom prst="straightConnector1">
            <a:avLst/>
          </a:prstGeom>
          <a:noFill/>
          <a:ln w="38100" cap="flat" cmpd="sng">
            <a:solidFill>
              <a:srgbClr val="FFC000"/>
            </a:solidFill>
            <a:prstDash val="solid"/>
            <a:miter lim="800000"/>
            <a:headEnd type="none" w="sm" len="sm"/>
            <a:tailEnd type="none" w="sm" len="sm"/>
          </a:ln>
        </p:spPr>
      </p:cxnSp>
      <p:sp>
        <p:nvSpPr>
          <p:cNvPr id="24" name="Google Shape;24;p26"/>
          <p:cNvSpPr txBox="1">
            <a:spLocks noGrp="1"/>
          </p:cNvSpPr>
          <p:nvPr>
            <p:ph type="body" idx="1"/>
          </p:nvPr>
        </p:nvSpPr>
        <p:spPr>
          <a:xfrm>
            <a:off x="1923899" y="2268944"/>
            <a:ext cx="5862638" cy="800601"/>
          </a:xfrm>
          <a:prstGeom prst="rect">
            <a:avLst/>
          </a:prstGeom>
          <a:noFill/>
          <a:ln>
            <a:noFill/>
          </a:ln>
        </p:spPr>
        <p:txBody>
          <a:bodyPr spcFirstLastPara="1" wrap="square" lIns="91425" tIns="45700" rIns="91425" bIns="45700" anchor="t" anchorCtr="0">
            <a:normAutofit/>
          </a:bodyPr>
          <a:lstStyle>
            <a:lvl1pPr marL="342900" lvl="0" indent="-171450" algn="r" rtl="1">
              <a:lnSpc>
                <a:spcPct val="90000"/>
              </a:lnSpc>
              <a:spcBef>
                <a:spcPts val="600"/>
              </a:spcBef>
              <a:spcAft>
                <a:spcPts val="0"/>
              </a:spcAft>
              <a:buClr>
                <a:schemeClr val="lt1"/>
              </a:buClr>
              <a:buSzPts val="6000"/>
              <a:buNone/>
              <a:defRPr sz="4500">
                <a:solidFill>
                  <a:schemeClr val="lt1"/>
                </a:solidFill>
                <a:latin typeface="Calibri"/>
                <a:ea typeface="Calibri"/>
                <a:cs typeface="Calibri"/>
                <a:sym typeface="Calibri"/>
              </a:defRPr>
            </a:lvl1pPr>
            <a:lvl2pPr marL="685800" lvl="1" indent="-257175" algn="r" rtl="1">
              <a:lnSpc>
                <a:spcPct val="90000"/>
              </a:lnSpc>
              <a:spcBef>
                <a:spcPts val="600"/>
              </a:spcBef>
              <a:spcAft>
                <a:spcPts val="0"/>
              </a:spcAft>
              <a:buClr>
                <a:schemeClr val="dk1"/>
              </a:buClr>
              <a:buSzPts val="1800"/>
              <a:buChar char="•"/>
              <a:defRPr/>
            </a:lvl2pPr>
            <a:lvl3pPr marL="1028700" lvl="2" indent="-257175" algn="r" rtl="1">
              <a:lnSpc>
                <a:spcPct val="90000"/>
              </a:lnSpc>
              <a:spcBef>
                <a:spcPts val="375"/>
              </a:spcBef>
              <a:spcAft>
                <a:spcPts val="0"/>
              </a:spcAft>
              <a:buClr>
                <a:schemeClr val="dk1"/>
              </a:buClr>
              <a:buSzPts val="1800"/>
              <a:buChar char="•"/>
              <a:defRPr/>
            </a:lvl3pPr>
            <a:lvl4pPr marL="1371600" lvl="3" indent="-257175" algn="r" rtl="1">
              <a:lnSpc>
                <a:spcPct val="90000"/>
              </a:lnSpc>
              <a:spcBef>
                <a:spcPts val="375"/>
              </a:spcBef>
              <a:spcAft>
                <a:spcPts val="0"/>
              </a:spcAft>
              <a:buClr>
                <a:schemeClr val="dk1"/>
              </a:buClr>
              <a:buSzPts val="1800"/>
              <a:buChar char="•"/>
              <a:defRPr/>
            </a:lvl4pPr>
            <a:lvl5pPr marL="1714500" lvl="4" indent="-257175" algn="r" rtl="1">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grpSp>
        <p:nvGrpSpPr>
          <p:cNvPr id="25" name="Google Shape;25;p26"/>
          <p:cNvGrpSpPr/>
          <p:nvPr/>
        </p:nvGrpSpPr>
        <p:grpSpPr>
          <a:xfrm>
            <a:off x="-83130" y="83128"/>
            <a:ext cx="1147573" cy="1167490"/>
            <a:chOff x="8374611" y="4283110"/>
            <a:chExt cx="2300578" cy="2340509"/>
          </a:xfrm>
        </p:grpSpPr>
        <p:pic>
          <p:nvPicPr>
            <p:cNvPr id="26" name="Google Shape;26;p26"/>
            <p:cNvPicPr preferRelativeResize="0"/>
            <p:nvPr/>
          </p:nvPicPr>
          <p:blipFill rotWithShape="1">
            <a:blip r:embed="rId4">
              <a:alphaModFix/>
            </a:blip>
            <a:srcRect l="62938"/>
            <a:stretch/>
          </p:blipFill>
          <p:spPr>
            <a:xfrm>
              <a:off x="8873684" y="4283110"/>
              <a:ext cx="1227785" cy="1519621"/>
            </a:xfrm>
            <a:prstGeom prst="rect">
              <a:avLst/>
            </a:prstGeom>
            <a:noFill/>
            <a:ln>
              <a:noFill/>
            </a:ln>
          </p:spPr>
        </p:pic>
        <p:sp>
          <p:nvSpPr>
            <p:cNvPr id="27" name="Google Shape;27;p26"/>
            <p:cNvSpPr/>
            <p:nvPr/>
          </p:nvSpPr>
          <p:spPr>
            <a:xfrm>
              <a:off x="8374611" y="5883288"/>
              <a:ext cx="2300578" cy="740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x-none" sz="900" b="0" i="0" u="none" strike="noStrike" cap="none">
                  <a:solidFill>
                    <a:schemeClr val="lt1"/>
                  </a:solidFill>
                  <a:latin typeface="Arial"/>
                  <a:ea typeface="Arial"/>
                  <a:cs typeface="Arial"/>
                  <a:sym typeface="Arial"/>
                </a:rPr>
                <a:t>מדינת ישראל</a:t>
              </a:r>
              <a:endParaRPr sz="1350"/>
            </a:p>
            <a:p>
              <a:pPr marL="0" marR="0" lvl="0" indent="0" algn="ctr" rtl="0">
                <a:spcBef>
                  <a:spcPts val="0"/>
                </a:spcBef>
                <a:spcAft>
                  <a:spcPts val="0"/>
                </a:spcAft>
                <a:buNone/>
              </a:pPr>
              <a:r>
                <a:rPr lang="x-none" sz="900" b="0" i="0" u="none" strike="noStrike" cap="none">
                  <a:solidFill>
                    <a:schemeClr val="lt1"/>
                  </a:solidFill>
                  <a:latin typeface="Arial"/>
                  <a:ea typeface="Arial"/>
                  <a:cs typeface="Arial"/>
                  <a:sym typeface="Arial"/>
                </a:rPr>
                <a:t>משרד החינוך</a:t>
              </a:r>
              <a:endParaRPr sz="1350"/>
            </a:p>
          </p:txBody>
        </p:sp>
      </p:grpSp>
      <p:pic>
        <p:nvPicPr>
          <p:cNvPr id="28" name="Google Shape;28;p26"/>
          <p:cNvPicPr preferRelativeResize="0"/>
          <p:nvPr/>
        </p:nvPicPr>
        <p:blipFill rotWithShape="1">
          <a:blip r:embed="rId5">
            <a:alphaModFix/>
          </a:blip>
          <a:srcRect/>
          <a:stretch/>
        </p:blipFill>
        <p:spPr>
          <a:xfrm>
            <a:off x="2499140" y="664666"/>
            <a:ext cx="6862634" cy="2093768"/>
          </a:xfrm>
          <a:prstGeom prst="rect">
            <a:avLst/>
          </a:prstGeom>
          <a:noFill/>
          <a:ln>
            <a:noFill/>
          </a:ln>
        </p:spPr>
      </p:pic>
      <p:sp>
        <p:nvSpPr>
          <p:cNvPr id="29" name="Google Shape;29;p26"/>
          <p:cNvSpPr txBox="1">
            <a:spLocks noGrp="1"/>
          </p:cNvSpPr>
          <p:nvPr>
            <p:ph type="body" idx="2"/>
          </p:nvPr>
        </p:nvSpPr>
        <p:spPr>
          <a:xfrm>
            <a:off x="1523125" y="3314829"/>
            <a:ext cx="4808451" cy="487018"/>
          </a:xfrm>
          <a:prstGeom prst="rect">
            <a:avLst/>
          </a:prstGeom>
          <a:noFill/>
          <a:ln>
            <a:noFill/>
          </a:ln>
        </p:spPr>
        <p:txBody>
          <a:bodyPr spcFirstLastPara="1" wrap="square" lIns="91425" tIns="45700" rIns="91425" bIns="45700" anchor="t" anchorCtr="0">
            <a:normAutofit/>
          </a:bodyPr>
          <a:lstStyle>
            <a:lvl1pPr marL="342900" lvl="0" indent="-171450" algn="l" rtl="1">
              <a:lnSpc>
                <a:spcPct val="90000"/>
              </a:lnSpc>
              <a:spcBef>
                <a:spcPts val="600"/>
              </a:spcBef>
              <a:spcAft>
                <a:spcPts val="0"/>
              </a:spcAft>
              <a:buClr>
                <a:schemeClr val="lt1"/>
              </a:buClr>
              <a:buSzPts val="3200"/>
              <a:buNone/>
              <a:defRPr sz="2400" b="0" i="0">
                <a:solidFill>
                  <a:schemeClr val="lt1"/>
                </a:solidFill>
                <a:latin typeface="Calibri"/>
                <a:ea typeface="Calibri"/>
                <a:cs typeface="Calibri"/>
                <a:sym typeface="Calibri"/>
              </a:defRPr>
            </a:lvl1pPr>
            <a:lvl2pPr marL="685800" lvl="1" indent="-257175" algn="r" rtl="1">
              <a:lnSpc>
                <a:spcPct val="90000"/>
              </a:lnSpc>
              <a:spcBef>
                <a:spcPts val="600"/>
              </a:spcBef>
              <a:spcAft>
                <a:spcPts val="0"/>
              </a:spcAft>
              <a:buClr>
                <a:schemeClr val="dk1"/>
              </a:buClr>
              <a:buSzPts val="1800"/>
              <a:buChar char="•"/>
              <a:defRPr/>
            </a:lvl2pPr>
            <a:lvl3pPr marL="1028700" lvl="2" indent="-257175" algn="r" rtl="1">
              <a:lnSpc>
                <a:spcPct val="90000"/>
              </a:lnSpc>
              <a:spcBef>
                <a:spcPts val="375"/>
              </a:spcBef>
              <a:spcAft>
                <a:spcPts val="0"/>
              </a:spcAft>
              <a:buClr>
                <a:schemeClr val="dk1"/>
              </a:buClr>
              <a:buSzPts val="1800"/>
              <a:buChar char="•"/>
              <a:defRPr/>
            </a:lvl3pPr>
            <a:lvl4pPr marL="1371600" lvl="3" indent="-257175" algn="r" rtl="1">
              <a:lnSpc>
                <a:spcPct val="90000"/>
              </a:lnSpc>
              <a:spcBef>
                <a:spcPts val="375"/>
              </a:spcBef>
              <a:spcAft>
                <a:spcPts val="0"/>
              </a:spcAft>
              <a:buClr>
                <a:schemeClr val="dk1"/>
              </a:buClr>
              <a:buSzPts val="1800"/>
              <a:buChar char="•"/>
              <a:defRPr/>
            </a:lvl4pPr>
            <a:lvl5pPr marL="1714500" lvl="4" indent="-257175" algn="r" rtl="1">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0" name="Google Shape;30;p26"/>
          <p:cNvSpPr txBox="1">
            <a:spLocks noGrp="1"/>
          </p:cNvSpPr>
          <p:nvPr>
            <p:ph type="body" idx="3"/>
          </p:nvPr>
        </p:nvSpPr>
        <p:spPr>
          <a:xfrm>
            <a:off x="312668" y="4611423"/>
            <a:ext cx="3824288" cy="420400"/>
          </a:xfrm>
          <a:prstGeom prst="rect">
            <a:avLst/>
          </a:prstGeom>
          <a:noFill/>
          <a:ln>
            <a:noFill/>
          </a:ln>
        </p:spPr>
        <p:txBody>
          <a:bodyPr spcFirstLastPara="1" wrap="square" lIns="91425" tIns="45700" rIns="91425" bIns="45700" anchor="t" anchorCtr="0">
            <a:normAutofit/>
          </a:bodyPr>
          <a:lstStyle>
            <a:lvl1pPr marL="342900" lvl="0" indent="-171450" algn="l" rtl="1">
              <a:lnSpc>
                <a:spcPct val="90000"/>
              </a:lnSpc>
              <a:spcBef>
                <a:spcPts val="600"/>
              </a:spcBef>
              <a:spcAft>
                <a:spcPts val="0"/>
              </a:spcAft>
              <a:buClr>
                <a:schemeClr val="lt1"/>
              </a:buClr>
              <a:buSzPts val="2800"/>
              <a:buNone/>
              <a:defRPr>
                <a:solidFill>
                  <a:schemeClr val="lt1"/>
                </a:solidFill>
                <a:latin typeface="Calibri"/>
                <a:ea typeface="Calibri"/>
                <a:cs typeface="Calibri"/>
                <a:sym typeface="Calibri"/>
              </a:defRPr>
            </a:lvl1pPr>
            <a:lvl2pPr marL="685800" lvl="1" indent="-171450" algn="r" rtl="1">
              <a:lnSpc>
                <a:spcPct val="90000"/>
              </a:lnSpc>
              <a:spcBef>
                <a:spcPts val="600"/>
              </a:spcBef>
              <a:spcAft>
                <a:spcPts val="0"/>
              </a:spcAft>
              <a:buClr>
                <a:schemeClr val="dk1"/>
              </a:buClr>
              <a:buSzPts val="2400"/>
              <a:buNone/>
              <a:defRPr/>
            </a:lvl2pPr>
            <a:lvl3pPr marL="1028700" lvl="2" indent="-171450" algn="r" rtl="1">
              <a:lnSpc>
                <a:spcPct val="90000"/>
              </a:lnSpc>
              <a:spcBef>
                <a:spcPts val="375"/>
              </a:spcBef>
              <a:spcAft>
                <a:spcPts val="0"/>
              </a:spcAft>
              <a:buClr>
                <a:schemeClr val="dk1"/>
              </a:buClr>
              <a:buSzPts val="2000"/>
              <a:buNone/>
              <a:defRPr/>
            </a:lvl3pPr>
            <a:lvl4pPr marL="1371600" lvl="3" indent="-171450" algn="r" rtl="1">
              <a:lnSpc>
                <a:spcPct val="90000"/>
              </a:lnSpc>
              <a:spcBef>
                <a:spcPts val="375"/>
              </a:spcBef>
              <a:spcAft>
                <a:spcPts val="0"/>
              </a:spcAft>
              <a:buClr>
                <a:schemeClr val="dk1"/>
              </a:buClr>
              <a:buSzPts val="1800"/>
              <a:buNone/>
              <a:defRPr/>
            </a:lvl4pPr>
            <a:lvl5pPr marL="1714500" lvl="4" indent="-171450" algn="r" rtl="1">
              <a:lnSpc>
                <a:spcPct val="90000"/>
              </a:lnSpc>
              <a:spcBef>
                <a:spcPts val="375"/>
              </a:spcBef>
              <a:spcAft>
                <a:spcPts val="0"/>
              </a:spcAft>
              <a:buClr>
                <a:schemeClr val="dk1"/>
              </a:buClr>
              <a:buSzPts val="1800"/>
              <a:buNone/>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3926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מה להביא לשיעור?">
  <p:cSld name="מה להביא לשיעור?">
    <p:spTree>
      <p:nvGrpSpPr>
        <p:cNvPr id="1" name="Shape 42"/>
        <p:cNvGrpSpPr/>
        <p:nvPr/>
      </p:nvGrpSpPr>
      <p:grpSpPr>
        <a:xfrm>
          <a:off x="0" y="0"/>
          <a:ext cx="0" cy="0"/>
          <a:chOff x="0" y="0"/>
          <a:chExt cx="0" cy="0"/>
        </a:xfrm>
      </p:grpSpPr>
      <p:sp>
        <p:nvSpPr>
          <p:cNvPr id="43" name="Google Shape;43;p28"/>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600"/>
              </a:spcBef>
              <a:spcAft>
                <a:spcPts val="0"/>
              </a:spcAft>
              <a:buClr>
                <a:schemeClr val="dk1"/>
              </a:buClr>
              <a:buSzPts val="4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8"/>
          <p:cNvSpPr txBox="1">
            <a:spLocks noGrp="1"/>
          </p:cNvSpPr>
          <p:nvPr>
            <p:ph type="body" idx="1"/>
          </p:nvPr>
        </p:nvSpPr>
        <p:spPr>
          <a:xfrm>
            <a:off x="629842" y="1306259"/>
            <a:ext cx="3868340" cy="2763441"/>
          </a:xfrm>
          <a:prstGeom prst="rect">
            <a:avLst/>
          </a:prstGeom>
          <a:noFill/>
          <a:ln>
            <a:noFill/>
          </a:ln>
        </p:spPr>
        <p:txBody>
          <a:bodyPr spcFirstLastPara="1" wrap="square" lIns="91425" tIns="45700" rIns="91425" bIns="45700" anchor="t" anchorCtr="0">
            <a:normAutofit/>
          </a:bodyPr>
          <a:lstStyle>
            <a:lvl1pPr marL="342900" lvl="0" indent="-171450" algn="r" rtl="1">
              <a:lnSpc>
                <a:spcPct val="90000"/>
              </a:lnSpc>
              <a:spcBef>
                <a:spcPts val="600"/>
              </a:spcBef>
              <a:spcAft>
                <a:spcPts val="0"/>
              </a:spcAft>
              <a:buClr>
                <a:schemeClr val="accent2"/>
              </a:buClr>
              <a:buSzPts val="2600"/>
              <a:buNone/>
              <a:defRPr sz="1950">
                <a:latin typeface="Calibri"/>
                <a:ea typeface="Calibri"/>
                <a:cs typeface="Calibri"/>
                <a:sym typeface="Calibri"/>
              </a:defRPr>
            </a:lvl1pPr>
            <a:lvl2pPr marL="685800" lvl="1" indent="-257175" algn="r" rtl="1">
              <a:lnSpc>
                <a:spcPct val="90000"/>
              </a:lnSpc>
              <a:spcBef>
                <a:spcPts val="600"/>
              </a:spcBef>
              <a:spcAft>
                <a:spcPts val="0"/>
              </a:spcAft>
              <a:buClr>
                <a:schemeClr val="dk1"/>
              </a:buClr>
              <a:buSzPts val="1800"/>
              <a:buChar char="•"/>
              <a:defRPr/>
            </a:lvl2pPr>
            <a:lvl3pPr marL="1028700" lvl="2" indent="-257175" algn="r" rtl="1">
              <a:lnSpc>
                <a:spcPct val="90000"/>
              </a:lnSpc>
              <a:spcBef>
                <a:spcPts val="375"/>
              </a:spcBef>
              <a:spcAft>
                <a:spcPts val="0"/>
              </a:spcAft>
              <a:buClr>
                <a:schemeClr val="dk1"/>
              </a:buClr>
              <a:buSzPts val="1800"/>
              <a:buChar char="•"/>
              <a:defRPr/>
            </a:lvl3pPr>
            <a:lvl4pPr marL="1371600" lvl="3" indent="-257175" algn="r" rtl="1">
              <a:lnSpc>
                <a:spcPct val="90000"/>
              </a:lnSpc>
              <a:spcBef>
                <a:spcPts val="375"/>
              </a:spcBef>
              <a:spcAft>
                <a:spcPts val="0"/>
              </a:spcAft>
              <a:buClr>
                <a:schemeClr val="dk1"/>
              </a:buClr>
              <a:buSzPts val="1800"/>
              <a:buChar char="•"/>
              <a:defRPr/>
            </a:lvl4pPr>
            <a:lvl5pPr marL="1714500" lvl="4" indent="-257175" algn="r" rtl="1">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5" name="Google Shape;45;p28"/>
          <p:cNvSpPr txBox="1">
            <a:spLocks noGrp="1"/>
          </p:cNvSpPr>
          <p:nvPr>
            <p:ph type="body" idx="2"/>
          </p:nvPr>
        </p:nvSpPr>
        <p:spPr>
          <a:xfrm>
            <a:off x="4629150" y="1306259"/>
            <a:ext cx="3887391" cy="2763441"/>
          </a:xfrm>
          <a:prstGeom prst="rect">
            <a:avLst/>
          </a:prstGeom>
          <a:noFill/>
          <a:ln>
            <a:noFill/>
          </a:ln>
        </p:spPr>
        <p:txBody>
          <a:bodyPr spcFirstLastPara="1" wrap="square" lIns="91425" tIns="45700" rIns="91425" bIns="45700" anchor="t" anchorCtr="0">
            <a:normAutofit/>
          </a:bodyPr>
          <a:lstStyle>
            <a:lvl1pPr marL="342900" lvl="0" indent="-171450" algn="r" rtl="1">
              <a:lnSpc>
                <a:spcPct val="90000"/>
              </a:lnSpc>
              <a:spcBef>
                <a:spcPts val="600"/>
              </a:spcBef>
              <a:spcAft>
                <a:spcPts val="0"/>
              </a:spcAft>
              <a:buClr>
                <a:schemeClr val="accent2"/>
              </a:buClr>
              <a:buSzPts val="2600"/>
              <a:buNone/>
              <a:defRPr sz="1950">
                <a:latin typeface="Calibri"/>
                <a:ea typeface="Calibri"/>
                <a:cs typeface="Calibri"/>
                <a:sym typeface="Calibri"/>
              </a:defRPr>
            </a:lvl1pPr>
            <a:lvl2pPr marL="685800" lvl="1" indent="-257175" algn="r" rtl="1">
              <a:lnSpc>
                <a:spcPct val="90000"/>
              </a:lnSpc>
              <a:spcBef>
                <a:spcPts val="600"/>
              </a:spcBef>
              <a:spcAft>
                <a:spcPts val="0"/>
              </a:spcAft>
              <a:buClr>
                <a:schemeClr val="dk1"/>
              </a:buClr>
              <a:buSzPts val="1800"/>
              <a:buChar char="•"/>
              <a:defRPr/>
            </a:lvl2pPr>
            <a:lvl3pPr marL="1028700" lvl="2" indent="-257175" algn="r" rtl="1">
              <a:lnSpc>
                <a:spcPct val="90000"/>
              </a:lnSpc>
              <a:spcBef>
                <a:spcPts val="375"/>
              </a:spcBef>
              <a:spcAft>
                <a:spcPts val="0"/>
              </a:spcAft>
              <a:buClr>
                <a:schemeClr val="dk1"/>
              </a:buClr>
              <a:buSzPts val="1800"/>
              <a:buChar char="•"/>
              <a:defRPr/>
            </a:lvl3pPr>
            <a:lvl4pPr marL="1371600" lvl="3" indent="-257175" algn="r" rtl="1">
              <a:lnSpc>
                <a:spcPct val="90000"/>
              </a:lnSpc>
              <a:spcBef>
                <a:spcPts val="375"/>
              </a:spcBef>
              <a:spcAft>
                <a:spcPts val="0"/>
              </a:spcAft>
              <a:buClr>
                <a:schemeClr val="dk1"/>
              </a:buClr>
              <a:buSzPts val="1800"/>
              <a:buChar char="•"/>
              <a:defRPr/>
            </a:lvl4pPr>
            <a:lvl5pPr marL="1714500" lvl="4" indent="-257175" algn="r" rtl="1">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grpSp>
        <p:nvGrpSpPr>
          <p:cNvPr id="46" name="Google Shape;46;p28"/>
          <p:cNvGrpSpPr/>
          <p:nvPr/>
        </p:nvGrpSpPr>
        <p:grpSpPr>
          <a:xfrm>
            <a:off x="676968" y="136179"/>
            <a:ext cx="8266616" cy="379745"/>
            <a:chOff x="865046" y="356936"/>
            <a:chExt cx="11022154" cy="506326"/>
          </a:xfrm>
        </p:grpSpPr>
        <p:cxnSp>
          <p:nvCxnSpPr>
            <p:cNvPr id="47" name="Google Shape;47;p28"/>
            <p:cNvCxnSpPr/>
            <p:nvPr/>
          </p:nvCxnSpPr>
          <p:spPr>
            <a:xfrm>
              <a:off x="865046" y="573247"/>
              <a:ext cx="10244790" cy="38497"/>
            </a:xfrm>
            <a:prstGeom prst="straightConnector1">
              <a:avLst/>
            </a:prstGeom>
            <a:noFill/>
            <a:ln w="38100" cap="flat" cmpd="sng">
              <a:solidFill>
                <a:srgbClr val="FFC000"/>
              </a:solidFill>
              <a:prstDash val="solid"/>
              <a:miter lim="800000"/>
              <a:headEnd type="none" w="sm" len="sm"/>
              <a:tailEnd type="none" w="sm" len="sm"/>
            </a:ln>
          </p:spPr>
        </p:cxnSp>
        <p:sp>
          <p:nvSpPr>
            <p:cNvPr id="48" name="Google Shape;48;p28"/>
            <p:cNvSpPr/>
            <p:nvPr/>
          </p:nvSpPr>
          <p:spPr>
            <a:xfrm rot="-5400000">
              <a:off x="11380874" y="356936"/>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sp>
        <p:nvSpPr>
          <p:cNvPr id="49" name="Google Shape;49;p28"/>
          <p:cNvSpPr/>
          <p:nvPr/>
        </p:nvSpPr>
        <p:spPr>
          <a:xfrm rot="10800000">
            <a:off x="8864326" y="235600"/>
            <a:ext cx="158516" cy="158516"/>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567883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הקניית ידע">
  <p:cSld name="הקניית ידע">
    <p:spTree>
      <p:nvGrpSpPr>
        <p:cNvPr id="1" name="Shape 50"/>
        <p:cNvGrpSpPr/>
        <p:nvPr/>
      </p:nvGrpSpPr>
      <p:grpSpPr>
        <a:xfrm>
          <a:off x="0" y="0"/>
          <a:ext cx="0" cy="0"/>
          <a:chOff x="0" y="0"/>
          <a:chExt cx="0" cy="0"/>
        </a:xfrm>
      </p:grpSpPr>
      <p:pic>
        <p:nvPicPr>
          <p:cNvPr id="51" name="Google Shape;51;p29"/>
          <p:cNvPicPr preferRelativeResize="0"/>
          <p:nvPr/>
        </p:nvPicPr>
        <p:blipFill rotWithShape="1">
          <a:blip r:embed="rId2">
            <a:alphaModFix/>
          </a:blip>
          <a:srcRect t="12244" b="63870"/>
          <a:stretch/>
        </p:blipFill>
        <p:spPr>
          <a:xfrm>
            <a:off x="0" y="0"/>
            <a:ext cx="9144000" cy="1228572"/>
          </a:xfrm>
          <a:prstGeom prst="rect">
            <a:avLst/>
          </a:prstGeom>
          <a:noFill/>
          <a:ln>
            <a:noFill/>
          </a:ln>
        </p:spPr>
      </p:pic>
      <p:grpSp>
        <p:nvGrpSpPr>
          <p:cNvPr id="52" name="Google Shape;52;p29"/>
          <p:cNvGrpSpPr/>
          <p:nvPr/>
        </p:nvGrpSpPr>
        <p:grpSpPr>
          <a:xfrm>
            <a:off x="269041" y="4640789"/>
            <a:ext cx="2934932" cy="379745"/>
            <a:chOff x="358720" y="6187719"/>
            <a:chExt cx="3913243" cy="506326"/>
          </a:xfrm>
        </p:grpSpPr>
        <p:cxnSp>
          <p:nvCxnSpPr>
            <p:cNvPr id="53" name="Google Shape;53;p29"/>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54" name="Google Shape;54;p29"/>
            <p:cNvSpPr/>
            <p:nvPr/>
          </p:nvSpPr>
          <p:spPr>
            <a:xfrm rot="-5400000">
              <a:off x="358720" y="6187719"/>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55" name="Google Shape;55;p29"/>
            <p:cNvSpPr/>
            <p:nvPr/>
          </p:nvSpPr>
          <p:spPr>
            <a:xfrm>
              <a:off x="781297" y="6357132"/>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sp>
        <p:nvSpPr>
          <p:cNvPr id="56" name="Google Shape;56;p29"/>
          <p:cNvSpPr txBox="1">
            <a:spLocks noGrp="1"/>
          </p:cNvSpPr>
          <p:nvPr>
            <p:ph type="title"/>
          </p:nvPr>
        </p:nvSpPr>
        <p:spPr>
          <a:xfrm>
            <a:off x="2311193" y="497345"/>
            <a:ext cx="6210000" cy="540000"/>
          </a:xfrm>
          <a:prstGeom prst="rect">
            <a:avLst/>
          </a:prstGeom>
          <a:solidFill>
            <a:schemeClr val="accent1"/>
          </a:solidFill>
          <a:ln>
            <a:noFill/>
          </a:ln>
        </p:spPr>
        <p:txBody>
          <a:bodyPr spcFirstLastPara="1" wrap="square" lIns="91425" tIns="45700" rIns="91425" bIns="45700" anchor="b" anchorCtr="0">
            <a:normAutofit/>
          </a:bodyPr>
          <a:lstStyle>
            <a:lvl1pPr lvl="0" algn="r" rtl="1">
              <a:lnSpc>
                <a:spcPct val="90000"/>
              </a:lnSpc>
              <a:spcBef>
                <a:spcPts val="60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9"/>
          <p:cNvSpPr txBox="1">
            <a:spLocks noGrp="1"/>
          </p:cNvSpPr>
          <p:nvPr>
            <p:ph type="body" idx="1"/>
          </p:nvPr>
        </p:nvSpPr>
        <p:spPr>
          <a:xfrm>
            <a:off x="1253729" y="1446610"/>
            <a:ext cx="7179469" cy="2883694"/>
          </a:xfrm>
          <a:prstGeom prst="rect">
            <a:avLst/>
          </a:prstGeom>
          <a:noFill/>
          <a:ln>
            <a:noFill/>
          </a:ln>
        </p:spPr>
        <p:txBody>
          <a:bodyPr spcFirstLastPara="1" wrap="square" lIns="91425" tIns="45700" rIns="91425" bIns="45700" anchor="t" anchorCtr="0">
            <a:normAutofit/>
          </a:bodyPr>
          <a:lstStyle>
            <a:lvl1pPr marL="342900" lvl="0" indent="-171450" algn="ctr" rtl="1">
              <a:lnSpc>
                <a:spcPct val="90000"/>
              </a:lnSpc>
              <a:spcBef>
                <a:spcPts val="600"/>
              </a:spcBef>
              <a:spcAft>
                <a:spcPts val="0"/>
              </a:spcAft>
              <a:buClr>
                <a:schemeClr val="dk1"/>
              </a:buClr>
              <a:buSzPts val="3600"/>
              <a:buNone/>
              <a:defRPr sz="2700">
                <a:latin typeface="Calibri"/>
                <a:ea typeface="Calibri"/>
                <a:cs typeface="Calibri"/>
                <a:sym typeface="Calibri"/>
              </a:defRPr>
            </a:lvl1pPr>
            <a:lvl2pPr marL="685800" lvl="1" indent="-171450" algn="ctr" rtl="1">
              <a:lnSpc>
                <a:spcPct val="90000"/>
              </a:lnSpc>
              <a:spcBef>
                <a:spcPts val="600"/>
              </a:spcBef>
              <a:spcAft>
                <a:spcPts val="0"/>
              </a:spcAft>
              <a:buClr>
                <a:schemeClr val="dk1"/>
              </a:buClr>
              <a:buSzPts val="2400"/>
              <a:buNone/>
              <a:defRPr/>
            </a:lvl2pPr>
            <a:lvl3pPr marL="1028700" lvl="2" indent="-171450" algn="ctr" rtl="1">
              <a:lnSpc>
                <a:spcPct val="90000"/>
              </a:lnSpc>
              <a:spcBef>
                <a:spcPts val="375"/>
              </a:spcBef>
              <a:spcAft>
                <a:spcPts val="0"/>
              </a:spcAft>
              <a:buClr>
                <a:schemeClr val="dk1"/>
              </a:buClr>
              <a:buSzPts val="2000"/>
              <a:buNone/>
              <a:defRPr/>
            </a:lvl3pPr>
            <a:lvl4pPr marL="1371600" lvl="3" indent="-171450" algn="ctr" rtl="1">
              <a:lnSpc>
                <a:spcPct val="90000"/>
              </a:lnSpc>
              <a:spcBef>
                <a:spcPts val="375"/>
              </a:spcBef>
              <a:spcAft>
                <a:spcPts val="0"/>
              </a:spcAft>
              <a:buClr>
                <a:schemeClr val="dk1"/>
              </a:buClr>
              <a:buSzPts val="1800"/>
              <a:buNone/>
              <a:defRPr/>
            </a:lvl4pPr>
            <a:lvl5pPr marL="1714500" lvl="4" indent="-171450" algn="ctr" rtl="1">
              <a:lnSpc>
                <a:spcPct val="90000"/>
              </a:lnSpc>
              <a:spcBef>
                <a:spcPts val="375"/>
              </a:spcBef>
              <a:spcAft>
                <a:spcPts val="0"/>
              </a:spcAft>
              <a:buClr>
                <a:schemeClr val="dk1"/>
              </a:buClr>
              <a:buSzPts val="1800"/>
              <a:buNone/>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8" name="Google Shape;58;p29"/>
          <p:cNvSpPr/>
          <p:nvPr/>
        </p:nvSpPr>
        <p:spPr>
          <a:xfrm rot="-5400000">
            <a:off x="8499585" y="626400"/>
            <a:ext cx="132436" cy="132436"/>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00476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כותרת ראשית">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8E8959C-707A-374D-A37D-F0431F277F95}"/>
              </a:ext>
            </a:extLst>
          </p:cNvPr>
          <p:cNvPicPr>
            <a:picLocks noChangeAspect="1"/>
          </p:cNvPicPr>
          <p:nvPr/>
        </p:nvPicPr>
        <p:blipFill>
          <a:blip r:embed="rId2">
            <a:alphaModFix amt="54000"/>
          </a:blip>
          <a:stretch>
            <a:fillRect/>
          </a:stretch>
        </p:blipFill>
        <p:spPr>
          <a:xfrm>
            <a:off x="-23714" y="-2344681"/>
            <a:ext cx="3784257" cy="3771685"/>
          </a:xfrm>
          <a:prstGeom prst="rect">
            <a:avLst/>
          </a:prstGeom>
        </p:spPr>
      </p:pic>
      <p:pic>
        <p:nvPicPr>
          <p:cNvPr id="10" name="Picture 9">
            <a:extLst>
              <a:ext uri="{FF2B5EF4-FFF2-40B4-BE49-F238E27FC236}">
                <a16:creationId xmlns:a16="http://schemas.microsoft.com/office/drawing/2014/main" id="{18B22E21-BB18-2544-AECC-B480F0F96A4E}"/>
              </a:ext>
            </a:extLst>
          </p:cNvPr>
          <p:cNvPicPr>
            <a:picLocks noChangeAspect="1"/>
          </p:cNvPicPr>
          <p:nvPr/>
        </p:nvPicPr>
        <p:blipFill>
          <a:blip r:embed="rId2">
            <a:alphaModFix amt="54000"/>
          </a:blip>
          <a:stretch>
            <a:fillRect/>
          </a:stretch>
        </p:blipFill>
        <p:spPr>
          <a:xfrm>
            <a:off x="7032467" y="3240927"/>
            <a:ext cx="3784257" cy="3771685"/>
          </a:xfrm>
          <a:prstGeom prst="rect">
            <a:avLst/>
          </a:prstGeom>
        </p:spPr>
      </p:pic>
      <p:sp>
        <p:nvSpPr>
          <p:cNvPr id="3" name="Rectangle 2">
            <a:extLst>
              <a:ext uri="{FF2B5EF4-FFF2-40B4-BE49-F238E27FC236}">
                <a16:creationId xmlns:a16="http://schemas.microsoft.com/office/drawing/2014/main" id="{1F42AF29-C2E4-5241-B09A-733B3FF46F39}"/>
              </a:ext>
            </a:extLst>
          </p:cNvPr>
          <p:cNvSpPr/>
          <p:nvPr/>
        </p:nvSpPr>
        <p:spPr>
          <a:xfrm>
            <a:off x="1567898" y="2176816"/>
            <a:ext cx="6477617" cy="9134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350"/>
          </a:p>
        </p:txBody>
      </p:sp>
      <p:sp>
        <p:nvSpPr>
          <p:cNvPr id="2" name="כותרת 1"/>
          <p:cNvSpPr>
            <a:spLocks noGrp="1"/>
          </p:cNvSpPr>
          <p:nvPr>
            <p:ph type="ctrTitle" hasCustomPrompt="1"/>
          </p:nvPr>
        </p:nvSpPr>
        <p:spPr>
          <a:xfrm>
            <a:off x="1729408" y="2247330"/>
            <a:ext cx="5972976" cy="682229"/>
          </a:xfrm>
          <a:prstGeom prst="rect">
            <a:avLst/>
          </a:prstGeom>
        </p:spPr>
        <p:txBody>
          <a:bodyPr anchor="ctr">
            <a:noAutofit/>
          </a:bodyPr>
          <a:lstStyle>
            <a:lvl1pPr algn="r">
              <a:defRPr sz="6000">
                <a:solidFill>
                  <a:schemeClr val="bg1"/>
                </a:solidFill>
                <a:latin typeface="Arial" panose="020B0604020202020204" pitchFamily="34" charset="0"/>
                <a:cs typeface="Arial" panose="020B0604020202020204" pitchFamily="34" charset="0"/>
              </a:defRPr>
            </a:lvl1pPr>
          </a:lstStyle>
          <a:p>
            <a:r>
              <a:rPr lang="he-IL" dirty="0"/>
              <a:t>שיעור חשבון</a:t>
            </a:r>
          </a:p>
        </p:txBody>
      </p:sp>
      <p:sp>
        <p:nvSpPr>
          <p:cNvPr id="12" name="Rectangle 11">
            <a:extLst>
              <a:ext uri="{FF2B5EF4-FFF2-40B4-BE49-F238E27FC236}">
                <a16:creationId xmlns:a16="http://schemas.microsoft.com/office/drawing/2014/main" id="{2F167144-500B-6B43-A0D9-9E945F02D9D4}"/>
              </a:ext>
            </a:extLst>
          </p:cNvPr>
          <p:cNvSpPr/>
          <p:nvPr/>
        </p:nvSpPr>
        <p:spPr>
          <a:xfrm>
            <a:off x="4452999" y="1373627"/>
            <a:ext cx="3784256" cy="8031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350"/>
          </a:p>
        </p:txBody>
      </p:sp>
      <p:sp>
        <p:nvSpPr>
          <p:cNvPr id="5" name="Text Placeholder 4">
            <a:extLst>
              <a:ext uri="{FF2B5EF4-FFF2-40B4-BE49-F238E27FC236}">
                <a16:creationId xmlns:a16="http://schemas.microsoft.com/office/drawing/2014/main" id="{37A11115-3ABB-BD40-ABED-D5A33218D334}"/>
              </a:ext>
            </a:extLst>
          </p:cNvPr>
          <p:cNvSpPr>
            <a:spLocks noGrp="1"/>
          </p:cNvSpPr>
          <p:nvPr>
            <p:ph type="body" sz="quarter" idx="10" hasCustomPrompt="1"/>
          </p:nvPr>
        </p:nvSpPr>
        <p:spPr>
          <a:xfrm>
            <a:off x="4740964" y="1530871"/>
            <a:ext cx="3324428" cy="511622"/>
          </a:xfrm>
          <a:prstGeom prst="rect">
            <a:avLst/>
          </a:prstGeom>
        </p:spPr>
        <p:txBody>
          <a:bodyPr>
            <a:noAutofit/>
          </a:bodyPr>
          <a:lstStyle>
            <a:lvl1pPr marL="0" indent="0">
              <a:buNone/>
              <a:defRPr sz="3300">
                <a:solidFill>
                  <a:schemeClr val="bg1"/>
                </a:solidFill>
              </a:defRPr>
            </a:lvl1pPr>
          </a:lstStyle>
          <a:p>
            <a:pPr lvl="0"/>
            <a:r>
              <a:rPr lang="he-IL" dirty="0"/>
              <a:t>כיתה באוויר</a:t>
            </a:r>
            <a:endParaRPr lang="x-none" dirty="0"/>
          </a:p>
        </p:txBody>
      </p:sp>
      <p:cxnSp>
        <p:nvCxnSpPr>
          <p:cNvPr id="13" name="Straight Connector 12">
            <a:extLst>
              <a:ext uri="{FF2B5EF4-FFF2-40B4-BE49-F238E27FC236}">
                <a16:creationId xmlns:a16="http://schemas.microsoft.com/office/drawing/2014/main" id="{7BDC1C0A-BE24-6F44-ADAB-0EC767C7CF08}"/>
              </a:ext>
            </a:extLst>
          </p:cNvPr>
          <p:cNvCxnSpPr>
            <a:cxnSpLocks/>
          </p:cNvCxnSpPr>
          <p:nvPr/>
        </p:nvCxnSpPr>
        <p:spPr>
          <a:xfrm>
            <a:off x="5367130" y="1229967"/>
            <a:ext cx="300410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62B7691-554F-C24E-A7EF-FBB6A779C84F}"/>
              </a:ext>
            </a:extLst>
          </p:cNvPr>
          <p:cNvSpPr/>
          <p:nvPr/>
        </p:nvSpPr>
        <p:spPr>
          <a:xfrm rot="16200000">
            <a:off x="8160044" y="1562852"/>
            <a:ext cx="154422" cy="154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350"/>
          </a:p>
        </p:txBody>
      </p:sp>
      <p:cxnSp>
        <p:nvCxnSpPr>
          <p:cNvPr id="16" name="Straight Connector 15">
            <a:extLst>
              <a:ext uri="{FF2B5EF4-FFF2-40B4-BE49-F238E27FC236}">
                <a16:creationId xmlns:a16="http://schemas.microsoft.com/office/drawing/2014/main" id="{9DFC2ED4-6C90-1140-B96A-262D896828AC}"/>
              </a:ext>
            </a:extLst>
          </p:cNvPr>
          <p:cNvCxnSpPr>
            <a:cxnSpLocks/>
          </p:cNvCxnSpPr>
          <p:nvPr/>
        </p:nvCxnSpPr>
        <p:spPr>
          <a:xfrm>
            <a:off x="1567899" y="3742238"/>
            <a:ext cx="300410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AA1BCFA8-C968-6447-9D33-CA59F5C36FB9}"/>
              </a:ext>
            </a:extLst>
          </p:cNvPr>
          <p:cNvSpPr>
            <a:spLocks noGrp="1"/>
          </p:cNvSpPr>
          <p:nvPr>
            <p:ph type="body" sz="quarter" idx="11" hasCustomPrompt="1"/>
          </p:nvPr>
        </p:nvSpPr>
        <p:spPr>
          <a:xfrm>
            <a:off x="1567899" y="3300093"/>
            <a:ext cx="2958703" cy="335858"/>
          </a:xfrm>
          <a:prstGeom prst="rect">
            <a:avLst/>
          </a:prstGeom>
        </p:spPr>
        <p:txBody>
          <a:bodyPr/>
          <a:lstStyle>
            <a:lvl1pPr marL="0" indent="0" algn="l">
              <a:buNone/>
              <a:defRPr sz="2400"/>
            </a:lvl1pPr>
          </a:lstStyle>
          <a:p>
            <a:pPr lvl="0"/>
            <a:r>
              <a:rPr lang="he-IL" dirty="0"/>
              <a:t>כיתה א</a:t>
            </a:r>
            <a:endParaRPr lang="x-none" dirty="0"/>
          </a:p>
        </p:txBody>
      </p:sp>
      <p:pic>
        <p:nvPicPr>
          <p:cNvPr id="17" name="Picture 13">
            <a:extLst>
              <a:ext uri="{FF2B5EF4-FFF2-40B4-BE49-F238E27FC236}">
                <a16:creationId xmlns:a16="http://schemas.microsoft.com/office/drawing/2014/main" id="{3C080396-6E28-49B2-A64F-F3364FAD5CDB}"/>
              </a:ext>
            </a:extLst>
          </p:cNvPr>
          <p:cNvPicPr>
            <a:picLocks noChangeAspect="1"/>
          </p:cNvPicPr>
          <p:nvPr userDrawn="1"/>
        </p:nvPicPr>
        <p:blipFill>
          <a:blip r:embed="rId2">
            <a:alphaModFix amt="54000"/>
          </a:blip>
          <a:stretch>
            <a:fillRect/>
          </a:stretch>
        </p:blipFill>
        <p:spPr>
          <a:xfrm>
            <a:off x="-23714" y="-2344681"/>
            <a:ext cx="3784257" cy="3771685"/>
          </a:xfrm>
          <a:prstGeom prst="rect">
            <a:avLst/>
          </a:prstGeom>
        </p:spPr>
      </p:pic>
      <p:pic>
        <p:nvPicPr>
          <p:cNvPr id="19" name="Picture 9">
            <a:extLst>
              <a:ext uri="{FF2B5EF4-FFF2-40B4-BE49-F238E27FC236}">
                <a16:creationId xmlns:a16="http://schemas.microsoft.com/office/drawing/2014/main" id="{03C3FE68-26F0-422D-9CCC-B387E6CF5F7B}"/>
              </a:ext>
            </a:extLst>
          </p:cNvPr>
          <p:cNvPicPr>
            <a:picLocks noChangeAspect="1"/>
          </p:cNvPicPr>
          <p:nvPr userDrawn="1"/>
        </p:nvPicPr>
        <p:blipFill>
          <a:blip r:embed="rId2">
            <a:alphaModFix amt="54000"/>
          </a:blip>
          <a:stretch>
            <a:fillRect/>
          </a:stretch>
        </p:blipFill>
        <p:spPr>
          <a:xfrm>
            <a:off x="7032467" y="3240927"/>
            <a:ext cx="3784257" cy="3771685"/>
          </a:xfrm>
          <a:prstGeom prst="rect">
            <a:avLst/>
          </a:prstGeom>
        </p:spPr>
      </p:pic>
      <p:sp>
        <p:nvSpPr>
          <p:cNvPr id="20" name="Rectangle 2">
            <a:extLst>
              <a:ext uri="{FF2B5EF4-FFF2-40B4-BE49-F238E27FC236}">
                <a16:creationId xmlns:a16="http://schemas.microsoft.com/office/drawing/2014/main" id="{E5838C49-EAF6-4583-8FF9-9BEA6E5D8831}"/>
              </a:ext>
            </a:extLst>
          </p:cNvPr>
          <p:cNvSpPr/>
          <p:nvPr userDrawn="1"/>
        </p:nvSpPr>
        <p:spPr>
          <a:xfrm>
            <a:off x="1567898" y="2176816"/>
            <a:ext cx="6477617" cy="9134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050"/>
          </a:p>
        </p:txBody>
      </p:sp>
      <p:sp>
        <p:nvSpPr>
          <p:cNvPr id="21" name="Rectangle 11">
            <a:extLst>
              <a:ext uri="{FF2B5EF4-FFF2-40B4-BE49-F238E27FC236}">
                <a16:creationId xmlns:a16="http://schemas.microsoft.com/office/drawing/2014/main" id="{950E84AA-A09F-4066-B7E5-7D1B286130CF}"/>
              </a:ext>
            </a:extLst>
          </p:cNvPr>
          <p:cNvSpPr/>
          <p:nvPr userDrawn="1"/>
        </p:nvSpPr>
        <p:spPr>
          <a:xfrm>
            <a:off x="4452999" y="1373627"/>
            <a:ext cx="3784256" cy="8031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050"/>
          </a:p>
        </p:txBody>
      </p:sp>
      <p:cxnSp>
        <p:nvCxnSpPr>
          <p:cNvPr id="22" name="Straight Connector 12">
            <a:extLst>
              <a:ext uri="{FF2B5EF4-FFF2-40B4-BE49-F238E27FC236}">
                <a16:creationId xmlns:a16="http://schemas.microsoft.com/office/drawing/2014/main" id="{C316B8ED-242A-4FC1-9E1F-CABD7A278226}"/>
              </a:ext>
            </a:extLst>
          </p:cNvPr>
          <p:cNvCxnSpPr>
            <a:cxnSpLocks/>
          </p:cNvCxnSpPr>
          <p:nvPr userDrawn="1"/>
        </p:nvCxnSpPr>
        <p:spPr>
          <a:xfrm>
            <a:off x="5367130" y="1229967"/>
            <a:ext cx="300410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Rectangle 14">
            <a:extLst>
              <a:ext uri="{FF2B5EF4-FFF2-40B4-BE49-F238E27FC236}">
                <a16:creationId xmlns:a16="http://schemas.microsoft.com/office/drawing/2014/main" id="{B53E5FD2-85CC-4C32-97C5-4953ED357CB6}"/>
              </a:ext>
            </a:extLst>
          </p:cNvPr>
          <p:cNvSpPr/>
          <p:nvPr userDrawn="1"/>
        </p:nvSpPr>
        <p:spPr>
          <a:xfrm rot="16200000">
            <a:off x="8160044" y="1562852"/>
            <a:ext cx="154422" cy="154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050"/>
          </a:p>
        </p:txBody>
      </p:sp>
      <p:cxnSp>
        <p:nvCxnSpPr>
          <p:cNvPr id="24" name="Straight Connector 15">
            <a:extLst>
              <a:ext uri="{FF2B5EF4-FFF2-40B4-BE49-F238E27FC236}">
                <a16:creationId xmlns:a16="http://schemas.microsoft.com/office/drawing/2014/main" id="{E349CB71-234D-488F-9BE0-5E2F56C5C5E9}"/>
              </a:ext>
            </a:extLst>
          </p:cNvPr>
          <p:cNvCxnSpPr>
            <a:cxnSpLocks/>
          </p:cNvCxnSpPr>
          <p:nvPr userDrawn="1"/>
        </p:nvCxnSpPr>
        <p:spPr>
          <a:xfrm>
            <a:off x="1567899" y="3742238"/>
            <a:ext cx="300410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42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9FF2F-AD99-8940-B3DB-80EE856E3206}"/>
              </a:ext>
            </a:extLst>
          </p:cNvPr>
          <p:cNvSpPr>
            <a:spLocks noGrp="1"/>
          </p:cNvSpPr>
          <p:nvPr>
            <p:ph type="ctrTitle" hasCustomPrompt="1"/>
          </p:nvPr>
        </p:nvSpPr>
        <p:spPr>
          <a:xfrm>
            <a:off x="1143000" y="841772"/>
            <a:ext cx="6858000" cy="1790700"/>
          </a:xfrm>
        </p:spPr>
        <p:txBody>
          <a:bodyPr anchor="b">
            <a:normAutofit/>
          </a:bodyPr>
          <a:lstStyle>
            <a:lvl1pPr algn="r">
              <a:defRPr sz="4875">
                <a:solidFill>
                  <a:schemeClr val="accent1"/>
                </a:solidFill>
              </a:defRPr>
            </a:lvl1pPr>
          </a:lstStyle>
          <a:p>
            <a:r>
              <a:rPr lang="he-IL" dirty="0"/>
              <a:t>לחץ כדי לערוך סגנון כותרת 1 של תבנית בסיס</a:t>
            </a:r>
            <a:endParaRPr lang="x-none" dirty="0"/>
          </a:p>
        </p:txBody>
      </p:sp>
      <p:sp>
        <p:nvSpPr>
          <p:cNvPr id="3" name="Subtitle 2">
            <a:extLst>
              <a:ext uri="{FF2B5EF4-FFF2-40B4-BE49-F238E27FC236}">
                <a16:creationId xmlns:a16="http://schemas.microsoft.com/office/drawing/2014/main" id="{9119D81D-1706-9941-B45F-F0F533FFFF1C}"/>
              </a:ext>
            </a:extLst>
          </p:cNvPr>
          <p:cNvSpPr>
            <a:spLocks noGrp="1"/>
          </p:cNvSpPr>
          <p:nvPr>
            <p:ph type="subTitle" idx="1" hasCustomPrompt="1"/>
          </p:nvPr>
        </p:nvSpPr>
        <p:spPr>
          <a:xfrm>
            <a:off x="1143000" y="2701528"/>
            <a:ext cx="6858000" cy="1241822"/>
          </a:xfrm>
        </p:spPr>
        <p:txBody>
          <a:bodyPr>
            <a:normAutofit/>
          </a:bodyPr>
          <a:lstStyle>
            <a:lvl1pPr marL="0" indent="0" algn="ctr">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dirty="0"/>
              <a:t>לחץ להוסיף סגנון טקסט של תבנית בסיס</a:t>
            </a:r>
            <a:endParaRPr lang="x-none" dirty="0"/>
          </a:p>
        </p:txBody>
      </p:sp>
      <p:cxnSp>
        <p:nvCxnSpPr>
          <p:cNvPr id="7" name="Straight Connector 6">
            <a:extLst>
              <a:ext uri="{FF2B5EF4-FFF2-40B4-BE49-F238E27FC236}">
                <a16:creationId xmlns:a16="http://schemas.microsoft.com/office/drawing/2014/main" id="{FDB58097-F302-3649-B2E1-029008F6561C}"/>
              </a:ext>
            </a:extLst>
          </p:cNvPr>
          <p:cNvCxnSpPr>
            <a:cxnSpLocks/>
          </p:cNvCxnSpPr>
          <p:nvPr/>
        </p:nvCxnSpPr>
        <p:spPr>
          <a:xfrm>
            <a:off x="-656248" y="4822181"/>
            <a:ext cx="300410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999AA46-1CB5-874E-9A29-A46F83C4265B}"/>
              </a:ext>
            </a:extLst>
          </p:cNvPr>
          <p:cNvGrpSpPr/>
          <p:nvPr/>
        </p:nvGrpSpPr>
        <p:grpSpPr>
          <a:xfrm>
            <a:off x="585973" y="267702"/>
            <a:ext cx="8329427" cy="379745"/>
            <a:chOff x="781297" y="356936"/>
            <a:chExt cx="11105903" cy="506326"/>
          </a:xfrm>
        </p:grpSpPr>
        <p:cxnSp>
          <p:nvCxnSpPr>
            <p:cNvPr id="9" name="Straight Connector 8">
              <a:extLst>
                <a:ext uri="{FF2B5EF4-FFF2-40B4-BE49-F238E27FC236}">
                  <a16:creationId xmlns:a16="http://schemas.microsoft.com/office/drawing/2014/main" id="{53E848D2-E902-8E48-8E39-E234837A5A9A}"/>
                </a:ext>
              </a:extLst>
            </p:cNvPr>
            <p:cNvCxnSpPr>
              <a:cxnSpLocks/>
            </p:cNvCxnSpPr>
            <p:nvPr/>
          </p:nvCxnSpPr>
          <p:spPr>
            <a:xfrm>
              <a:off x="865046" y="573247"/>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CECEF66-2D66-5B47-8C7C-C84EB3E17317}"/>
                </a:ext>
              </a:extLst>
            </p:cNvPr>
            <p:cNvSpPr/>
            <p:nvPr/>
          </p:nvSpPr>
          <p:spPr>
            <a:xfrm rot="16200000">
              <a:off x="11380874" y="35693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350" dirty="0"/>
            </a:p>
          </p:txBody>
        </p:sp>
        <p:sp>
          <p:nvSpPr>
            <p:cNvPr id="11" name="Rectangle 10">
              <a:extLst>
                <a:ext uri="{FF2B5EF4-FFF2-40B4-BE49-F238E27FC236}">
                  <a16:creationId xmlns:a16="http://schemas.microsoft.com/office/drawing/2014/main" id="{C83E5EA1-0D3D-AF48-B7D6-9CBBB2978A34}"/>
                </a:ext>
              </a:extLst>
            </p:cNvPr>
            <p:cNvSpPr/>
            <p:nvPr/>
          </p:nvSpPr>
          <p:spPr>
            <a:xfrm>
              <a:off x="781297" y="489498"/>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350"/>
            </a:p>
          </p:txBody>
        </p:sp>
      </p:grpSp>
      <p:grpSp>
        <p:nvGrpSpPr>
          <p:cNvPr id="12" name="Group 11">
            <a:extLst>
              <a:ext uri="{FF2B5EF4-FFF2-40B4-BE49-F238E27FC236}">
                <a16:creationId xmlns:a16="http://schemas.microsoft.com/office/drawing/2014/main" id="{D1C499B5-5ABC-AD4E-8DEE-B3E41AD11667}"/>
              </a:ext>
            </a:extLst>
          </p:cNvPr>
          <p:cNvGrpSpPr/>
          <p:nvPr/>
        </p:nvGrpSpPr>
        <p:grpSpPr>
          <a:xfrm>
            <a:off x="5764489" y="4808041"/>
            <a:ext cx="3379511" cy="361003"/>
            <a:chOff x="5231876" y="2677211"/>
            <a:chExt cx="4506014" cy="481337"/>
          </a:xfrm>
        </p:grpSpPr>
        <p:sp>
          <p:nvSpPr>
            <p:cNvPr id="13" name="Rectangle 12">
              <a:extLst>
                <a:ext uri="{FF2B5EF4-FFF2-40B4-BE49-F238E27FC236}">
                  <a16:creationId xmlns:a16="http://schemas.microsoft.com/office/drawing/2014/main" id="{8F7E6D63-6B3C-C547-8E28-4EDC165F5AD7}"/>
                </a:ext>
              </a:extLst>
            </p:cNvPr>
            <p:cNvSpPr/>
            <p:nvPr/>
          </p:nvSpPr>
          <p:spPr>
            <a:xfrm>
              <a:off x="5231876" y="2902420"/>
              <a:ext cx="4116884" cy="256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350"/>
            </a:p>
          </p:txBody>
        </p:sp>
        <p:sp>
          <p:nvSpPr>
            <p:cNvPr id="14" name="Rectangle 13">
              <a:extLst>
                <a:ext uri="{FF2B5EF4-FFF2-40B4-BE49-F238E27FC236}">
                  <a16:creationId xmlns:a16="http://schemas.microsoft.com/office/drawing/2014/main" id="{EB5C1F07-896D-A04A-BB42-4C33B5448FED}"/>
                </a:ext>
              </a:extLst>
            </p:cNvPr>
            <p:cNvSpPr/>
            <p:nvPr/>
          </p:nvSpPr>
          <p:spPr>
            <a:xfrm>
              <a:off x="5937332" y="2677211"/>
              <a:ext cx="3800558" cy="2252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350"/>
            </a:p>
          </p:txBody>
        </p:sp>
      </p:grpSp>
    </p:spTree>
    <p:extLst>
      <p:ext uri="{BB962C8B-B14F-4D97-AF65-F5344CB8AC3E}">
        <p14:creationId xmlns:p14="http://schemas.microsoft.com/office/powerpoint/2010/main" val="59081327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FAD2F-8484-6F41-A7DB-68F52EBF051B}"/>
              </a:ext>
            </a:extLst>
          </p:cNvPr>
          <p:cNvSpPr>
            <a:spLocks noGrp="1"/>
          </p:cNvSpPr>
          <p:nvPr>
            <p:ph type="title" hasCustomPrompt="1"/>
          </p:nvPr>
        </p:nvSpPr>
        <p:spPr/>
        <p:txBody>
          <a:bodyPr/>
          <a:lstStyle/>
          <a:p>
            <a:r>
              <a:rPr lang="he-IL" sz="3300" dirty="0"/>
              <a:t>לחץ כדי לערוך סגנון כותרת 2</a:t>
            </a:r>
          </a:p>
        </p:txBody>
      </p:sp>
      <p:sp>
        <p:nvSpPr>
          <p:cNvPr id="3" name="Content Placeholder 2">
            <a:extLst>
              <a:ext uri="{FF2B5EF4-FFF2-40B4-BE49-F238E27FC236}">
                <a16:creationId xmlns:a16="http://schemas.microsoft.com/office/drawing/2014/main" id="{B740BC21-AC41-C940-AECD-AA7CACFED78F}"/>
              </a:ext>
            </a:extLst>
          </p:cNvPr>
          <p:cNvSpPr>
            <a:spLocks noGrp="1"/>
          </p:cNvSpPr>
          <p:nvPr>
            <p:ph idx="1" hasCustomPrompt="1"/>
          </p:nvPr>
        </p:nvSpPr>
        <p:spPr/>
        <p:txBody>
          <a:bodyPr/>
          <a:lstStyle/>
          <a:p>
            <a:pPr lvl="0"/>
            <a:r>
              <a:rPr lang="he-IL" dirty="0"/>
              <a:t>לחץ כדי לערוך סגנון טקסט עם בולט</a:t>
            </a:r>
            <a:endParaRPr lang="en-US" dirty="0"/>
          </a:p>
        </p:txBody>
      </p:sp>
      <p:grpSp>
        <p:nvGrpSpPr>
          <p:cNvPr id="7" name="Group 6">
            <a:extLst>
              <a:ext uri="{FF2B5EF4-FFF2-40B4-BE49-F238E27FC236}">
                <a16:creationId xmlns:a16="http://schemas.microsoft.com/office/drawing/2014/main" id="{BF17BF2D-5C56-2347-98A3-34A4F9603254}"/>
              </a:ext>
            </a:extLst>
          </p:cNvPr>
          <p:cNvGrpSpPr/>
          <p:nvPr/>
        </p:nvGrpSpPr>
        <p:grpSpPr>
          <a:xfrm>
            <a:off x="269041" y="4640789"/>
            <a:ext cx="2934932" cy="379745"/>
            <a:chOff x="358720" y="6187719"/>
            <a:chExt cx="3913243" cy="506326"/>
          </a:xfrm>
        </p:grpSpPr>
        <p:cxnSp>
          <p:nvCxnSpPr>
            <p:cNvPr id="8" name="Straight Connector 7">
              <a:extLst>
                <a:ext uri="{FF2B5EF4-FFF2-40B4-BE49-F238E27FC236}">
                  <a16:creationId xmlns:a16="http://schemas.microsoft.com/office/drawing/2014/main" id="{9AEDD64D-1669-CC4D-A40D-F4C1654A152C}"/>
                </a:ext>
              </a:extLst>
            </p:cNvPr>
            <p:cNvCxnSpPr>
              <a:cxnSpLocks/>
            </p:cNvCxnSpPr>
            <p:nvPr/>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1EEFE9A-A5D8-E143-B1EA-0A48F46D9FBA}"/>
                </a:ext>
              </a:extLst>
            </p:cNvPr>
            <p:cNvSpPr/>
            <p:nvPr/>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350" dirty="0"/>
            </a:p>
          </p:txBody>
        </p:sp>
        <p:sp>
          <p:nvSpPr>
            <p:cNvPr id="10" name="Rectangle 9">
              <a:extLst>
                <a:ext uri="{FF2B5EF4-FFF2-40B4-BE49-F238E27FC236}">
                  <a16:creationId xmlns:a16="http://schemas.microsoft.com/office/drawing/2014/main" id="{28E9E340-F138-444F-A3A8-C621C8A24CE1}"/>
                </a:ext>
              </a:extLst>
            </p:cNvPr>
            <p:cNvSpPr/>
            <p:nvPr/>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350"/>
            </a:p>
          </p:txBody>
        </p:sp>
      </p:grpSp>
      <p:grpSp>
        <p:nvGrpSpPr>
          <p:cNvPr id="11" name="Group 10">
            <a:extLst>
              <a:ext uri="{FF2B5EF4-FFF2-40B4-BE49-F238E27FC236}">
                <a16:creationId xmlns:a16="http://schemas.microsoft.com/office/drawing/2014/main" id="{BD763B7A-9108-A148-9406-56F54986D02B}"/>
              </a:ext>
            </a:extLst>
          </p:cNvPr>
          <p:cNvGrpSpPr/>
          <p:nvPr/>
        </p:nvGrpSpPr>
        <p:grpSpPr>
          <a:xfrm rot="10800000">
            <a:off x="6132798" y="79679"/>
            <a:ext cx="2934932" cy="379745"/>
            <a:chOff x="358720" y="6187719"/>
            <a:chExt cx="3913243" cy="506326"/>
          </a:xfrm>
        </p:grpSpPr>
        <p:cxnSp>
          <p:nvCxnSpPr>
            <p:cNvPr id="12" name="Straight Connector 11">
              <a:extLst>
                <a:ext uri="{FF2B5EF4-FFF2-40B4-BE49-F238E27FC236}">
                  <a16:creationId xmlns:a16="http://schemas.microsoft.com/office/drawing/2014/main" id="{CF173E8D-1DC7-EA46-A2CF-77F707D4A43D}"/>
                </a:ext>
              </a:extLst>
            </p:cNvPr>
            <p:cNvCxnSpPr>
              <a:cxnSpLocks/>
            </p:cNvCxnSpPr>
            <p:nvPr/>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61244C7-240F-A94A-B142-2E9C0513EF6E}"/>
                </a:ext>
              </a:extLst>
            </p:cNvPr>
            <p:cNvSpPr/>
            <p:nvPr/>
          </p:nvSpPr>
          <p:spPr>
            <a:xfrm rot="16200000">
              <a:off x="358720" y="6187719"/>
              <a:ext cx="506326" cy="506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350" dirty="0"/>
            </a:p>
          </p:txBody>
        </p:sp>
        <p:sp>
          <p:nvSpPr>
            <p:cNvPr id="14" name="Rectangle 13">
              <a:extLst>
                <a:ext uri="{FF2B5EF4-FFF2-40B4-BE49-F238E27FC236}">
                  <a16:creationId xmlns:a16="http://schemas.microsoft.com/office/drawing/2014/main" id="{D1914BA5-ACCC-6D44-863F-9400125B1812}"/>
                </a:ext>
              </a:extLst>
            </p:cNvPr>
            <p:cNvSpPr/>
            <p:nvPr/>
          </p:nvSpPr>
          <p:spPr>
            <a:xfrm>
              <a:off x="781297" y="6357132"/>
              <a:ext cx="167498" cy="1674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350" dirty="0"/>
            </a:p>
          </p:txBody>
        </p:sp>
      </p:grpSp>
    </p:spTree>
    <p:extLst>
      <p:ext uri="{BB962C8B-B14F-4D97-AF65-F5344CB8AC3E}">
        <p14:creationId xmlns:p14="http://schemas.microsoft.com/office/powerpoint/2010/main" val="367481659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9F09B1-B123-264A-B4B1-2D4D5FCB7462}"/>
              </a:ext>
            </a:extLst>
          </p:cNvPr>
          <p:cNvGrpSpPr/>
          <p:nvPr/>
        </p:nvGrpSpPr>
        <p:grpSpPr>
          <a:xfrm>
            <a:off x="1253729" y="358209"/>
            <a:ext cx="7685305" cy="760810"/>
            <a:chOff x="1671638" y="314325"/>
            <a:chExt cx="10247073" cy="1014413"/>
          </a:xfrm>
        </p:grpSpPr>
        <p:sp>
          <p:nvSpPr>
            <p:cNvPr id="9" name="Rectangle 8">
              <a:extLst>
                <a:ext uri="{FF2B5EF4-FFF2-40B4-BE49-F238E27FC236}">
                  <a16:creationId xmlns:a16="http://schemas.microsoft.com/office/drawing/2014/main" id="{15B54867-73E4-6D4E-8275-68525957959A}"/>
                </a:ext>
              </a:extLst>
            </p:cNvPr>
            <p:cNvSpPr/>
            <p:nvPr/>
          </p:nvSpPr>
          <p:spPr>
            <a:xfrm>
              <a:off x="1671638" y="314325"/>
              <a:ext cx="10144125" cy="1014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350"/>
            </a:p>
          </p:txBody>
        </p:sp>
        <p:sp>
          <p:nvSpPr>
            <p:cNvPr id="10" name="Rectangle 9">
              <a:extLst>
                <a:ext uri="{FF2B5EF4-FFF2-40B4-BE49-F238E27FC236}">
                  <a16:creationId xmlns:a16="http://schemas.microsoft.com/office/drawing/2014/main" id="{3CC66965-9479-AB40-A1AD-3AFCE0BDB4B6}"/>
                </a:ext>
              </a:extLst>
            </p:cNvPr>
            <p:cNvSpPr/>
            <p:nvPr/>
          </p:nvSpPr>
          <p:spPr>
            <a:xfrm rot="16200000">
              <a:off x="11712815" y="516179"/>
              <a:ext cx="205896" cy="205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350"/>
            </a:p>
          </p:txBody>
        </p:sp>
      </p:grpSp>
      <p:grpSp>
        <p:nvGrpSpPr>
          <p:cNvPr id="11" name="Group 10">
            <a:extLst>
              <a:ext uri="{FF2B5EF4-FFF2-40B4-BE49-F238E27FC236}">
                <a16:creationId xmlns:a16="http://schemas.microsoft.com/office/drawing/2014/main" id="{BF9495AA-1719-C54F-A2B2-87C6465A7079}"/>
              </a:ext>
            </a:extLst>
          </p:cNvPr>
          <p:cNvGrpSpPr/>
          <p:nvPr/>
        </p:nvGrpSpPr>
        <p:grpSpPr>
          <a:xfrm>
            <a:off x="269041" y="4640789"/>
            <a:ext cx="2934932" cy="379745"/>
            <a:chOff x="358720" y="6187719"/>
            <a:chExt cx="3913243" cy="506326"/>
          </a:xfrm>
        </p:grpSpPr>
        <p:cxnSp>
          <p:nvCxnSpPr>
            <p:cNvPr id="12" name="Straight Connector 11">
              <a:extLst>
                <a:ext uri="{FF2B5EF4-FFF2-40B4-BE49-F238E27FC236}">
                  <a16:creationId xmlns:a16="http://schemas.microsoft.com/office/drawing/2014/main" id="{26F870BD-9FE5-E147-B1BA-F94A387BF3A3}"/>
                </a:ext>
              </a:extLst>
            </p:cNvPr>
            <p:cNvCxnSpPr>
              <a:cxnSpLocks/>
            </p:cNvCxnSpPr>
            <p:nvPr/>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6BABF9-7B82-D145-A1D5-BD487BC4353D}"/>
                </a:ext>
              </a:extLst>
            </p:cNvPr>
            <p:cNvSpPr/>
            <p:nvPr/>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350" dirty="0"/>
            </a:p>
          </p:txBody>
        </p:sp>
        <p:sp>
          <p:nvSpPr>
            <p:cNvPr id="14" name="Rectangle 13">
              <a:extLst>
                <a:ext uri="{FF2B5EF4-FFF2-40B4-BE49-F238E27FC236}">
                  <a16:creationId xmlns:a16="http://schemas.microsoft.com/office/drawing/2014/main" id="{835F94E0-6697-AF4E-BBFD-30ABCB3C4440}"/>
                </a:ext>
              </a:extLst>
            </p:cNvPr>
            <p:cNvSpPr/>
            <p:nvPr/>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350"/>
            </a:p>
          </p:txBody>
        </p:sp>
      </p:grpSp>
      <p:sp>
        <p:nvSpPr>
          <p:cNvPr id="2" name="Title 1">
            <a:extLst>
              <a:ext uri="{FF2B5EF4-FFF2-40B4-BE49-F238E27FC236}">
                <a16:creationId xmlns:a16="http://schemas.microsoft.com/office/drawing/2014/main" id="{3195C777-214E-CC4E-BBAB-5037EB3579FE}"/>
              </a:ext>
            </a:extLst>
          </p:cNvPr>
          <p:cNvSpPr>
            <a:spLocks noGrp="1"/>
          </p:cNvSpPr>
          <p:nvPr>
            <p:ph type="title" hasCustomPrompt="1"/>
          </p:nvPr>
        </p:nvSpPr>
        <p:spPr/>
        <p:txBody>
          <a:bodyPr/>
          <a:lstStyle>
            <a:lvl1pPr>
              <a:defRPr>
                <a:solidFill>
                  <a:schemeClr val="bg1"/>
                </a:solidFill>
              </a:defRPr>
            </a:lvl1pPr>
          </a:lstStyle>
          <a:p>
            <a:r>
              <a:rPr lang="he-IL" sz="3300" dirty="0"/>
              <a:t>לחץ כדי לערוך סגנון כותרת 2</a:t>
            </a:r>
            <a:r>
              <a:rPr lang="he-IL" dirty="0"/>
              <a:t> </a:t>
            </a:r>
            <a:endParaRPr lang="x-none" dirty="0"/>
          </a:p>
        </p:txBody>
      </p:sp>
      <p:sp>
        <p:nvSpPr>
          <p:cNvPr id="3" name="Content Placeholder 2">
            <a:extLst>
              <a:ext uri="{FF2B5EF4-FFF2-40B4-BE49-F238E27FC236}">
                <a16:creationId xmlns:a16="http://schemas.microsoft.com/office/drawing/2014/main" id="{DE3919D3-6070-BF4F-BBCA-96749A9742C9}"/>
              </a:ext>
            </a:extLst>
          </p:cNvPr>
          <p:cNvSpPr>
            <a:spLocks noGrp="1"/>
          </p:cNvSpPr>
          <p:nvPr>
            <p:ph sz="half" idx="1" hasCustomPrompt="1"/>
          </p:nvPr>
        </p:nvSpPr>
        <p:spPr>
          <a:xfrm>
            <a:off x="628650" y="1369219"/>
            <a:ext cx="3886200" cy="3263504"/>
          </a:xfrm>
        </p:spPr>
        <p:txBody>
          <a:bodyPr/>
          <a:lstStyle>
            <a:lvl1pPr marL="171450" marR="0" indent="-171450" algn="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lvl1pPr>
          </a:lstStyle>
          <a:p>
            <a:pPr lvl="0"/>
            <a:r>
              <a:rPr lang="he-IL" dirty="0"/>
              <a:t>לחץ כדי לערוך סגנון טקסט של תבנית בסיס</a:t>
            </a:r>
          </a:p>
          <a:p>
            <a:pPr marL="171450" marR="0" lvl="0" indent="-171450" algn="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he-IL" dirty="0"/>
              <a:t>לחץ כדי לערוך סגנון טקסט של תבנית בסיס</a:t>
            </a:r>
            <a:endParaRPr lang="en-US" dirty="0"/>
          </a:p>
          <a:p>
            <a:pPr marL="171450" marR="0" lvl="0" indent="-171450" algn="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he-IL" dirty="0"/>
              <a:t>לחץ כדי לערוך סגנון טקסט של תבנית בסיס</a:t>
            </a:r>
            <a:endParaRPr lang="en-US" dirty="0"/>
          </a:p>
          <a:p>
            <a:pPr lvl="0"/>
            <a:endParaRPr lang="en-US" dirty="0"/>
          </a:p>
        </p:txBody>
      </p:sp>
      <p:sp>
        <p:nvSpPr>
          <p:cNvPr id="4" name="Content Placeholder 3">
            <a:extLst>
              <a:ext uri="{FF2B5EF4-FFF2-40B4-BE49-F238E27FC236}">
                <a16:creationId xmlns:a16="http://schemas.microsoft.com/office/drawing/2014/main" id="{2A2DAA31-6933-314B-860C-C516AAD66558}"/>
              </a:ext>
            </a:extLst>
          </p:cNvPr>
          <p:cNvSpPr>
            <a:spLocks noGrp="1"/>
          </p:cNvSpPr>
          <p:nvPr>
            <p:ph sz="half" idx="2" hasCustomPrompt="1"/>
          </p:nvPr>
        </p:nvSpPr>
        <p:spPr>
          <a:xfrm>
            <a:off x="4629150" y="1369219"/>
            <a:ext cx="3886200" cy="3263504"/>
          </a:xfrm>
        </p:spPr>
        <p:txBody>
          <a:bodyPr/>
          <a:lstStyle>
            <a:lvl1pPr marL="171450" marR="0" indent="-171450" algn="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lvl1pPr>
          </a:lstStyle>
          <a:p>
            <a:pPr lvl="0"/>
            <a:r>
              <a:rPr lang="he-IL" dirty="0"/>
              <a:t>לחץ כדי לערוך סגנון טקסט של תבנית בסיס</a:t>
            </a:r>
          </a:p>
          <a:p>
            <a:pPr marL="171450" marR="0" lvl="0" indent="-171450" algn="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he-IL" dirty="0"/>
              <a:t>לחץ כדי לערוך סגנון טקסט של תבנית בסיס</a:t>
            </a:r>
            <a:endParaRPr lang="en-US" dirty="0"/>
          </a:p>
          <a:p>
            <a:pPr marL="171450" marR="0" lvl="0" indent="-171450" algn="r" defTabSz="685800" rtl="1" eaLnBrk="1" fontAlgn="auto" latinLnBrk="0" hangingPunct="1">
              <a:lnSpc>
                <a:spcPct val="90000"/>
              </a:lnSpc>
              <a:spcBef>
                <a:spcPts val="750"/>
              </a:spcBef>
              <a:spcAft>
                <a:spcPts val="0"/>
              </a:spcAft>
              <a:buClrTx/>
              <a:buSzTx/>
              <a:buFont typeface="Arial" panose="020B0604020202020204" pitchFamily="34" charset="0"/>
              <a:buChar char="•"/>
              <a:tabLst/>
              <a:defRPr/>
            </a:pPr>
            <a:r>
              <a:rPr lang="he-IL" dirty="0"/>
              <a:t>לחץ כדי לערוך סגנון טקסט של תבנית בסיס</a:t>
            </a:r>
            <a:endParaRPr lang="en-US" dirty="0"/>
          </a:p>
          <a:p>
            <a:pPr lvl="0"/>
            <a:endParaRPr lang="en-US" dirty="0"/>
          </a:p>
        </p:txBody>
      </p:sp>
    </p:spTree>
    <p:extLst>
      <p:ext uri="{BB962C8B-B14F-4D97-AF65-F5344CB8AC3E}">
        <p14:creationId xmlns:p14="http://schemas.microsoft.com/office/powerpoint/2010/main" val="202218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9F09B1-B123-264A-B4B1-2D4D5FCB7462}"/>
              </a:ext>
            </a:extLst>
          </p:cNvPr>
          <p:cNvGrpSpPr/>
          <p:nvPr/>
        </p:nvGrpSpPr>
        <p:grpSpPr>
          <a:xfrm>
            <a:off x="1253729" y="358209"/>
            <a:ext cx="7685305" cy="760810"/>
            <a:chOff x="1671638" y="314325"/>
            <a:chExt cx="10247073" cy="1014413"/>
          </a:xfrm>
        </p:grpSpPr>
        <p:sp>
          <p:nvSpPr>
            <p:cNvPr id="9" name="Rectangle 8">
              <a:extLst>
                <a:ext uri="{FF2B5EF4-FFF2-40B4-BE49-F238E27FC236}">
                  <a16:creationId xmlns:a16="http://schemas.microsoft.com/office/drawing/2014/main" id="{15B54867-73E4-6D4E-8275-68525957959A}"/>
                </a:ext>
              </a:extLst>
            </p:cNvPr>
            <p:cNvSpPr/>
            <p:nvPr/>
          </p:nvSpPr>
          <p:spPr>
            <a:xfrm>
              <a:off x="1671638" y="314325"/>
              <a:ext cx="10144125" cy="1014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350"/>
            </a:p>
          </p:txBody>
        </p:sp>
        <p:sp>
          <p:nvSpPr>
            <p:cNvPr id="10" name="Rectangle 9">
              <a:extLst>
                <a:ext uri="{FF2B5EF4-FFF2-40B4-BE49-F238E27FC236}">
                  <a16:creationId xmlns:a16="http://schemas.microsoft.com/office/drawing/2014/main" id="{3CC66965-9479-AB40-A1AD-3AFCE0BDB4B6}"/>
                </a:ext>
              </a:extLst>
            </p:cNvPr>
            <p:cNvSpPr/>
            <p:nvPr/>
          </p:nvSpPr>
          <p:spPr>
            <a:xfrm rot="16200000">
              <a:off x="11712815" y="516179"/>
              <a:ext cx="205896" cy="205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350"/>
            </a:p>
          </p:txBody>
        </p:sp>
      </p:grpSp>
      <p:grpSp>
        <p:nvGrpSpPr>
          <p:cNvPr id="11" name="Group 10">
            <a:extLst>
              <a:ext uri="{FF2B5EF4-FFF2-40B4-BE49-F238E27FC236}">
                <a16:creationId xmlns:a16="http://schemas.microsoft.com/office/drawing/2014/main" id="{BF9495AA-1719-C54F-A2B2-87C6465A7079}"/>
              </a:ext>
            </a:extLst>
          </p:cNvPr>
          <p:cNvGrpSpPr/>
          <p:nvPr/>
        </p:nvGrpSpPr>
        <p:grpSpPr>
          <a:xfrm>
            <a:off x="269041" y="4640789"/>
            <a:ext cx="2934932" cy="379745"/>
            <a:chOff x="358720" y="6187719"/>
            <a:chExt cx="3913243" cy="506326"/>
          </a:xfrm>
        </p:grpSpPr>
        <p:cxnSp>
          <p:nvCxnSpPr>
            <p:cNvPr id="12" name="Straight Connector 11">
              <a:extLst>
                <a:ext uri="{FF2B5EF4-FFF2-40B4-BE49-F238E27FC236}">
                  <a16:creationId xmlns:a16="http://schemas.microsoft.com/office/drawing/2014/main" id="{26F870BD-9FE5-E147-B1BA-F94A387BF3A3}"/>
                </a:ext>
              </a:extLst>
            </p:cNvPr>
            <p:cNvCxnSpPr>
              <a:cxnSpLocks/>
            </p:cNvCxnSpPr>
            <p:nvPr/>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F6BABF9-7B82-D145-A1D5-BD487BC4353D}"/>
                </a:ext>
              </a:extLst>
            </p:cNvPr>
            <p:cNvSpPr/>
            <p:nvPr/>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350" dirty="0"/>
            </a:p>
          </p:txBody>
        </p:sp>
        <p:sp>
          <p:nvSpPr>
            <p:cNvPr id="14" name="Rectangle 13">
              <a:extLst>
                <a:ext uri="{FF2B5EF4-FFF2-40B4-BE49-F238E27FC236}">
                  <a16:creationId xmlns:a16="http://schemas.microsoft.com/office/drawing/2014/main" id="{835F94E0-6697-AF4E-BBFD-30ABCB3C4440}"/>
                </a:ext>
              </a:extLst>
            </p:cNvPr>
            <p:cNvSpPr/>
            <p:nvPr/>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350"/>
            </a:p>
          </p:txBody>
        </p:sp>
      </p:grpSp>
      <p:sp>
        <p:nvSpPr>
          <p:cNvPr id="2" name="Title 1">
            <a:extLst>
              <a:ext uri="{FF2B5EF4-FFF2-40B4-BE49-F238E27FC236}">
                <a16:creationId xmlns:a16="http://schemas.microsoft.com/office/drawing/2014/main" id="{3195C777-214E-CC4E-BBAB-5037EB3579FE}"/>
              </a:ext>
            </a:extLst>
          </p:cNvPr>
          <p:cNvSpPr>
            <a:spLocks noGrp="1"/>
          </p:cNvSpPr>
          <p:nvPr>
            <p:ph type="title" hasCustomPrompt="1"/>
          </p:nvPr>
        </p:nvSpPr>
        <p:spPr/>
        <p:txBody>
          <a:bodyPr/>
          <a:lstStyle>
            <a:lvl1pPr>
              <a:defRPr>
                <a:solidFill>
                  <a:schemeClr val="bg1"/>
                </a:solidFill>
              </a:defRPr>
            </a:lvl1pPr>
          </a:lstStyle>
          <a:p>
            <a:r>
              <a:rPr lang="he-IL" sz="3300" dirty="0"/>
              <a:t>לחץ כדי לערוך סגנון כותרת 2</a:t>
            </a:r>
            <a:endParaRPr lang="x-none" dirty="0"/>
          </a:p>
        </p:txBody>
      </p:sp>
      <p:sp>
        <p:nvSpPr>
          <p:cNvPr id="6" name="Text Placeholder 5">
            <a:extLst>
              <a:ext uri="{FF2B5EF4-FFF2-40B4-BE49-F238E27FC236}">
                <a16:creationId xmlns:a16="http://schemas.microsoft.com/office/drawing/2014/main" id="{35BD9B8B-E13B-EB49-B17F-97A61BE20F46}"/>
              </a:ext>
            </a:extLst>
          </p:cNvPr>
          <p:cNvSpPr>
            <a:spLocks noGrp="1"/>
          </p:cNvSpPr>
          <p:nvPr>
            <p:ph type="body" sz="quarter" idx="10" hasCustomPrompt="1"/>
          </p:nvPr>
        </p:nvSpPr>
        <p:spPr>
          <a:xfrm>
            <a:off x="1253729" y="1446610"/>
            <a:ext cx="7179469" cy="2883694"/>
          </a:xfrm>
        </p:spPr>
        <p:txBody>
          <a:bodyPr>
            <a:normAutofit/>
          </a:bodyPr>
          <a:lstStyle>
            <a:lvl1pPr marL="0" indent="0" algn="ctr">
              <a:buNone/>
              <a:defRPr sz="2700"/>
            </a:lvl1pPr>
            <a:lvl2pPr marL="342900" indent="0" algn="ctr">
              <a:buNone/>
              <a:defRPr/>
            </a:lvl2pPr>
            <a:lvl3pPr marL="685800" indent="0" algn="ctr">
              <a:buNone/>
              <a:defRPr/>
            </a:lvl3pPr>
            <a:lvl4pPr marL="1028700" indent="0" algn="ctr">
              <a:buNone/>
              <a:defRPr/>
            </a:lvl4pPr>
            <a:lvl5pPr marL="1371600" indent="0" algn="ctr">
              <a:buNone/>
              <a:defRPr/>
            </a:lvl5pPr>
          </a:lstStyle>
          <a:p>
            <a:r>
              <a:rPr lang="he-IL" dirty="0"/>
              <a:t>לחץ להוסיף סגנון טקסט גדול של תבנית בסיס</a:t>
            </a:r>
            <a:endParaRPr lang="x-none" dirty="0"/>
          </a:p>
        </p:txBody>
      </p:sp>
      <p:grpSp>
        <p:nvGrpSpPr>
          <p:cNvPr id="15" name="Group 7">
            <a:extLst>
              <a:ext uri="{FF2B5EF4-FFF2-40B4-BE49-F238E27FC236}">
                <a16:creationId xmlns:a16="http://schemas.microsoft.com/office/drawing/2014/main" id="{AA122066-0BD0-40EF-84C4-DD66D6BD90C7}"/>
              </a:ext>
            </a:extLst>
          </p:cNvPr>
          <p:cNvGrpSpPr/>
          <p:nvPr userDrawn="1"/>
        </p:nvGrpSpPr>
        <p:grpSpPr>
          <a:xfrm>
            <a:off x="1253729" y="358209"/>
            <a:ext cx="7685305" cy="760810"/>
            <a:chOff x="1671638" y="314325"/>
            <a:chExt cx="10247073" cy="1014413"/>
          </a:xfrm>
        </p:grpSpPr>
        <p:sp>
          <p:nvSpPr>
            <p:cNvPr id="16" name="Rectangle 8">
              <a:extLst>
                <a:ext uri="{FF2B5EF4-FFF2-40B4-BE49-F238E27FC236}">
                  <a16:creationId xmlns:a16="http://schemas.microsoft.com/office/drawing/2014/main" id="{D4781566-FF9C-4DB1-863A-0374D4E592D8}"/>
                </a:ext>
              </a:extLst>
            </p:cNvPr>
            <p:cNvSpPr/>
            <p:nvPr userDrawn="1"/>
          </p:nvSpPr>
          <p:spPr>
            <a:xfrm>
              <a:off x="1671638" y="314325"/>
              <a:ext cx="10144125" cy="1014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050"/>
            </a:p>
          </p:txBody>
        </p:sp>
        <p:sp>
          <p:nvSpPr>
            <p:cNvPr id="17" name="Rectangle 9">
              <a:extLst>
                <a:ext uri="{FF2B5EF4-FFF2-40B4-BE49-F238E27FC236}">
                  <a16:creationId xmlns:a16="http://schemas.microsoft.com/office/drawing/2014/main" id="{5B61EDC8-0CB7-4D1B-B1B0-EAD44D96BEF3}"/>
                </a:ext>
              </a:extLst>
            </p:cNvPr>
            <p:cNvSpPr/>
            <p:nvPr userDrawn="1"/>
          </p:nvSpPr>
          <p:spPr>
            <a:xfrm rot="16200000">
              <a:off x="11712815" y="516179"/>
              <a:ext cx="205896" cy="2058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050"/>
            </a:p>
          </p:txBody>
        </p:sp>
      </p:grpSp>
      <p:grpSp>
        <p:nvGrpSpPr>
          <p:cNvPr id="18" name="Group 10">
            <a:extLst>
              <a:ext uri="{FF2B5EF4-FFF2-40B4-BE49-F238E27FC236}">
                <a16:creationId xmlns:a16="http://schemas.microsoft.com/office/drawing/2014/main" id="{18672B05-F54F-48B6-B1F1-FE43D4C49262}"/>
              </a:ext>
            </a:extLst>
          </p:cNvPr>
          <p:cNvGrpSpPr/>
          <p:nvPr userDrawn="1"/>
        </p:nvGrpSpPr>
        <p:grpSpPr>
          <a:xfrm>
            <a:off x="269041" y="4640789"/>
            <a:ext cx="2934932" cy="379745"/>
            <a:chOff x="358720" y="6187719"/>
            <a:chExt cx="3913243" cy="506326"/>
          </a:xfrm>
        </p:grpSpPr>
        <p:cxnSp>
          <p:nvCxnSpPr>
            <p:cNvPr id="19" name="Straight Connector 11">
              <a:extLst>
                <a:ext uri="{FF2B5EF4-FFF2-40B4-BE49-F238E27FC236}">
                  <a16:creationId xmlns:a16="http://schemas.microsoft.com/office/drawing/2014/main" id="{2C32D83A-F5DE-4936-800D-E8DDADF99882}"/>
                </a:ext>
              </a:extLst>
            </p:cNvPr>
            <p:cNvCxnSpPr>
              <a:cxnSpLocks/>
            </p:cNvCxnSpPr>
            <p:nvPr userDrawn="1"/>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Rectangle 12">
              <a:extLst>
                <a:ext uri="{FF2B5EF4-FFF2-40B4-BE49-F238E27FC236}">
                  <a16:creationId xmlns:a16="http://schemas.microsoft.com/office/drawing/2014/main" id="{CEF8FFEF-FA99-456E-BC12-BDA13DCE2391}"/>
                </a:ext>
              </a:extLst>
            </p:cNvPr>
            <p:cNvSpPr/>
            <p:nvPr userDrawn="1"/>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050" dirty="0"/>
            </a:p>
          </p:txBody>
        </p:sp>
        <p:sp>
          <p:nvSpPr>
            <p:cNvPr id="21" name="Rectangle 13">
              <a:extLst>
                <a:ext uri="{FF2B5EF4-FFF2-40B4-BE49-F238E27FC236}">
                  <a16:creationId xmlns:a16="http://schemas.microsoft.com/office/drawing/2014/main" id="{3ED6A3B7-A40E-4DA5-8598-061BB100BE74}"/>
                </a:ext>
              </a:extLst>
            </p:cNvPr>
            <p:cNvSpPr/>
            <p:nvPr userDrawn="1"/>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050"/>
            </a:p>
          </p:txBody>
        </p:sp>
      </p:grpSp>
    </p:spTree>
    <p:extLst>
      <p:ext uri="{BB962C8B-B14F-4D97-AF65-F5344CB8AC3E}">
        <p14:creationId xmlns:p14="http://schemas.microsoft.com/office/powerpoint/2010/main" val="4219562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53EEE-2C1E-B542-8225-9153493AC840}"/>
              </a:ext>
            </a:extLst>
          </p:cNvPr>
          <p:cNvSpPr>
            <a:spLocks noGrp="1"/>
          </p:cNvSpPr>
          <p:nvPr>
            <p:ph type="title" hasCustomPrompt="1"/>
          </p:nvPr>
        </p:nvSpPr>
        <p:spPr>
          <a:xfrm>
            <a:off x="629841" y="273844"/>
            <a:ext cx="7886700" cy="994172"/>
          </a:xfrm>
        </p:spPr>
        <p:txBody>
          <a:bodyPr/>
          <a:lstStyle/>
          <a:p>
            <a:r>
              <a:rPr lang="he-IL" dirty="0"/>
              <a:t>לחץ כדי לערוך סגנון כותרת 2</a:t>
            </a:r>
            <a:endParaRPr lang="x-none" dirty="0"/>
          </a:p>
        </p:txBody>
      </p:sp>
      <p:sp>
        <p:nvSpPr>
          <p:cNvPr id="3" name="Text Placeholder 2">
            <a:extLst>
              <a:ext uri="{FF2B5EF4-FFF2-40B4-BE49-F238E27FC236}">
                <a16:creationId xmlns:a16="http://schemas.microsoft.com/office/drawing/2014/main" id="{B9D2555F-AC29-CF40-A900-4B11F74D3B6B}"/>
              </a:ext>
            </a:extLst>
          </p:cNvPr>
          <p:cNvSpPr>
            <a:spLocks noGrp="1"/>
          </p:cNvSpPr>
          <p:nvPr>
            <p:ph type="body" idx="1" hasCustomPrompt="1"/>
          </p:nvPr>
        </p:nvSpPr>
        <p:spPr>
          <a:xfrm>
            <a:off x="629842" y="1260872"/>
            <a:ext cx="3868340" cy="617934"/>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dirty="0"/>
              <a:t>לחץ כדי לערוך סגנון כותרת 3</a:t>
            </a:r>
            <a:endParaRPr lang="en-US" dirty="0"/>
          </a:p>
        </p:txBody>
      </p:sp>
      <p:sp>
        <p:nvSpPr>
          <p:cNvPr id="4" name="Content Placeholder 3">
            <a:extLst>
              <a:ext uri="{FF2B5EF4-FFF2-40B4-BE49-F238E27FC236}">
                <a16:creationId xmlns:a16="http://schemas.microsoft.com/office/drawing/2014/main" id="{7A3C51F2-91FC-CF4D-8D50-E0D4C4B121D6}"/>
              </a:ext>
            </a:extLst>
          </p:cNvPr>
          <p:cNvSpPr>
            <a:spLocks noGrp="1"/>
          </p:cNvSpPr>
          <p:nvPr>
            <p:ph sz="half" idx="2" hasCustomPrompt="1"/>
          </p:nvPr>
        </p:nvSpPr>
        <p:spPr>
          <a:xfrm>
            <a:off x="629842" y="1878806"/>
            <a:ext cx="3868340" cy="2763441"/>
          </a:xfrm>
        </p:spPr>
        <p:txBody>
          <a:bodyPr>
            <a:normAutofit/>
          </a:bodyPr>
          <a:lstStyle>
            <a:lvl1pPr>
              <a:defRPr sz="1950"/>
            </a:lvl1pPr>
          </a:lstStyle>
          <a:p>
            <a:pPr lvl="0"/>
            <a:r>
              <a:rPr lang="he-IL" dirty="0"/>
              <a:t>לחץ כדי לערוך סגנון טקסט עם בולט של תבנית בסיס</a:t>
            </a:r>
          </a:p>
        </p:txBody>
      </p:sp>
      <p:sp>
        <p:nvSpPr>
          <p:cNvPr id="5" name="Text Placeholder 4">
            <a:extLst>
              <a:ext uri="{FF2B5EF4-FFF2-40B4-BE49-F238E27FC236}">
                <a16:creationId xmlns:a16="http://schemas.microsoft.com/office/drawing/2014/main" id="{8A3758F3-DA41-7043-A36A-300D6DD6B73C}"/>
              </a:ext>
            </a:extLst>
          </p:cNvPr>
          <p:cNvSpPr>
            <a:spLocks noGrp="1"/>
          </p:cNvSpPr>
          <p:nvPr>
            <p:ph type="body" sz="quarter" idx="3" hasCustomPrompt="1"/>
          </p:nvPr>
        </p:nvSpPr>
        <p:spPr>
          <a:xfrm>
            <a:off x="4629150" y="1260872"/>
            <a:ext cx="3887391" cy="617934"/>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dirty="0"/>
              <a:t>לחץ כדי לערוך סגנון כותרת 3</a:t>
            </a:r>
            <a:endParaRPr lang="en-US" dirty="0"/>
          </a:p>
        </p:txBody>
      </p:sp>
      <p:sp>
        <p:nvSpPr>
          <p:cNvPr id="6" name="Content Placeholder 5">
            <a:extLst>
              <a:ext uri="{FF2B5EF4-FFF2-40B4-BE49-F238E27FC236}">
                <a16:creationId xmlns:a16="http://schemas.microsoft.com/office/drawing/2014/main" id="{59B1B37A-1CA3-A240-A716-DD9A47540CB3}"/>
              </a:ext>
            </a:extLst>
          </p:cNvPr>
          <p:cNvSpPr>
            <a:spLocks noGrp="1"/>
          </p:cNvSpPr>
          <p:nvPr>
            <p:ph sz="quarter" idx="4" hasCustomPrompt="1"/>
          </p:nvPr>
        </p:nvSpPr>
        <p:spPr>
          <a:xfrm>
            <a:off x="4629150" y="1878806"/>
            <a:ext cx="3887391" cy="2763441"/>
          </a:xfrm>
        </p:spPr>
        <p:txBody>
          <a:bodyPr>
            <a:normAutofit/>
          </a:bodyPr>
          <a:lstStyle>
            <a:lvl1pPr>
              <a:defRPr sz="1950"/>
            </a:lvl1pPr>
          </a:lstStyle>
          <a:p>
            <a:pPr lvl="0"/>
            <a:r>
              <a:rPr lang="he-IL" dirty="0"/>
              <a:t>לחץ כדי לערוך סגנון טקסט עם בולט של תבנית בסיס</a:t>
            </a:r>
          </a:p>
        </p:txBody>
      </p:sp>
      <p:grpSp>
        <p:nvGrpSpPr>
          <p:cNvPr id="10" name="Group 9">
            <a:extLst>
              <a:ext uri="{FF2B5EF4-FFF2-40B4-BE49-F238E27FC236}">
                <a16:creationId xmlns:a16="http://schemas.microsoft.com/office/drawing/2014/main" id="{7430CA40-3AE6-8C40-B628-3B8B63BD0A0E}"/>
              </a:ext>
            </a:extLst>
          </p:cNvPr>
          <p:cNvGrpSpPr/>
          <p:nvPr/>
        </p:nvGrpSpPr>
        <p:grpSpPr>
          <a:xfrm>
            <a:off x="614157" y="136179"/>
            <a:ext cx="8329427" cy="379745"/>
            <a:chOff x="781297" y="356936"/>
            <a:chExt cx="11105903" cy="506326"/>
          </a:xfrm>
        </p:grpSpPr>
        <p:cxnSp>
          <p:nvCxnSpPr>
            <p:cNvPr id="11" name="Straight Connector 10">
              <a:extLst>
                <a:ext uri="{FF2B5EF4-FFF2-40B4-BE49-F238E27FC236}">
                  <a16:creationId xmlns:a16="http://schemas.microsoft.com/office/drawing/2014/main" id="{DB534642-3CB6-A445-AA80-E1A2A04DB331}"/>
                </a:ext>
              </a:extLst>
            </p:cNvPr>
            <p:cNvCxnSpPr>
              <a:cxnSpLocks/>
            </p:cNvCxnSpPr>
            <p:nvPr/>
          </p:nvCxnSpPr>
          <p:spPr>
            <a:xfrm>
              <a:off x="865046" y="573247"/>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7F0647F-5897-294F-87FC-777F34105B01}"/>
                </a:ext>
              </a:extLst>
            </p:cNvPr>
            <p:cNvSpPr/>
            <p:nvPr/>
          </p:nvSpPr>
          <p:spPr>
            <a:xfrm rot="16200000">
              <a:off x="11380874" y="356936"/>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350" dirty="0"/>
            </a:p>
          </p:txBody>
        </p:sp>
        <p:sp>
          <p:nvSpPr>
            <p:cNvPr id="13" name="Rectangle 12">
              <a:extLst>
                <a:ext uri="{FF2B5EF4-FFF2-40B4-BE49-F238E27FC236}">
                  <a16:creationId xmlns:a16="http://schemas.microsoft.com/office/drawing/2014/main" id="{32078362-9063-7F44-B44F-B2E1FC06E2E5}"/>
                </a:ext>
              </a:extLst>
            </p:cNvPr>
            <p:cNvSpPr/>
            <p:nvPr/>
          </p:nvSpPr>
          <p:spPr>
            <a:xfrm>
              <a:off x="781297" y="489498"/>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350"/>
            </a:p>
          </p:txBody>
        </p:sp>
      </p:grpSp>
      <p:sp>
        <p:nvSpPr>
          <p:cNvPr id="14" name="Rectangle 13">
            <a:extLst>
              <a:ext uri="{FF2B5EF4-FFF2-40B4-BE49-F238E27FC236}">
                <a16:creationId xmlns:a16="http://schemas.microsoft.com/office/drawing/2014/main" id="{BBCB72AB-9511-E340-859E-BC49A5D471A5}"/>
              </a:ext>
            </a:extLst>
          </p:cNvPr>
          <p:cNvSpPr/>
          <p:nvPr/>
        </p:nvSpPr>
        <p:spPr>
          <a:xfrm rot="10800000">
            <a:off x="8864326" y="235600"/>
            <a:ext cx="158516" cy="158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1" eaLnBrk="1" latinLnBrk="0" hangingPunct="1"/>
            <a:endParaRPr lang="x-none" sz="1350"/>
          </a:p>
        </p:txBody>
      </p:sp>
    </p:spTree>
    <p:extLst>
      <p:ext uri="{BB962C8B-B14F-4D97-AF65-F5344CB8AC3E}">
        <p14:creationId xmlns:p14="http://schemas.microsoft.com/office/powerpoint/2010/main" val="339908193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תמונה עם כיתוב">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52AA-B68F-5F48-BD97-85E1AACA798F}"/>
              </a:ext>
            </a:extLst>
          </p:cNvPr>
          <p:cNvSpPr>
            <a:spLocks noGrp="1"/>
          </p:cNvSpPr>
          <p:nvPr>
            <p:ph type="title" hasCustomPrompt="1"/>
          </p:nvPr>
        </p:nvSpPr>
        <p:spPr>
          <a:xfrm>
            <a:off x="5484020" y="342900"/>
            <a:ext cx="2949178" cy="1200150"/>
          </a:xfrm>
        </p:spPr>
        <p:txBody>
          <a:bodyPr anchor="b">
            <a:normAutofit/>
          </a:bodyPr>
          <a:lstStyle>
            <a:lvl1pPr>
              <a:defRPr sz="2100" b="1"/>
            </a:lvl1pPr>
          </a:lstStyle>
          <a:p>
            <a:r>
              <a:rPr lang="he-IL" dirty="0"/>
              <a:t>לחץ כדי לערוך סגנון כותרת 3</a:t>
            </a:r>
            <a:endParaRPr lang="x-none" dirty="0"/>
          </a:p>
        </p:txBody>
      </p:sp>
      <p:sp>
        <p:nvSpPr>
          <p:cNvPr id="3" name="Picture Placeholder 2">
            <a:extLst>
              <a:ext uri="{FF2B5EF4-FFF2-40B4-BE49-F238E27FC236}">
                <a16:creationId xmlns:a16="http://schemas.microsoft.com/office/drawing/2014/main" id="{6434C056-24D3-4D4F-B71D-0A6FFF91C429}"/>
              </a:ext>
            </a:extLst>
          </p:cNvPr>
          <p:cNvSpPr>
            <a:spLocks noGrp="1"/>
          </p:cNvSpPr>
          <p:nvPr>
            <p:ph type="pic" idx="1"/>
          </p:nvPr>
        </p:nvSpPr>
        <p:spPr>
          <a:xfrm>
            <a:off x="636887" y="740569"/>
            <a:ext cx="4629150" cy="3655219"/>
          </a:xfrm>
        </p:spPr>
        <p:txBody>
          <a:bodyPr/>
          <a:lstStyle>
            <a:lvl1pPr marL="0" indent="0" algn="l" defTabSz="685800" rtl="0" eaLnBrk="1" latinLnBrk="0" hangingPunct="1">
              <a:lnSpc>
                <a:spcPct val="90000"/>
              </a:lnSpc>
              <a:spcBef>
                <a:spcPts val="750"/>
              </a:spcBef>
              <a:buFont typeface="Arial" panose="020B0604020202020204" pitchFamily="34" charse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indent="0" algn="l" defTabSz="914400" rtl="0" eaLnBrk="1" latinLnBrk="0" hangingPunct="1">
              <a:lnSpc>
                <a:spcPct val="90000"/>
              </a:lnSpc>
              <a:spcBef>
                <a:spcPts val="1000"/>
              </a:spcBef>
              <a:buFont typeface="Arial" panose="020B0604020202020204" pitchFamily="34" charset="0"/>
              <a:buNone/>
            </a:pPr>
            <a:r>
              <a:rPr lang="he-IL"/>
              <a:t>לחץ על הסמל כדי להוסיף תמונה</a:t>
            </a:r>
            <a:endParaRPr lang="x-none"/>
          </a:p>
        </p:txBody>
      </p:sp>
      <p:grpSp>
        <p:nvGrpSpPr>
          <p:cNvPr id="8" name="Group 7">
            <a:extLst>
              <a:ext uri="{FF2B5EF4-FFF2-40B4-BE49-F238E27FC236}">
                <a16:creationId xmlns:a16="http://schemas.microsoft.com/office/drawing/2014/main" id="{980D92DD-D2C5-574D-9D42-6312801F9656}"/>
              </a:ext>
            </a:extLst>
          </p:cNvPr>
          <p:cNvGrpSpPr/>
          <p:nvPr/>
        </p:nvGrpSpPr>
        <p:grpSpPr>
          <a:xfrm>
            <a:off x="8115487" y="4716738"/>
            <a:ext cx="7746404" cy="125624"/>
            <a:chOff x="10668248" y="5893696"/>
            <a:chExt cx="10328539" cy="167498"/>
          </a:xfrm>
        </p:grpSpPr>
        <p:cxnSp>
          <p:nvCxnSpPr>
            <p:cNvPr id="9" name="Straight Connector 8">
              <a:extLst>
                <a:ext uri="{FF2B5EF4-FFF2-40B4-BE49-F238E27FC236}">
                  <a16:creationId xmlns:a16="http://schemas.microsoft.com/office/drawing/2014/main" id="{0EEDDC44-041B-2548-896F-7D3F244033B7}"/>
                </a:ext>
              </a:extLst>
            </p:cNvPr>
            <p:cNvCxnSpPr>
              <a:cxnSpLocks/>
            </p:cNvCxnSpPr>
            <p:nvPr/>
          </p:nvCxnSpPr>
          <p:spPr>
            <a:xfrm>
              <a:off x="10751997" y="5977445"/>
              <a:ext cx="10244790" cy="3849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12C7192-3B93-954D-8551-A0AB54EA33AF}"/>
                </a:ext>
              </a:extLst>
            </p:cNvPr>
            <p:cNvSpPr/>
            <p:nvPr/>
          </p:nvSpPr>
          <p:spPr>
            <a:xfrm>
              <a:off x="10668248" y="5893696"/>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350"/>
            </a:p>
          </p:txBody>
        </p:sp>
      </p:grpSp>
      <p:grpSp>
        <p:nvGrpSpPr>
          <p:cNvPr id="11" name="Group 10">
            <a:extLst>
              <a:ext uri="{FF2B5EF4-FFF2-40B4-BE49-F238E27FC236}">
                <a16:creationId xmlns:a16="http://schemas.microsoft.com/office/drawing/2014/main" id="{7AFCFFBE-CA3C-4545-A48D-BF28B4BE9510}"/>
              </a:ext>
            </a:extLst>
          </p:cNvPr>
          <p:cNvGrpSpPr/>
          <p:nvPr/>
        </p:nvGrpSpPr>
        <p:grpSpPr>
          <a:xfrm>
            <a:off x="269041" y="50260"/>
            <a:ext cx="2934932" cy="379745"/>
            <a:chOff x="358720" y="6187719"/>
            <a:chExt cx="3913243" cy="506326"/>
          </a:xfrm>
        </p:grpSpPr>
        <p:cxnSp>
          <p:nvCxnSpPr>
            <p:cNvPr id="12" name="Straight Connector 11">
              <a:extLst>
                <a:ext uri="{FF2B5EF4-FFF2-40B4-BE49-F238E27FC236}">
                  <a16:creationId xmlns:a16="http://schemas.microsoft.com/office/drawing/2014/main" id="{2CCCA527-9EA3-D945-B442-A5A2AE48F039}"/>
                </a:ext>
              </a:extLst>
            </p:cNvPr>
            <p:cNvCxnSpPr>
              <a:cxnSpLocks/>
            </p:cNvCxnSpPr>
            <p:nvPr/>
          </p:nvCxnSpPr>
          <p:spPr>
            <a:xfrm>
              <a:off x="865046" y="6434480"/>
              <a:ext cx="3406917" cy="128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95CCE9C-95DF-E348-9022-889DF2969112}"/>
                </a:ext>
              </a:extLst>
            </p:cNvPr>
            <p:cNvSpPr/>
            <p:nvPr/>
          </p:nvSpPr>
          <p:spPr>
            <a:xfrm rot="16200000">
              <a:off x="358720" y="6187719"/>
              <a:ext cx="506326" cy="506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350" dirty="0"/>
            </a:p>
          </p:txBody>
        </p:sp>
        <p:sp>
          <p:nvSpPr>
            <p:cNvPr id="14" name="Rectangle 13">
              <a:extLst>
                <a:ext uri="{FF2B5EF4-FFF2-40B4-BE49-F238E27FC236}">
                  <a16:creationId xmlns:a16="http://schemas.microsoft.com/office/drawing/2014/main" id="{1FC30387-F518-A84F-A9D6-7E7AEC6A166E}"/>
                </a:ext>
              </a:extLst>
            </p:cNvPr>
            <p:cNvSpPr/>
            <p:nvPr/>
          </p:nvSpPr>
          <p:spPr>
            <a:xfrm>
              <a:off x="781297" y="6357132"/>
              <a:ext cx="167498" cy="167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x-none" sz="1350"/>
            </a:p>
          </p:txBody>
        </p:sp>
      </p:grpSp>
      <p:sp>
        <p:nvSpPr>
          <p:cNvPr id="15" name="Text Placeholder 5">
            <a:extLst>
              <a:ext uri="{FF2B5EF4-FFF2-40B4-BE49-F238E27FC236}">
                <a16:creationId xmlns:a16="http://schemas.microsoft.com/office/drawing/2014/main" id="{80D7566E-F057-DA40-B83B-F46A0CA495CB}"/>
              </a:ext>
            </a:extLst>
          </p:cNvPr>
          <p:cNvSpPr>
            <a:spLocks noGrp="1"/>
          </p:cNvSpPr>
          <p:nvPr>
            <p:ph type="body" sz="quarter" idx="10" hasCustomPrompt="1"/>
          </p:nvPr>
        </p:nvSpPr>
        <p:spPr>
          <a:xfrm>
            <a:off x="5484020" y="1656642"/>
            <a:ext cx="2949178" cy="2739146"/>
          </a:xfrm>
        </p:spPr>
        <p:txBody>
          <a:bodyPr>
            <a:normAutofit/>
          </a:bodyPr>
          <a:lstStyle>
            <a:lvl1pPr marL="0" indent="0" algn="r">
              <a:buNone/>
              <a:defRPr sz="1800"/>
            </a:lvl1pPr>
            <a:lvl2pPr marL="342900" indent="0" algn="ctr">
              <a:buNone/>
              <a:defRPr/>
            </a:lvl2pPr>
            <a:lvl3pPr marL="685800" indent="0" algn="ctr">
              <a:buNone/>
              <a:defRPr/>
            </a:lvl3pPr>
            <a:lvl4pPr marL="1028700" indent="0" algn="ctr">
              <a:buNone/>
              <a:defRPr/>
            </a:lvl4pPr>
            <a:lvl5pPr marL="1371600" indent="0" algn="ctr">
              <a:buNone/>
              <a:defRPr/>
            </a:lvl5pPr>
          </a:lstStyle>
          <a:p>
            <a:r>
              <a:rPr lang="he-IL" dirty="0"/>
              <a:t>לחץ להוסיף סגנון טקסט של תבנית בסיס</a:t>
            </a:r>
            <a:endParaRPr lang="x-none" dirty="0"/>
          </a:p>
        </p:txBody>
      </p:sp>
    </p:spTree>
    <p:extLst>
      <p:ext uri="{BB962C8B-B14F-4D97-AF65-F5344CB8AC3E}">
        <p14:creationId xmlns:p14="http://schemas.microsoft.com/office/powerpoint/2010/main" val="277707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68C25B-25BC-3D44-BF1A-D4FCCE68B2C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he-IL"/>
              <a:t>לחץ כדי לערוך סגנון כותרת של תבנית בסיס</a:t>
            </a:r>
            <a:endParaRPr lang="x-none" dirty="0"/>
          </a:p>
        </p:txBody>
      </p:sp>
      <p:sp>
        <p:nvSpPr>
          <p:cNvPr id="3" name="Text Placeholder 2">
            <a:extLst>
              <a:ext uri="{FF2B5EF4-FFF2-40B4-BE49-F238E27FC236}">
                <a16:creationId xmlns:a16="http://schemas.microsoft.com/office/drawing/2014/main" id="{2E74985F-A51E-924E-9310-276896888B5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x-none" dirty="0"/>
          </a:p>
        </p:txBody>
      </p:sp>
    </p:spTree>
    <p:extLst>
      <p:ext uri="{BB962C8B-B14F-4D97-AF65-F5344CB8AC3E}">
        <p14:creationId xmlns:p14="http://schemas.microsoft.com/office/powerpoint/2010/main" val="335931549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661" r:id="rId13"/>
    <p:sldLayoutId id="2147483662" r:id="rId14"/>
    <p:sldLayoutId id="2147483663" r:id="rId15"/>
    <p:sldLayoutId id="2147483667" r:id="rId16"/>
    <p:sldLayoutId id="2147483669" r:id="rId17"/>
    <p:sldLayoutId id="2147483670" r:id="rId18"/>
    <p:sldLayoutId id="2147483671" r:id="rId19"/>
    <p:sldLayoutId id="2147483672" r:id="rId20"/>
    <p:sldLayoutId id="2147483722" r:id="rId21"/>
    <p:sldLayoutId id="2147483723" r:id="rId22"/>
    <p:sldLayoutId id="2147483724" r:id="rId23"/>
  </p:sldLayoutIdLst>
  <p:hf sldNum="0" hdr="0" ftr="0" dt="0"/>
  <p:txStyles>
    <p:titleStyle>
      <a:lvl1pPr algn="r" defTabSz="685800" rtl="1"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083">
          <p15:clr>
            <a:srgbClr val="F26B43"/>
          </p15:clr>
        </p15:guide>
        <p15:guide id="2" orient="horz" pos="75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3.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2.png"/><Relationship Id="rId7"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3.xml"/><Relationship Id="rId5" Type="http://schemas.openxmlformats.org/officeDocument/2006/relationships/image" Target="../media/image46.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3.xml"/><Relationship Id="rId5" Type="http://schemas.openxmlformats.org/officeDocument/2006/relationships/image" Target="../media/image46.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3.xml"/><Relationship Id="rId5" Type="http://schemas.openxmlformats.org/officeDocument/2006/relationships/image" Target="../media/image46.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3.xml"/><Relationship Id="rId5" Type="http://schemas.openxmlformats.org/officeDocument/2006/relationships/image" Target="../media/image46.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3.xml"/><Relationship Id="rId5" Type="http://schemas.openxmlformats.org/officeDocument/2006/relationships/image" Target="../media/image46.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3.xml"/><Relationship Id="rId5" Type="http://schemas.openxmlformats.org/officeDocument/2006/relationships/image" Target="../media/image46.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3.xml"/><Relationship Id="rId5" Type="http://schemas.openxmlformats.org/officeDocument/2006/relationships/image" Target="../media/image46.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3.xml"/><Relationship Id="rId5" Type="http://schemas.openxmlformats.org/officeDocument/2006/relationships/image" Target="../media/image46.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3.xml"/><Relationship Id="rId5" Type="http://schemas.openxmlformats.org/officeDocument/2006/relationships/image" Target="../media/image46.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3.xml"/><Relationship Id="rId5" Type="http://schemas.openxmlformats.org/officeDocument/2006/relationships/image" Target="../media/image46.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3.xml"/><Relationship Id="rId5" Type="http://schemas.openxmlformats.org/officeDocument/2006/relationships/image" Target="../media/image46.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3.xml"/><Relationship Id="rId5" Type="http://schemas.openxmlformats.org/officeDocument/2006/relationships/image" Target="../media/image46.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23.xml"/><Relationship Id="rId4" Type="http://schemas.openxmlformats.org/officeDocument/2006/relationships/image" Target="../media/image47.png"/></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23.xml"/><Relationship Id="rId4" Type="http://schemas.openxmlformats.org/officeDocument/2006/relationships/image" Target="../media/image48.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3.xml"/><Relationship Id="rId1" Type="http://schemas.openxmlformats.org/officeDocument/2006/relationships/themeOverride" Target="../theme/themeOverride1.xml"/><Relationship Id="rId5" Type="http://schemas.openxmlformats.org/officeDocument/2006/relationships/image" Target="../media/image49.png"/><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23.xml"/><Relationship Id="rId4" Type="http://schemas.openxmlformats.org/officeDocument/2006/relationships/image" Target="../media/image49.png"/></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5"/>
          <p:cNvSpPr txBox="1">
            <a:spLocks noGrp="1"/>
          </p:cNvSpPr>
          <p:nvPr>
            <p:ph type="body" idx="1"/>
          </p:nvPr>
        </p:nvSpPr>
        <p:spPr>
          <a:xfrm>
            <a:off x="1923899" y="2268944"/>
            <a:ext cx="5862638" cy="800601"/>
          </a:xfrm>
          <a:prstGeom prst="rect">
            <a:avLst/>
          </a:prstGeom>
          <a:noFill/>
          <a:ln>
            <a:noFill/>
          </a:ln>
        </p:spPr>
        <p:txBody>
          <a:bodyPr spcFirstLastPara="1" vert="horz" wrap="square" lIns="68569" tIns="34275" rIns="68569" bIns="34275" rtlCol="0" anchor="t" anchorCtr="0">
            <a:normAutofit/>
          </a:bodyPr>
          <a:lstStyle/>
          <a:p>
            <a:pPr marL="0" indent="0"/>
            <a:r>
              <a:rPr lang="ar-SA" dirty="0">
                <a:cs typeface="+mj-cs"/>
              </a:rPr>
              <a:t>درس علوم للصف الرابع</a:t>
            </a:r>
            <a:endParaRPr lang="x-none" dirty="0">
              <a:cs typeface="+mj-cs"/>
            </a:endParaRPr>
          </a:p>
          <a:p>
            <a:pPr marL="0" indent="0"/>
            <a:endParaRPr dirty="0">
              <a:cs typeface="+mj-cs"/>
            </a:endParaRPr>
          </a:p>
        </p:txBody>
      </p:sp>
      <p:sp>
        <p:nvSpPr>
          <p:cNvPr id="239" name="Google Shape;239;p5"/>
          <p:cNvSpPr txBox="1">
            <a:spLocks noGrp="1"/>
          </p:cNvSpPr>
          <p:nvPr>
            <p:ph type="body" idx="2"/>
          </p:nvPr>
        </p:nvSpPr>
        <p:spPr>
          <a:xfrm>
            <a:off x="1523125" y="3314829"/>
            <a:ext cx="3860405" cy="487018"/>
          </a:xfrm>
          <a:prstGeom prst="rect">
            <a:avLst/>
          </a:prstGeom>
          <a:noFill/>
          <a:ln>
            <a:noFill/>
          </a:ln>
        </p:spPr>
        <p:txBody>
          <a:bodyPr spcFirstLastPara="1" vert="horz" wrap="square" lIns="68569" tIns="34275" rIns="68569" bIns="34275" rtlCol="0" anchor="t" anchorCtr="0">
            <a:normAutofit/>
          </a:bodyPr>
          <a:lstStyle/>
          <a:p>
            <a:pPr marL="0" indent="0" algn="r">
              <a:spcBef>
                <a:spcPts val="0"/>
              </a:spcBef>
            </a:pPr>
            <a:r>
              <a:rPr lang="ar-JO" sz="1800" dirty="0">
                <a:latin typeface="Lateef" panose="01000506020000020003" pitchFamily="2" charset="-78"/>
                <a:cs typeface="+mj-cs"/>
              </a:rPr>
              <a:t>الموضوع:</a:t>
            </a:r>
            <a:r>
              <a:rPr lang="en-US" sz="1800" dirty="0">
                <a:latin typeface="Lateef" panose="01000506020000020003" pitchFamily="2" charset="-78"/>
                <a:cs typeface="+mj-cs"/>
              </a:rPr>
              <a:t> </a:t>
            </a:r>
            <a:r>
              <a:rPr lang="ar-SA" sz="1800" dirty="0">
                <a:cs typeface="+mj-cs"/>
              </a:rPr>
              <a:t>مَجْموعَةُ‭ ‬الْفَقارِيّاتِ و</a:t>
            </a:r>
            <a:r>
              <a:rPr lang="ar-JO" sz="1800" dirty="0">
                <a:cs typeface="+mj-cs"/>
              </a:rPr>
              <a:t>مجموعة</a:t>
            </a:r>
            <a:r>
              <a:rPr lang="ar-SA" sz="1800" dirty="0">
                <a:cs typeface="+mj-cs"/>
              </a:rPr>
              <a:t> ‬</a:t>
            </a:r>
            <a:r>
              <a:rPr lang="ar-SA" sz="1800" dirty="0" err="1">
                <a:cs typeface="+mj-cs"/>
              </a:rPr>
              <a:t>اللّافَقرِيّاتِ</a:t>
            </a:r>
            <a:endParaRPr sz="1800" dirty="0">
              <a:latin typeface="Lateef" panose="01000506020000020003" pitchFamily="2" charset="-78"/>
              <a:cs typeface="+mj-cs"/>
            </a:endParaRPr>
          </a:p>
        </p:txBody>
      </p:sp>
      <p:sp>
        <p:nvSpPr>
          <p:cNvPr id="240" name="Google Shape;240;p5"/>
          <p:cNvSpPr txBox="1">
            <a:spLocks noGrp="1"/>
          </p:cNvSpPr>
          <p:nvPr>
            <p:ph type="body" idx="3"/>
          </p:nvPr>
        </p:nvSpPr>
        <p:spPr>
          <a:xfrm>
            <a:off x="312668" y="4611423"/>
            <a:ext cx="8522722" cy="420400"/>
          </a:xfrm>
          <a:prstGeom prst="rect">
            <a:avLst/>
          </a:prstGeom>
          <a:noFill/>
          <a:ln>
            <a:noFill/>
          </a:ln>
        </p:spPr>
        <p:txBody>
          <a:bodyPr spcFirstLastPara="1" vert="horz" wrap="square" lIns="68569" tIns="34275" rIns="68569" bIns="34275" rtlCol="0" anchor="t" anchorCtr="0">
            <a:normAutofit/>
          </a:bodyPr>
          <a:lstStyle/>
          <a:p>
            <a:pPr marL="0" indent="0" algn="r">
              <a:spcBef>
                <a:spcPts val="0"/>
              </a:spcBef>
            </a:pPr>
            <a:r>
              <a:rPr lang="ar-SA" dirty="0">
                <a:cs typeface="+mj-cs"/>
              </a:rPr>
              <a:t>الرجاء تزوّدوا بـ  : دفتر , قلم , ممحاة , مسطر</a:t>
            </a:r>
            <a:r>
              <a:rPr lang="en-US" dirty="0">
                <a:cs typeface="+mj-cs"/>
              </a:rPr>
              <a:t>.</a:t>
            </a:r>
            <a:endParaRPr dirty="0">
              <a:cs typeface="+mj-cs"/>
            </a:endParaRPr>
          </a:p>
        </p:txBody>
      </p:sp>
      <p:pic>
        <p:nvPicPr>
          <p:cNvPr id="241" name="Google Shape;241;p5"/>
          <p:cNvPicPr preferRelativeResize="0"/>
          <p:nvPr/>
        </p:nvPicPr>
        <p:blipFill rotWithShape="1">
          <a:blip r:embed="rId3">
            <a:alphaModFix/>
          </a:blip>
          <a:srcRect/>
          <a:stretch/>
        </p:blipFill>
        <p:spPr>
          <a:xfrm rot="-2705291">
            <a:off x="2800256" y="474209"/>
            <a:ext cx="493986" cy="1659287"/>
          </a:xfrm>
          <a:prstGeom prst="rect">
            <a:avLst/>
          </a:prstGeom>
          <a:noFill/>
          <a:ln>
            <a:noFill/>
          </a:ln>
        </p:spPr>
      </p:pic>
      <p:sp>
        <p:nvSpPr>
          <p:cNvPr id="242" name="Google Shape;242;p5"/>
          <p:cNvSpPr txBox="1"/>
          <p:nvPr/>
        </p:nvSpPr>
        <p:spPr>
          <a:xfrm>
            <a:off x="1523125" y="3719653"/>
            <a:ext cx="3860405" cy="487018"/>
          </a:xfrm>
          <a:prstGeom prst="rect">
            <a:avLst/>
          </a:prstGeom>
          <a:noFill/>
          <a:ln>
            <a:noFill/>
          </a:ln>
        </p:spPr>
        <p:txBody>
          <a:bodyPr spcFirstLastPara="1" wrap="square" lIns="68569" tIns="34275" rIns="68569" bIns="34275" anchor="t" anchorCtr="0">
            <a:normAutofit/>
          </a:bodyPr>
          <a:lstStyle/>
          <a:p>
            <a:pPr algn="r" rtl="1">
              <a:lnSpc>
                <a:spcPct val="90000"/>
              </a:lnSpc>
              <a:buClr>
                <a:schemeClr val="lt1"/>
              </a:buClr>
              <a:buSzPts val="3200"/>
            </a:pPr>
            <a:endParaRPr sz="2400" dirty="0">
              <a:solidFill>
                <a:schemeClr val="bg1"/>
              </a:solidFill>
              <a:latin typeface="Lateef" panose="01000506020000020003" pitchFamily="2" charset="-78"/>
              <a:ea typeface="Calibri"/>
              <a:cs typeface="+mj-cs"/>
              <a:sym typeface="Calibri"/>
            </a:endParaRPr>
          </a:p>
        </p:txBody>
      </p:sp>
    </p:spTree>
    <p:extLst>
      <p:ext uri="{BB962C8B-B14F-4D97-AF65-F5344CB8AC3E}">
        <p14:creationId xmlns:p14="http://schemas.microsoft.com/office/powerpoint/2010/main" val="85641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xfrm>
            <a:off x="2301360" y="516784"/>
            <a:ext cx="6210000" cy="540000"/>
          </a:xfrm>
          <a:prstGeom prst="rect">
            <a:avLst/>
          </a:prstGeom>
          <a:solidFill>
            <a:schemeClr val="accent1"/>
          </a:solidFill>
          <a:ln>
            <a:noFill/>
          </a:ln>
        </p:spPr>
        <p:txBody>
          <a:bodyPr spcFirstLastPara="1" vert="horz" wrap="square" lIns="68569" tIns="34275" rIns="68569" bIns="34275" rtlCol="0" anchor="b" anchorCtr="0">
            <a:noAutofit/>
          </a:bodyPr>
          <a:lstStyle/>
          <a:p>
            <a:pPr algn="ctr">
              <a:spcBef>
                <a:spcPts val="0"/>
              </a:spcBef>
            </a:pPr>
            <a:r>
              <a:rPr lang="he-IL" b="1" dirty="0">
                <a:effectLst>
                  <a:outerShdw blurRad="38100" dist="38100" dir="2700000" algn="tl">
                    <a:srgbClr val="000000">
                      <a:alpha val="43137"/>
                    </a:srgbClr>
                  </a:outerShdw>
                </a:effectLst>
                <a:latin typeface="Lateef" panose="01000506020000020003" pitchFamily="2" charset="-78"/>
                <a:cs typeface="+mj-cs"/>
              </a:rPr>
              <a:t> </a:t>
            </a:r>
            <a:br>
              <a:rPr lang="ar-SA" b="1" dirty="0">
                <a:effectLst>
                  <a:outerShdw blurRad="38100" dist="38100" dir="2700000" algn="tl">
                    <a:srgbClr val="000000">
                      <a:alpha val="43137"/>
                    </a:srgbClr>
                  </a:outerShdw>
                </a:effectLst>
                <a:latin typeface="Lateef" panose="01000506020000020003" pitchFamily="2" charset="-78"/>
                <a:cs typeface="+mj-cs"/>
              </a:rPr>
            </a:br>
            <a:r>
              <a:rPr lang="ar-SA" b="1" dirty="0">
                <a:effectLst>
                  <a:outerShdw blurRad="38100" dist="38100" dir="2700000" algn="tl">
                    <a:srgbClr val="000000">
                      <a:alpha val="43137"/>
                    </a:srgbClr>
                  </a:outerShdw>
                </a:effectLst>
                <a:latin typeface="Lateef" panose="01000506020000020003" pitchFamily="2" charset="-78"/>
                <a:cs typeface="+mj-cs"/>
              </a:rPr>
              <a:t>لمن أنتمي؟؟</a:t>
            </a:r>
            <a:endParaRPr b="1" dirty="0">
              <a:effectLst>
                <a:outerShdw blurRad="38100" dist="38100" dir="2700000" algn="tl">
                  <a:srgbClr val="000000">
                    <a:alpha val="43137"/>
                  </a:srgbClr>
                </a:outerShdw>
              </a:effectLst>
              <a:latin typeface="Lateef" panose="01000506020000020003" pitchFamily="2" charset="-78"/>
              <a:cs typeface="+mj-cs"/>
            </a:endParaRPr>
          </a:p>
        </p:txBody>
      </p:sp>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2" name="Rectangle 1"/>
          <p:cNvSpPr>
            <a:spLocks noChangeArrowheads="1"/>
          </p:cNvSpPr>
          <p:nvPr/>
        </p:nvSpPr>
        <p:spPr bwMode="auto">
          <a:xfrm>
            <a:off x="10076393" y="3238117"/>
            <a:ext cx="27764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80"/>
                </a:solidFill>
                <a:effectLst/>
                <a:latin typeface="Droid Arabic Kufi"/>
              </a:rPr>
              <a:t>  </a:t>
            </a:r>
            <a:endParaRPr kumimoji="0" lang="en-US" altLang="en-US" sz="10100" b="1" i="0" u="none" strike="noStrike" cap="none" normalizeH="0" baseline="0" dirty="0">
              <a:ln>
                <a:noFill/>
              </a:ln>
              <a:solidFill>
                <a:srgbClr val="000080"/>
              </a:solidFill>
              <a:effectLst/>
              <a:latin typeface="Droid Arabic Kufi"/>
            </a:endParaRPr>
          </a:p>
        </p:txBody>
      </p:sp>
      <p:sp>
        <p:nvSpPr>
          <p:cNvPr id="5" name="מלבן 4"/>
          <p:cNvSpPr/>
          <p:nvPr/>
        </p:nvSpPr>
        <p:spPr>
          <a:xfrm>
            <a:off x="645834" y="1563396"/>
            <a:ext cx="2692865" cy="2677656"/>
          </a:xfrm>
          <a:prstGeom prst="rect">
            <a:avLst/>
          </a:prstGeom>
        </p:spPr>
        <p:txBody>
          <a:bodyPr wrap="square">
            <a:spAutoFit/>
          </a:bodyPr>
          <a:lstStyle/>
          <a:p>
            <a:pPr algn="r"/>
            <a:r>
              <a:rPr lang="ar-SA" sz="2400" b="1" dirty="0">
                <a:latin typeface="Lateef" panose="020B0604020202020204" charset="-78"/>
                <a:cs typeface="+mj-cs"/>
              </a:rPr>
              <a:t>1. 2. كلب</a:t>
            </a:r>
          </a:p>
          <a:p>
            <a:pPr algn="r"/>
            <a:r>
              <a:rPr lang="ar-SA" sz="2400" b="1" dirty="0">
                <a:latin typeface="Lateef" panose="020B0604020202020204" charset="-78"/>
                <a:cs typeface="+mj-cs"/>
              </a:rPr>
              <a:t>3. فراشة</a:t>
            </a:r>
          </a:p>
          <a:p>
            <a:pPr algn="r"/>
            <a:r>
              <a:rPr lang="ar-SA" sz="2400" b="1" dirty="0">
                <a:latin typeface="Lateef" panose="020B0604020202020204" charset="-78"/>
                <a:cs typeface="+mj-cs"/>
              </a:rPr>
              <a:t>4. أخطبوط</a:t>
            </a:r>
          </a:p>
          <a:p>
            <a:pPr algn="r"/>
            <a:r>
              <a:rPr lang="ar-SA" sz="2400" b="1" dirty="0">
                <a:solidFill>
                  <a:srgbClr val="FF0000"/>
                </a:solidFill>
                <a:latin typeface="Lateef" panose="020B0604020202020204" charset="-78"/>
                <a:cs typeface="+mj-cs"/>
              </a:rPr>
              <a:t>5. دولفين</a:t>
            </a:r>
          </a:p>
          <a:p>
            <a:pPr algn="r"/>
            <a:r>
              <a:rPr lang="ar-SA" sz="2400" b="1" dirty="0">
                <a:latin typeface="Lateef" panose="020B0604020202020204" charset="-78"/>
                <a:cs typeface="+mj-cs"/>
              </a:rPr>
              <a:t>6. هدهد</a:t>
            </a:r>
          </a:p>
          <a:p>
            <a:pPr algn="r"/>
            <a:r>
              <a:rPr lang="ar-SA" sz="2400" b="1" dirty="0">
                <a:latin typeface="Lateef" panose="020B0604020202020204" charset="-78"/>
                <a:cs typeface="+mj-cs"/>
              </a:rPr>
              <a:t>7. حرباء</a:t>
            </a:r>
          </a:p>
          <a:p>
            <a:pPr algn="r"/>
            <a:r>
              <a:rPr lang="ar-SA" sz="2400" b="1" dirty="0">
                <a:latin typeface="Lateef" panose="020B0604020202020204" charset="-78"/>
                <a:cs typeface="+mj-cs"/>
              </a:rPr>
              <a:t>8. سلحفاة البحر</a:t>
            </a:r>
            <a:endParaRPr lang="en-US" sz="2400" b="1" dirty="0">
              <a:latin typeface="Lateef" panose="020B0604020202020204" charset="-78"/>
              <a:cs typeface="+mj-cs"/>
            </a:endParaRPr>
          </a:p>
        </p:txBody>
      </p:sp>
      <p:graphicFrame>
        <p:nvGraphicFramePr>
          <p:cNvPr id="8" name="טבלה 3"/>
          <p:cNvGraphicFramePr>
            <a:graphicFrameLocks noGrp="1"/>
          </p:cNvGraphicFramePr>
          <p:nvPr>
            <p:extLst>
              <p:ext uri="{D42A27DB-BD31-4B8C-83A1-F6EECF244321}">
                <p14:modId xmlns:p14="http://schemas.microsoft.com/office/powerpoint/2010/main" val="2037022949"/>
              </p:ext>
            </p:extLst>
          </p:nvPr>
        </p:nvGraphicFramePr>
        <p:xfrm>
          <a:off x="3830576" y="1480565"/>
          <a:ext cx="4965693" cy="2857500"/>
        </p:xfrm>
        <a:graphic>
          <a:graphicData uri="http://schemas.openxmlformats.org/drawingml/2006/table">
            <a:tbl>
              <a:tblPr firstRow="1" bandRow="1">
                <a:tableStyleId>{5C22544A-7EE6-4342-B048-85BDC9FD1C3A}</a:tableStyleId>
              </a:tblPr>
              <a:tblGrid>
                <a:gridCol w="2198661">
                  <a:extLst>
                    <a:ext uri="{9D8B030D-6E8A-4147-A177-3AD203B41FA5}">
                      <a16:colId xmlns:a16="http://schemas.microsoft.com/office/drawing/2014/main" val="20000"/>
                    </a:ext>
                  </a:extLst>
                </a:gridCol>
                <a:gridCol w="2767032">
                  <a:extLst>
                    <a:ext uri="{9D8B030D-6E8A-4147-A177-3AD203B41FA5}">
                      <a16:colId xmlns:a16="http://schemas.microsoft.com/office/drawing/2014/main" val="20001"/>
                    </a:ext>
                  </a:extLst>
                </a:gridCol>
              </a:tblGrid>
              <a:tr h="548640">
                <a:tc>
                  <a:txBody>
                    <a:bodyPr/>
                    <a:lstStyle/>
                    <a:p>
                      <a:pPr algn="ctr"/>
                      <a:r>
                        <a:rPr lang="ar-SA" sz="2400" dirty="0">
                          <a:latin typeface="Lateef" panose="020B0604020202020204" charset="-78"/>
                          <a:cs typeface="+mj-cs"/>
                        </a:rPr>
                        <a:t>بيئتها</a:t>
                      </a:r>
                      <a:r>
                        <a:rPr lang="ar-SA" sz="2400" baseline="0" dirty="0">
                          <a:latin typeface="Lateef" panose="020B0604020202020204" charset="-78"/>
                          <a:cs typeface="+mj-cs"/>
                        </a:rPr>
                        <a:t> الحياتية الماء</a:t>
                      </a:r>
                      <a:endParaRPr lang="en-US" sz="2400" dirty="0">
                        <a:latin typeface="Lateef" panose="020B0604020202020204" charset="-78"/>
                        <a:cs typeface="+mj-cs"/>
                      </a:endParaRPr>
                    </a:p>
                  </a:txBody>
                  <a:tcPr anchor="ctr"/>
                </a:tc>
                <a:tc>
                  <a:txBody>
                    <a:bodyPr/>
                    <a:lstStyle/>
                    <a:p>
                      <a:pPr algn="ctr"/>
                      <a:r>
                        <a:rPr lang="ar-SA" sz="2400" dirty="0">
                          <a:latin typeface="Lateef" panose="020B0604020202020204" charset="-78"/>
                          <a:cs typeface="+mj-cs"/>
                        </a:rPr>
                        <a:t>بيئتها</a:t>
                      </a:r>
                      <a:r>
                        <a:rPr lang="ar-SA" sz="2400" baseline="0" dirty="0">
                          <a:latin typeface="Lateef" panose="020B0604020202020204" charset="-78"/>
                          <a:cs typeface="+mj-cs"/>
                        </a:rPr>
                        <a:t> الحياتية اليابسة</a:t>
                      </a:r>
                      <a:endParaRPr lang="en-US" sz="2400" dirty="0">
                        <a:latin typeface="Lateef" panose="020B0604020202020204" charset="-78"/>
                        <a:cs typeface="+mj-cs"/>
                      </a:endParaRPr>
                    </a:p>
                  </a:txBody>
                  <a:tcPr anchor="ctr"/>
                </a:tc>
                <a:extLst>
                  <a:ext uri="{0D108BD9-81ED-4DB2-BD59-A6C34878D82A}">
                    <a16:rowId xmlns:a16="http://schemas.microsoft.com/office/drawing/2014/main" val="10000"/>
                  </a:ext>
                </a:extLst>
              </a:tr>
              <a:tr h="548640">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j-cs"/>
                        </a:rPr>
                        <a:t>سمكة القرش</a:t>
                      </a:r>
                    </a:p>
                    <a:p>
                      <a:endParaRPr lang="en-CA" dirty="0"/>
                    </a:p>
                  </a:txBody>
                  <a:tcPr anchor="ct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j-cs"/>
                        </a:rPr>
                        <a:t>كلب</a:t>
                      </a:r>
                    </a:p>
                  </a:txBody>
                  <a:tcPr anchor="ctr"/>
                </a:tc>
                <a:extLst>
                  <a:ext uri="{0D108BD9-81ED-4DB2-BD59-A6C34878D82A}">
                    <a16:rowId xmlns:a16="http://schemas.microsoft.com/office/drawing/2014/main" val="10001"/>
                  </a:ext>
                </a:extLst>
              </a:tr>
              <a:tr h="548640">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j-cs"/>
                        </a:rPr>
                        <a:t>أخطبوط</a:t>
                      </a:r>
                    </a:p>
                  </a:txBody>
                  <a:tcPr anchor="ct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j-cs"/>
                        </a:rPr>
                        <a:t>فراشة</a:t>
                      </a:r>
                    </a:p>
                  </a:txBody>
                  <a:tcPr anchor="ctr"/>
                </a:tc>
                <a:extLst>
                  <a:ext uri="{0D108BD9-81ED-4DB2-BD59-A6C34878D82A}">
                    <a16:rowId xmlns:a16="http://schemas.microsoft.com/office/drawing/2014/main" val="10002"/>
                  </a:ext>
                </a:extLst>
              </a:tr>
              <a:tr h="548640">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j-cs"/>
                        </a:rPr>
                        <a:t>دولفين</a:t>
                      </a:r>
                    </a:p>
                  </a:txBody>
                  <a:tcPr anchor="ctr"/>
                </a:tc>
                <a:tc>
                  <a:txBody>
                    <a:bodyPr/>
                    <a:lstStyle/>
                    <a:p>
                      <a:endParaRPr lang="en-CA" dirty="0"/>
                    </a:p>
                  </a:txBody>
                  <a:tcPr anchor="ctr"/>
                </a:tc>
                <a:extLst>
                  <a:ext uri="{0D108BD9-81ED-4DB2-BD59-A6C34878D82A}">
                    <a16:rowId xmlns:a16="http://schemas.microsoft.com/office/drawing/2014/main" val="10003"/>
                  </a:ext>
                </a:extLst>
              </a:tr>
              <a:tr h="548640">
                <a:tc>
                  <a:txBody>
                    <a:bodyPr/>
                    <a:lstStyle/>
                    <a:p>
                      <a:endParaRPr lang="en-CA" dirty="0"/>
                    </a:p>
                  </a:txBody>
                  <a:tcPr anchor="ctr"/>
                </a:tc>
                <a:tc>
                  <a:txBody>
                    <a:bodyPr/>
                    <a:lstStyle/>
                    <a:p>
                      <a:pPr algn="ctr"/>
                      <a:endParaRPr lang="en-US" sz="2400" dirty="0">
                        <a:latin typeface="Lateef" panose="020B0604020202020204" charset="-78"/>
                        <a:cs typeface="+mj-cs"/>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7390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xfrm>
            <a:off x="2301360" y="516784"/>
            <a:ext cx="6210000" cy="540000"/>
          </a:xfrm>
          <a:prstGeom prst="rect">
            <a:avLst/>
          </a:prstGeom>
          <a:solidFill>
            <a:schemeClr val="accent1"/>
          </a:solidFill>
          <a:ln>
            <a:noFill/>
          </a:ln>
        </p:spPr>
        <p:txBody>
          <a:bodyPr spcFirstLastPara="1" vert="horz" wrap="square" lIns="68569" tIns="34275" rIns="68569" bIns="34275" rtlCol="0" anchor="b" anchorCtr="0">
            <a:noAutofit/>
          </a:bodyPr>
          <a:lstStyle/>
          <a:p>
            <a:pPr algn="ctr">
              <a:spcBef>
                <a:spcPts val="0"/>
              </a:spcBef>
            </a:pPr>
            <a:r>
              <a:rPr lang="he-IL" b="1" dirty="0">
                <a:effectLst>
                  <a:outerShdw blurRad="38100" dist="38100" dir="2700000" algn="tl">
                    <a:srgbClr val="000000">
                      <a:alpha val="43137"/>
                    </a:srgbClr>
                  </a:outerShdw>
                </a:effectLst>
                <a:latin typeface="Lateef" panose="01000506020000020003" pitchFamily="2" charset="-78"/>
                <a:cs typeface="+mj-cs"/>
              </a:rPr>
              <a:t> </a:t>
            </a:r>
            <a:br>
              <a:rPr lang="ar-SA" b="1" dirty="0">
                <a:effectLst>
                  <a:outerShdw blurRad="38100" dist="38100" dir="2700000" algn="tl">
                    <a:srgbClr val="000000">
                      <a:alpha val="43137"/>
                    </a:srgbClr>
                  </a:outerShdw>
                </a:effectLst>
                <a:latin typeface="Lateef" panose="01000506020000020003" pitchFamily="2" charset="-78"/>
                <a:cs typeface="+mj-cs"/>
              </a:rPr>
            </a:br>
            <a:r>
              <a:rPr lang="ar-SA" b="1" dirty="0">
                <a:effectLst>
                  <a:outerShdw blurRad="38100" dist="38100" dir="2700000" algn="tl">
                    <a:srgbClr val="000000">
                      <a:alpha val="43137"/>
                    </a:srgbClr>
                  </a:outerShdw>
                </a:effectLst>
                <a:latin typeface="Lateef" panose="01000506020000020003" pitchFamily="2" charset="-78"/>
                <a:cs typeface="+mj-cs"/>
              </a:rPr>
              <a:t>لمن أنتمي؟؟</a:t>
            </a:r>
            <a:endParaRPr b="1" dirty="0">
              <a:effectLst>
                <a:outerShdw blurRad="38100" dist="38100" dir="2700000" algn="tl">
                  <a:srgbClr val="000000">
                    <a:alpha val="43137"/>
                  </a:srgbClr>
                </a:outerShdw>
              </a:effectLst>
              <a:latin typeface="Lateef" panose="01000506020000020003" pitchFamily="2" charset="-78"/>
              <a:cs typeface="+mj-cs"/>
            </a:endParaRPr>
          </a:p>
        </p:txBody>
      </p:sp>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2" name="Rectangle 1"/>
          <p:cNvSpPr>
            <a:spLocks noChangeArrowheads="1"/>
          </p:cNvSpPr>
          <p:nvPr/>
        </p:nvSpPr>
        <p:spPr bwMode="auto">
          <a:xfrm>
            <a:off x="10076393" y="3238117"/>
            <a:ext cx="27764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80"/>
                </a:solidFill>
                <a:effectLst/>
                <a:latin typeface="Droid Arabic Kufi"/>
              </a:rPr>
              <a:t>  </a:t>
            </a:r>
            <a:endParaRPr kumimoji="0" lang="en-US" altLang="en-US" sz="10100" b="1" i="0" u="none" strike="noStrike" cap="none" normalizeH="0" baseline="0" dirty="0">
              <a:ln>
                <a:noFill/>
              </a:ln>
              <a:solidFill>
                <a:srgbClr val="000080"/>
              </a:solidFill>
              <a:effectLst/>
              <a:latin typeface="Droid Arabic Kufi"/>
            </a:endParaRPr>
          </a:p>
        </p:txBody>
      </p:sp>
      <p:sp>
        <p:nvSpPr>
          <p:cNvPr id="5" name="מלבן 4"/>
          <p:cNvSpPr/>
          <p:nvPr/>
        </p:nvSpPr>
        <p:spPr>
          <a:xfrm>
            <a:off x="645834" y="1563396"/>
            <a:ext cx="2692865" cy="3046988"/>
          </a:xfrm>
          <a:prstGeom prst="rect">
            <a:avLst/>
          </a:prstGeom>
        </p:spPr>
        <p:txBody>
          <a:bodyPr wrap="square">
            <a:spAutoFit/>
          </a:bodyPr>
          <a:lstStyle/>
          <a:p>
            <a:pPr algn="r"/>
            <a:r>
              <a:rPr lang="ar-SA" sz="2400" b="1" dirty="0">
                <a:latin typeface="Lateef" panose="020B0604020202020204" charset="-78"/>
                <a:cs typeface="+mj-cs"/>
              </a:rPr>
              <a:t>1. سمكة القرش</a:t>
            </a:r>
          </a:p>
          <a:p>
            <a:pPr algn="r"/>
            <a:r>
              <a:rPr lang="ar-SA" sz="2400" b="1" dirty="0">
                <a:latin typeface="Lateef" panose="020B0604020202020204" charset="-78"/>
                <a:cs typeface="+mj-cs"/>
              </a:rPr>
              <a:t>2. كلب</a:t>
            </a:r>
          </a:p>
          <a:p>
            <a:pPr algn="r"/>
            <a:r>
              <a:rPr lang="ar-SA" sz="2400" b="1" dirty="0">
                <a:latin typeface="Lateef" panose="020B0604020202020204" charset="-78"/>
                <a:cs typeface="+mj-cs"/>
              </a:rPr>
              <a:t>3. فراشة</a:t>
            </a:r>
          </a:p>
          <a:p>
            <a:pPr algn="r"/>
            <a:r>
              <a:rPr lang="ar-SA" sz="2400" b="1" dirty="0">
                <a:latin typeface="Lateef" panose="020B0604020202020204" charset="-78"/>
                <a:cs typeface="+mj-cs"/>
              </a:rPr>
              <a:t>4. أخطبوط</a:t>
            </a:r>
          </a:p>
          <a:p>
            <a:pPr algn="r"/>
            <a:r>
              <a:rPr lang="ar-SA" sz="2400" b="1" dirty="0">
                <a:latin typeface="Lateef" panose="020B0604020202020204" charset="-78"/>
                <a:cs typeface="+mj-cs"/>
              </a:rPr>
              <a:t>5. دولفين</a:t>
            </a:r>
          </a:p>
          <a:p>
            <a:pPr algn="r"/>
            <a:r>
              <a:rPr lang="ar-SA" sz="2400" b="1" dirty="0">
                <a:solidFill>
                  <a:srgbClr val="FF0000"/>
                </a:solidFill>
                <a:latin typeface="Lateef" panose="020B0604020202020204" charset="-78"/>
                <a:cs typeface="+mj-cs"/>
              </a:rPr>
              <a:t>6. هدهد</a:t>
            </a:r>
          </a:p>
          <a:p>
            <a:pPr algn="r"/>
            <a:r>
              <a:rPr lang="ar-SA" sz="2400" b="1" dirty="0">
                <a:latin typeface="Lateef" panose="020B0604020202020204" charset="-78"/>
                <a:cs typeface="+mj-cs"/>
              </a:rPr>
              <a:t>7. حرباء</a:t>
            </a:r>
          </a:p>
          <a:p>
            <a:pPr algn="r"/>
            <a:r>
              <a:rPr lang="ar-SA" sz="2400" b="1" dirty="0">
                <a:latin typeface="Lateef" panose="020B0604020202020204" charset="-78"/>
                <a:cs typeface="+mj-cs"/>
              </a:rPr>
              <a:t>8. سلحفاة البحر</a:t>
            </a:r>
            <a:endParaRPr lang="en-US" sz="2400" b="1" dirty="0">
              <a:latin typeface="Lateef" panose="020B0604020202020204" charset="-78"/>
              <a:cs typeface="+mj-cs"/>
            </a:endParaRPr>
          </a:p>
        </p:txBody>
      </p:sp>
      <p:graphicFrame>
        <p:nvGraphicFramePr>
          <p:cNvPr id="8" name="טבלה 3"/>
          <p:cNvGraphicFramePr>
            <a:graphicFrameLocks noGrp="1"/>
          </p:cNvGraphicFramePr>
          <p:nvPr>
            <p:extLst>
              <p:ext uri="{D42A27DB-BD31-4B8C-83A1-F6EECF244321}">
                <p14:modId xmlns:p14="http://schemas.microsoft.com/office/powerpoint/2010/main" val="680560102"/>
              </p:ext>
            </p:extLst>
          </p:nvPr>
        </p:nvGraphicFramePr>
        <p:xfrm>
          <a:off x="3753303" y="1404300"/>
          <a:ext cx="4965693" cy="2981896"/>
        </p:xfrm>
        <a:graphic>
          <a:graphicData uri="http://schemas.openxmlformats.org/drawingml/2006/table">
            <a:tbl>
              <a:tblPr firstRow="1" bandRow="1">
                <a:tableStyleId>{5C22544A-7EE6-4342-B048-85BDC9FD1C3A}</a:tableStyleId>
              </a:tblPr>
              <a:tblGrid>
                <a:gridCol w="2198661">
                  <a:extLst>
                    <a:ext uri="{9D8B030D-6E8A-4147-A177-3AD203B41FA5}">
                      <a16:colId xmlns:a16="http://schemas.microsoft.com/office/drawing/2014/main" val="20000"/>
                    </a:ext>
                  </a:extLst>
                </a:gridCol>
                <a:gridCol w="2767032">
                  <a:extLst>
                    <a:ext uri="{9D8B030D-6E8A-4147-A177-3AD203B41FA5}">
                      <a16:colId xmlns:a16="http://schemas.microsoft.com/office/drawing/2014/main" val="20001"/>
                    </a:ext>
                  </a:extLst>
                </a:gridCol>
              </a:tblGrid>
              <a:tr h="673036">
                <a:tc>
                  <a:txBody>
                    <a:bodyPr/>
                    <a:lstStyle/>
                    <a:p>
                      <a:pPr algn="ctr"/>
                      <a:r>
                        <a:rPr lang="ar-SA" sz="2400" dirty="0">
                          <a:latin typeface="Lateef" panose="020B0604020202020204" charset="-78"/>
                          <a:cs typeface="+mj-cs"/>
                        </a:rPr>
                        <a:t>بيئتها</a:t>
                      </a:r>
                      <a:r>
                        <a:rPr lang="ar-SA" sz="2400" baseline="0" dirty="0">
                          <a:latin typeface="Lateef" panose="020B0604020202020204" charset="-78"/>
                          <a:cs typeface="+mj-cs"/>
                        </a:rPr>
                        <a:t> الحياتية الماء</a:t>
                      </a:r>
                      <a:endParaRPr lang="en-US" sz="2400" dirty="0">
                        <a:latin typeface="Lateef" panose="020B0604020202020204" charset="-78"/>
                        <a:cs typeface="+mj-cs"/>
                      </a:endParaRPr>
                    </a:p>
                  </a:txBody>
                  <a:tcPr anchor="ctr"/>
                </a:tc>
                <a:tc>
                  <a:txBody>
                    <a:bodyPr/>
                    <a:lstStyle/>
                    <a:p>
                      <a:pPr algn="ctr"/>
                      <a:r>
                        <a:rPr lang="ar-SA" sz="2400" dirty="0">
                          <a:latin typeface="Lateef" panose="020B0604020202020204" charset="-78"/>
                          <a:cs typeface="+mj-cs"/>
                        </a:rPr>
                        <a:t>بيئتها</a:t>
                      </a:r>
                      <a:r>
                        <a:rPr lang="ar-SA" sz="2400" baseline="0" dirty="0">
                          <a:latin typeface="Lateef" panose="020B0604020202020204" charset="-78"/>
                          <a:cs typeface="+mj-cs"/>
                        </a:rPr>
                        <a:t> الحياتية اليابسة</a:t>
                      </a:r>
                      <a:endParaRPr lang="en-US" sz="2400" dirty="0">
                        <a:latin typeface="Lateef" panose="020B0604020202020204" charset="-78"/>
                        <a:cs typeface="+mj-cs"/>
                      </a:endParaRPr>
                    </a:p>
                  </a:txBody>
                  <a:tcPr anchor="ctr"/>
                </a:tc>
                <a:extLst>
                  <a:ext uri="{0D108BD9-81ED-4DB2-BD59-A6C34878D82A}">
                    <a16:rowId xmlns:a16="http://schemas.microsoft.com/office/drawing/2014/main" val="10000"/>
                  </a:ext>
                </a:extLst>
              </a:tr>
              <a:tr h="548640">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j-cs"/>
                        </a:rPr>
                        <a:t>سمكة القرش</a:t>
                      </a:r>
                      <a:endParaRPr lang="en-US" sz="2400" b="1" kern="1200" dirty="0">
                        <a:solidFill>
                          <a:schemeClr val="dk1"/>
                        </a:solidFill>
                        <a:latin typeface="Lateef" panose="020B0604020202020204" charset="-78"/>
                        <a:ea typeface="+mn-ea"/>
                        <a:cs typeface="+mj-cs"/>
                      </a:endParaRPr>
                    </a:p>
                    <a:p>
                      <a:endParaRPr lang="en-CA" dirty="0"/>
                    </a:p>
                  </a:txBody>
                  <a:tcPr anchor="ct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j-cs"/>
                        </a:rPr>
                        <a:t>كلب</a:t>
                      </a:r>
                    </a:p>
                  </a:txBody>
                  <a:tcPr anchor="ctr"/>
                </a:tc>
                <a:extLst>
                  <a:ext uri="{0D108BD9-81ED-4DB2-BD59-A6C34878D82A}">
                    <a16:rowId xmlns:a16="http://schemas.microsoft.com/office/drawing/2014/main" val="10001"/>
                  </a:ext>
                </a:extLst>
              </a:tr>
              <a:tr h="548640">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j-cs"/>
                        </a:rPr>
                        <a:t>أخطبوط</a:t>
                      </a:r>
                    </a:p>
                  </a:txBody>
                  <a:tcPr anchor="ct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j-cs"/>
                        </a:rPr>
                        <a:t>فراشة</a:t>
                      </a:r>
                    </a:p>
                  </a:txBody>
                  <a:tcPr anchor="ctr"/>
                </a:tc>
                <a:extLst>
                  <a:ext uri="{0D108BD9-81ED-4DB2-BD59-A6C34878D82A}">
                    <a16:rowId xmlns:a16="http://schemas.microsoft.com/office/drawing/2014/main" val="10002"/>
                  </a:ext>
                </a:extLst>
              </a:tr>
              <a:tr h="548640">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j-cs"/>
                        </a:rPr>
                        <a:t>دولفين</a:t>
                      </a:r>
                    </a:p>
                  </a:txBody>
                  <a:tcPr anchor="ct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j-cs"/>
                        </a:rPr>
                        <a:t>هدهد</a:t>
                      </a:r>
                    </a:p>
                  </a:txBody>
                  <a:tcPr anchor="ctr"/>
                </a:tc>
                <a:extLst>
                  <a:ext uri="{0D108BD9-81ED-4DB2-BD59-A6C34878D82A}">
                    <a16:rowId xmlns:a16="http://schemas.microsoft.com/office/drawing/2014/main" val="10003"/>
                  </a:ext>
                </a:extLst>
              </a:tr>
              <a:tr h="548640">
                <a:tc>
                  <a:txBody>
                    <a:bodyPr/>
                    <a:lstStyle/>
                    <a:p>
                      <a:endParaRPr lang="en-CA" dirty="0"/>
                    </a:p>
                  </a:txBody>
                  <a:tcPr anchor="ctr"/>
                </a:tc>
                <a:tc>
                  <a:txBody>
                    <a:bodyPr/>
                    <a:lstStyle/>
                    <a:p>
                      <a:endParaRPr lang="en-CA" dirty="0"/>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0621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xfrm>
            <a:off x="2301360" y="516784"/>
            <a:ext cx="6210000" cy="540000"/>
          </a:xfrm>
          <a:prstGeom prst="rect">
            <a:avLst/>
          </a:prstGeom>
          <a:solidFill>
            <a:schemeClr val="accent1"/>
          </a:solidFill>
          <a:ln>
            <a:noFill/>
          </a:ln>
        </p:spPr>
        <p:txBody>
          <a:bodyPr spcFirstLastPara="1" vert="horz" wrap="square" lIns="68569" tIns="34275" rIns="68569" bIns="34275" rtlCol="0" anchor="b" anchorCtr="0">
            <a:noAutofit/>
          </a:bodyPr>
          <a:lstStyle/>
          <a:p>
            <a:pPr algn="ctr">
              <a:spcBef>
                <a:spcPts val="0"/>
              </a:spcBef>
            </a:pPr>
            <a:r>
              <a:rPr lang="he-IL" b="1" dirty="0">
                <a:effectLst>
                  <a:outerShdw blurRad="38100" dist="38100" dir="2700000" algn="tl">
                    <a:srgbClr val="000000">
                      <a:alpha val="43137"/>
                    </a:srgbClr>
                  </a:outerShdw>
                </a:effectLst>
                <a:latin typeface="Lateef" panose="01000506020000020003" pitchFamily="2" charset="-78"/>
                <a:cs typeface="+mj-cs"/>
              </a:rPr>
              <a:t> </a:t>
            </a:r>
            <a:br>
              <a:rPr lang="ar-SA" b="1" dirty="0">
                <a:effectLst>
                  <a:outerShdw blurRad="38100" dist="38100" dir="2700000" algn="tl">
                    <a:srgbClr val="000000">
                      <a:alpha val="43137"/>
                    </a:srgbClr>
                  </a:outerShdw>
                </a:effectLst>
                <a:latin typeface="Lateef" panose="01000506020000020003" pitchFamily="2" charset="-78"/>
                <a:cs typeface="+mj-cs"/>
              </a:rPr>
            </a:br>
            <a:r>
              <a:rPr lang="ar-SA" b="1" dirty="0">
                <a:effectLst>
                  <a:outerShdw blurRad="38100" dist="38100" dir="2700000" algn="tl">
                    <a:srgbClr val="000000">
                      <a:alpha val="43137"/>
                    </a:srgbClr>
                  </a:outerShdw>
                </a:effectLst>
                <a:latin typeface="Lateef" panose="01000506020000020003" pitchFamily="2" charset="-78"/>
                <a:cs typeface="+mj-cs"/>
              </a:rPr>
              <a:t>لمن أنتمي؟؟</a:t>
            </a:r>
            <a:endParaRPr b="1" dirty="0">
              <a:effectLst>
                <a:outerShdw blurRad="38100" dist="38100" dir="2700000" algn="tl">
                  <a:srgbClr val="000000">
                    <a:alpha val="43137"/>
                  </a:srgbClr>
                </a:outerShdw>
              </a:effectLst>
              <a:latin typeface="Lateef" panose="01000506020000020003" pitchFamily="2" charset="-78"/>
              <a:cs typeface="+mj-cs"/>
            </a:endParaRPr>
          </a:p>
        </p:txBody>
      </p:sp>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2" name="Rectangle 1"/>
          <p:cNvSpPr>
            <a:spLocks noChangeArrowheads="1"/>
          </p:cNvSpPr>
          <p:nvPr/>
        </p:nvSpPr>
        <p:spPr bwMode="auto">
          <a:xfrm>
            <a:off x="10076393" y="3238117"/>
            <a:ext cx="27764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80"/>
                </a:solidFill>
                <a:effectLst/>
                <a:latin typeface="Droid Arabic Kufi"/>
              </a:rPr>
              <a:t>  </a:t>
            </a:r>
            <a:endParaRPr kumimoji="0" lang="en-US" altLang="en-US" sz="10100" b="1" i="0" u="none" strike="noStrike" cap="none" normalizeH="0" baseline="0" dirty="0">
              <a:ln>
                <a:noFill/>
              </a:ln>
              <a:solidFill>
                <a:srgbClr val="000080"/>
              </a:solidFill>
              <a:effectLst/>
              <a:latin typeface="Droid Arabic Kufi"/>
            </a:endParaRPr>
          </a:p>
        </p:txBody>
      </p:sp>
      <p:sp>
        <p:nvSpPr>
          <p:cNvPr id="5" name="מלבן 4"/>
          <p:cNvSpPr/>
          <p:nvPr/>
        </p:nvSpPr>
        <p:spPr>
          <a:xfrm>
            <a:off x="645834" y="1563396"/>
            <a:ext cx="2692865" cy="3046988"/>
          </a:xfrm>
          <a:prstGeom prst="rect">
            <a:avLst/>
          </a:prstGeom>
        </p:spPr>
        <p:txBody>
          <a:bodyPr wrap="square">
            <a:spAutoFit/>
          </a:bodyPr>
          <a:lstStyle/>
          <a:p>
            <a:pPr algn="r"/>
            <a:r>
              <a:rPr lang="ar-SA" sz="2400" b="1" dirty="0">
                <a:latin typeface="Lateef" panose="020B0604020202020204" charset="-78"/>
                <a:cs typeface="+mj-cs"/>
              </a:rPr>
              <a:t>1. سمكة القرش</a:t>
            </a:r>
          </a:p>
          <a:p>
            <a:pPr algn="r"/>
            <a:r>
              <a:rPr lang="ar-SA" sz="2400" b="1" dirty="0">
                <a:latin typeface="Lateef" panose="020B0604020202020204" charset="-78"/>
                <a:cs typeface="+mj-cs"/>
              </a:rPr>
              <a:t>2. كلب</a:t>
            </a:r>
          </a:p>
          <a:p>
            <a:pPr algn="r"/>
            <a:r>
              <a:rPr lang="ar-SA" sz="2400" b="1" dirty="0">
                <a:latin typeface="Lateef" panose="020B0604020202020204" charset="-78"/>
                <a:cs typeface="+mj-cs"/>
              </a:rPr>
              <a:t>3. فراشة</a:t>
            </a:r>
          </a:p>
          <a:p>
            <a:pPr algn="r"/>
            <a:r>
              <a:rPr lang="ar-SA" sz="2400" b="1" dirty="0">
                <a:latin typeface="Lateef" panose="020B0604020202020204" charset="-78"/>
                <a:cs typeface="+mj-cs"/>
              </a:rPr>
              <a:t>4. أخطبوط</a:t>
            </a:r>
          </a:p>
          <a:p>
            <a:pPr algn="r"/>
            <a:r>
              <a:rPr lang="ar-SA" sz="2400" b="1" dirty="0">
                <a:latin typeface="Lateef" panose="020B0604020202020204" charset="-78"/>
                <a:cs typeface="+mj-cs"/>
              </a:rPr>
              <a:t>5. دولفين</a:t>
            </a:r>
          </a:p>
          <a:p>
            <a:pPr algn="r"/>
            <a:r>
              <a:rPr lang="ar-SA" sz="2400" b="1" dirty="0">
                <a:latin typeface="Lateef" panose="020B0604020202020204" charset="-78"/>
                <a:cs typeface="+mj-cs"/>
              </a:rPr>
              <a:t>6. هدهد</a:t>
            </a:r>
          </a:p>
          <a:p>
            <a:pPr algn="r"/>
            <a:r>
              <a:rPr lang="ar-SA" sz="2400" b="1" dirty="0">
                <a:solidFill>
                  <a:srgbClr val="FF0000"/>
                </a:solidFill>
                <a:latin typeface="Lateef" panose="020B0604020202020204" charset="-78"/>
                <a:cs typeface="+mj-cs"/>
              </a:rPr>
              <a:t>7</a:t>
            </a:r>
            <a:r>
              <a:rPr lang="ar-JO" sz="2400" b="1" dirty="0">
                <a:solidFill>
                  <a:srgbClr val="FF0000"/>
                </a:solidFill>
                <a:latin typeface="Lateef" panose="020B0604020202020204" charset="-78"/>
                <a:cs typeface="+mj-cs"/>
              </a:rPr>
              <a:t>.</a:t>
            </a:r>
            <a:r>
              <a:rPr lang="ar-SA" sz="2400" b="1" dirty="0">
                <a:latin typeface="Lateef" panose="020B0604020202020204" charset="-78"/>
                <a:cs typeface="+mj-cs"/>
              </a:rPr>
              <a:t> </a:t>
            </a:r>
            <a:r>
              <a:rPr lang="ar-SA" sz="2400" b="1" dirty="0">
                <a:solidFill>
                  <a:srgbClr val="FF0000"/>
                </a:solidFill>
                <a:latin typeface="Lateef" panose="020B0604020202020204" charset="-78"/>
                <a:cs typeface="+mj-cs"/>
              </a:rPr>
              <a:t>حرباء</a:t>
            </a:r>
          </a:p>
          <a:p>
            <a:pPr algn="r"/>
            <a:r>
              <a:rPr lang="ar-SA" sz="2400" b="1" dirty="0">
                <a:latin typeface="Lateef" panose="020B0604020202020204" charset="-78"/>
                <a:cs typeface="+mj-cs"/>
              </a:rPr>
              <a:t>8. سلحفاة البحر</a:t>
            </a:r>
            <a:endParaRPr lang="en-US" sz="2400" b="1" dirty="0">
              <a:latin typeface="Lateef" panose="020B0604020202020204" charset="-78"/>
              <a:cs typeface="+mj-cs"/>
            </a:endParaRPr>
          </a:p>
        </p:txBody>
      </p:sp>
      <p:graphicFrame>
        <p:nvGraphicFramePr>
          <p:cNvPr id="8" name="טבלה 3"/>
          <p:cNvGraphicFramePr>
            <a:graphicFrameLocks noGrp="1"/>
          </p:cNvGraphicFramePr>
          <p:nvPr>
            <p:extLst>
              <p:ext uri="{D42A27DB-BD31-4B8C-83A1-F6EECF244321}">
                <p14:modId xmlns:p14="http://schemas.microsoft.com/office/powerpoint/2010/main" val="2399137372"/>
              </p:ext>
            </p:extLst>
          </p:nvPr>
        </p:nvGraphicFramePr>
        <p:xfrm>
          <a:off x="3753303" y="1404300"/>
          <a:ext cx="4965693" cy="2981896"/>
        </p:xfrm>
        <a:graphic>
          <a:graphicData uri="http://schemas.openxmlformats.org/drawingml/2006/table">
            <a:tbl>
              <a:tblPr firstRow="1" bandRow="1">
                <a:tableStyleId>{5C22544A-7EE6-4342-B048-85BDC9FD1C3A}</a:tableStyleId>
              </a:tblPr>
              <a:tblGrid>
                <a:gridCol w="2198661">
                  <a:extLst>
                    <a:ext uri="{9D8B030D-6E8A-4147-A177-3AD203B41FA5}">
                      <a16:colId xmlns:a16="http://schemas.microsoft.com/office/drawing/2014/main" val="20000"/>
                    </a:ext>
                  </a:extLst>
                </a:gridCol>
                <a:gridCol w="2767032">
                  <a:extLst>
                    <a:ext uri="{9D8B030D-6E8A-4147-A177-3AD203B41FA5}">
                      <a16:colId xmlns:a16="http://schemas.microsoft.com/office/drawing/2014/main" val="20001"/>
                    </a:ext>
                  </a:extLst>
                </a:gridCol>
              </a:tblGrid>
              <a:tr h="673036">
                <a:tc>
                  <a:txBody>
                    <a:bodyPr/>
                    <a:lstStyle/>
                    <a:p>
                      <a:pPr algn="ctr"/>
                      <a:r>
                        <a:rPr lang="ar-SA" sz="2400" dirty="0">
                          <a:latin typeface="Lateef" panose="020B0604020202020204" charset="-78"/>
                          <a:cs typeface="+mj-cs"/>
                        </a:rPr>
                        <a:t>بيئتها</a:t>
                      </a:r>
                      <a:r>
                        <a:rPr lang="ar-SA" sz="2400" baseline="0" dirty="0">
                          <a:latin typeface="Lateef" panose="020B0604020202020204" charset="-78"/>
                          <a:cs typeface="+mj-cs"/>
                        </a:rPr>
                        <a:t> الحياتية الماء</a:t>
                      </a:r>
                      <a:endParaRPr lang="en-US" sz="2400" dirty="0">
                        <a:latin typeface="Lateef" panose="020B0604020202020204" charset="-78"/>
                        <a:cs typeface="+mj-cs"/>
                      </a:endParaRPr>
                    </a:p>
                  </a:txBody>
                  <a:tcPr anchor="ctr"/>
                </a:tc>
                <a:tc>
                  <a:txBody>
                    <a:bodyPr/>
                    <a:lstStyle/>
                    <a:p>
                      <a:pPr algn="ctr"/>
                      <a:r>
                        <a:rPr lang="ar-SA" sz="2400" dirty="0">
                          <a:latin typeface="Lateef" panose="020B0604020202020204" charset="-78"/>
                          <a:cs typeface="+mj-cs"/>
                        </a:rPr>
                        <a:t>بيئتها</a:t>
                      </a:r>
                      <a:r>
                        <a:rPr lang="ar-SA" sz="2400" baseline="0" dirty="0">
                          <a:latin typeface="Lateef" panose="020B0604020202020204" charset="-78"/>
                          <a:cs typeface="+mj-cs"/>
                        </a:rPr>
                        <a:t> الحياتية اليابسة</a:t>
                      </a:r>
                      <a:endParaRPr lang="en-US" sz="2400" dirty="0">
                        <a:latin typeface="Lateef" panose="020B0604020202020204" charset="-78"/>
                        <a:cs typeface="+mj-cs"/>
                      </a:endParaRPr>
                    </a:p>
                  </a:txBody>
                  <a:tcPr anchor="ctr"/>
                </a:tc>
                <a:extLst>
                  <a:ext uri="{0D108BD9-81ED-4DB2-BD59-A6C34878D82A}">
                    <a16:rowId xmlns:a16="http://schemas.microsoft.com/office/drawing/2014/main" val="10000"/>
                  </a:ext>
                </a:extLst>
              </a:tr>
              <a:tr h="548640">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j-cs"/>
                        </a:rPr>
                        <a:t>سمكة القرش</a:t>
                      </a:r>
                      <a:endParaRPr lang="en-US" sz="2400" b="1" kern="1200" dirty="0">
                        <a:solidFill>
                          <a:schemeClr val="dk1"/>
                        </a:solidFill>
                        <a:latin typeface="Lateef" panose="020B0604020202020204" charset="-78"/>
                        <a:ea typeface="+mn-ea"/>
                        <a:cs typeface="+mj-cs"/>
                      </a:endParaRPr>
                    </a:p>
                    <a:p>
                      <a:endParaRPr lang="en-CA" dirty="0"/>
                    </a:p>
                  </a:txBody>
                  <a:tcPr anchor="ct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j-cs"/>
                        </a:rPr>
                        <a:t>كلب</a:t>
                      </a:r>
                    </a:p>
                  </a:txBody>
                  <a:tcPr anchor="ctr"/>
                </a:tc>
                <a:extLst>
                  <a:ext uri="{0D108BD9-81ED-4DB2-BD59-A6C34878D82A}">
                    <a16:rowId xmlns:a16="http://schemas.microsoft.com/office/drawing/2014/main" val="10001"/>
                  </a:ext>
                </a:extLst>
              </a:tr>
              <a:tr h="548640">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j-cs"/>
                        </a:rPr>
                        <a:t>أخطبوط</a:t>
                      </a:r>
                    </a:p>
                  </a:txBody>
                  <a:tcPr anchor="ct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j-cs"/>
                        </a:rPr>
                        <a:t>فراشة</a:t>
                      </a:r>
                    </a:p>
                  </a:txBody>
                  <a:tcPr anchor="ctr"/>
                </a:tc>
                <a:extLst>
                  <a:ext uri="{0D108BD9-81ED-4DB2-BD59-A6C34878D82A}">
                    <a16:rowId xmlns:a16="http://schemas.microsoft.com/office/drawing/2014/main" val="10002"/>
                  </a:ext>
                </a:extLst>
              </a:tr>
              <a:tr h="548640">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j-cs"/>
                        </a:rPr>
                        <a:t>دولفين</a:t>
                      </a:r>
                    </a:p>
                  </a:txBody>
                  <a:tcPr anchor="ct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j-cs"/>
                        </a:rPr>
                        <a:t>هدهد</a:t>
                      </a:r>
                    </a:p>
                  </a:txBody>
                  <a:tcPr anchor="ctr"/>
                </a:tc>
                <a:extLst>
                  <a:ext uri="{0D108BD9-81ED-4DB2-BD59-A6C34878D82A}">
                    <a16:rowId xmlns:a16="http://schemas.microsoft.com/office/drawing/2014/main" val="10003"/>
                  </a:ext>
                </a:extLst>
              </a:tr>
              <a:tr h="548640">
                <a:tc>
                  <a:txBody>
                    <a:bodyPr/>
                    <a:lstStyle/>
                    <a:p>
                      <a:pPr algn="ctr"/>
                      <a:endParaRPr lang="en-US" sz="2400" dirty="0">
                        <a:latin typeface="Lateef" panose="020B0604020202020204" charset="-78"/>
                        <a:cs typeface="+mj-cs"/>
                      </a:endParaRPr>
                    </a:p>
                  </a:txBody>
                  <a:tcPr anchor="ct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j-cs"/>
                        </a:rPr>
                        <a:t>حرباء</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967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xfrm>
            <a:off x="2301360" y="516784"/>
            <a:ext cx="6210000" cy="540000"/>
          </a:xfrm>
          <a:prstGeom prst="rect">
            <a:avLst/>
          </a:prstGeom>
          <a:solidFill>
            <a:schemeClr val="accent1"/>
          </a:solidFill>
          <a:ln>
            <a:noFill/>
          </a:ln>
        </p:spPr>
        <p:txBody>
          <a:bodyPr spcFirstLastPara="1" vert="horz" wrap="square" lIns="68569" tIns="34275" rIns="68569" bIns="34275" rtlCol="0" anchor="b" anchorCtr="0">
            <a:noAutofit/>
          </a:bodyPr>
          <a:lstStyle/>
          <a:p>
            <a:pPr algn="ctr">
              <a:spcBef>
                <a:spcPts val="0"/>
              </a:spcBef>
            </a:pPr>
            <a:r>
              <a:rPr lang="he-IL" b="1" dirty="0">
                <a:effectLst>
                  <a:outerShdw blurRad="38100" dist="38100" dir="2700000" algn="tl">
                    <a:srgbClr val="000000">
                      <a:alpha val="43137"/>
                    </a:srgbClr>
                  </a:outerShdw>
                </a:effectLst>
                <a:latin typeface="Lateef" panose="01000506020000020003" pitchFamily="2" charset="-78"/>
                <a:cs typeface="+mj-cs"/>
              </a:rPr>
              <a:t> </a:t>
            </a:r>
            <a:br>
              <a:rPr lang="ar-SA" b="1" dirty="0">
                <a:effectLst>
                  <a:outerShdw blurRad="38100" dist="38100" dir="2700000" algn="tl">
                    <a:srgbClr val="000000">
                      <a:alpha val="43137"/>
                    </a:srgbClr>
                  </a:outerShdw>
                </a:effectLst>
                <a:latin typeface="Lateef" panose="01000506020000020003" pitchFamily="2" charset="-78"/>
                <a:cs typeface="+mj-cs"/>
              </a:rPr>
            </a:br>
            <a:r>
              <a:rPr lang="ar-SA" b="1" dirty="0">
                <a:effectLst>
                  <a:outerShdw blurRad="38100" dist="38100" dir="2700000" algn="tl">
                    <a:srgbClr val="000000">
                      <a:alpha val="43137"/>
                    </a:srgbClr>
                  </a:outerShdw>
                </a:effectLst>
                <a:latin typeface="Lateef" panose="01000506020000020003" pitchFamily="2" charset="-78"/>
                <a:cs typeface="+mj-cs"/>
              </a:rPr>
              <a:t>لمن أنتمي؟؟</a:t>
            </a:r>
            <a:endParaRPr b="1" dirty="0">
              <a:effectLst>
                <a:outerShdw blurRad="38100" dist="38100" dir="2700000" algn="tl">
                  <a:srgbClr val="000000">
                    <a:alpha val="43137"/>
                  </a:srgbClr>
                </a:outerShdw>
              </a:effectLst>
              <a:latin typeface="Lateef" panose="01000506020000020003" pitchFamily="2" charset="-78"/>
              <a:cs typeface="+mj-cs"/>
            </a:endParaRPr>
          </a:p>
        </p:txBody>
      </p:sp>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2" name="Rectangle 1"/>
          <p:cNvSpPr>
            <a:spLocks noChangeArrowheads="1"/>
          </p:cNvSpPr>
          <p:nvPr/>
        </p:nvSpPr>
        <p:spPr bwMode="auto">
          <a:xfrm>
            <a:off x="10076393" y="3238117"/>
            <a:ext cx="27764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80"/>
                </a:solidFill>
                <a:effectLst/>
                <a:latin typeface="Droid Arabic Kufi"/>
              </a:rPr>
              <a:t>  </a:t>
            </a:r>
            <a:endParaRPr kumimoji="0" lang="en-US" altLang="en-US" sz="10100" b="1" i="0" u="none" strike="noStrike" cap="none" normalizeH="0" baseline="0" dirty="0">
              <a:ln>
                <a:noFill/>
              </a:ln>
              <a:solidFill>
                <a:srgbClr val="000080"/>
              </a:solidFill>
              <a:effectLst/>
              <a:latin typeface="Droid Arabic Kufi"/>
            </a:endParaRPr>
          </a:p>
        </p:txBody>
      </p:sp>
      <p:sp>
        <p:nvSpPr>
          <p:cNvPr id="5" name="מלבן 4"/>
          <p:cNvSpPr/>
          <p:nvPr/>
        </p:nvSpPr>
        <p:spPr>
          <a:xfrm>
            <a:off x="645834" y="1563396"/>
            <a:ext cx="2692865" cy="3046988"/>
          </a:xfrm>
          <a:prstGeom prst="rect">
            <a:avLst/>
          </a:prstGeom>
        </p:spPr>
        <p:txBody>
          <a:bodyPr wrap="square">
            <a:spAutoFit/>
          </a:bodyPr>
          <a:lstStyle/>
          <a:p>
            <a:pPr algn="r"/>
            <a:r>
              <a:rPr lang="ar-SA" sz="2400" b="1" dirty="0">
                <a:latin typeface="Lateef" panose="020B0604020202020204" charset="-78"/>
                <a:cs typeface="+mj-cs"/>
              </a:rPr>
              <a:t>1. سمكة القرش</a:t>
            </a:r>
          </a:p>
          <a:p>
            <a:pPr algn="r"/>
            <a:r>
              <a:rPr lang="ar-SA" sz="2400" b="1" dirty="0">
                <a:latin typeface="Lateef" panose="020B0604020202020204" charset="-78"/>
                <a:cs typeface="+mj-cs"/>
              </a:rPr>
              <a:t>2. كلب</a:t>
            </a:r>
          </a:p>
          <a:p>
            <a:pPr algn="r"/>
            <a:r>
              <a:rPr lang="ar-SA" sz="2400" b="1" dirty="0">
                <a:latin typeface="Lateef" panose="020B0604020202020204" charset="-78"/>
                <a:cs typeface="+mj-cs"/>
              </a:rPr>
              <a:t>3. فراشة</a:t>
            </a:r>
          </a:p>
          <a:p>
            <a:pPr algn="r"/>
            <a:r>
              <a:rPr lang="ar-SA" sz="2400" b="1" dirty="0">
                <a:latin typeface="Lateef" panose="020B0604020202020204" charset="-78"/>
                <a:cs typeface="+mj-cs"/>
              </a:rPr>
              <a:t>4. أخطبوط</a:t>
            </a:r>
          </a:p>
          <a:p>
            <a:pPr algn="r"/>
            <a:r>
              <a:rPr lang="ar-SA" sz="2400" b="1" dirty="0">
                <a:latin typeface="Lateef" panose="020B0604020202020204" charset="-78"/>
                <a:cs typeface="+mj-cs"/>
              </a:rPr>
              <a:t>5. دولفين</a:t>
            </a:r>
          </a:p>
          <a:p>
            <a:pPr algn="r"/>
            <a:r>
              <a:rPr lang="ar-SA" sz="2400" b="1" dirty="0">
                <a:latin typeface="Lateef" panose="020B0604020202020204" charset="-78"/>
                <a:cs typeface="+mj-cs"/>
              </a:rPr>
              <a:t>6. هدهد</a:t>
            </a:r>
          </a:p>
          <a:p>
            <a:pPr algn="r"/>
            <a:r>
              <a:rPr lang="ar-SA" sz="2400" b="1" dirty="0">
                <a:latin typeface="Lateef" panose="020B0604020202020204" charset="-78"/>
                <a:cs typeface="+mj-cs"/>
              </a:rPr>
              <a:t>7. حرباء</a:t>
            </a:r>
          </a:p>
          <a:p>
            <a:pPr algn="r"/>
            <a:r>
              <a:rPr lang="ar-SA" sz="2400" b="1" dirty="0">
                <a:solidFill>
                  <a:srgbClr val="FF0000"/>
                </a:solidFill>
                <a:latin typeface="Lateef" panose="020B0604020202020204" charset="-78"/>
                <a:cs typeface="+mj-cs"/>
              </a:rPr>
              <a:t>8. سلحفاة البحر</a:t>
            </a:r>
            <a:endParaRPr lang="en-US" sz="2400" b="1" dirty="0">
              <a:solidFill>
                <a:srgbClr val="FF0000"/>
              </a:solidFill>
              <a:latin typeface="Lateef" panose="020B0604020202020204" charset="-78"/>
              <a:cs typeface="+mj-cs"/>
            </a:endParaRPr>
          </a:p>
        </p:txBody>
      </p:sp>
      <p:graphicFrame>
        <p:nvGraphicFramePr>
          <p:cNvPr id="8" name="טבלה 3"/>
          <p:cNvGraphicFramePr>
            <a:graphicFrameLocks noGrp="1"/>
          </p:cNvGraphicFramePr>
          <p:nvPr>
            <p:extLst>
              <p:ext uri="{D42A27DB-BD31-4B8C-83A1-F6EECF244321}">
                <p14:modId xmlns:p14="http://schemas.microsoft.com/office/powerpoint/2010/main" val="222984468"/>
              </p:ext>
            </p:extLst>
          </p:nvPr>
        </p:nvGraphicFramePr>
        <p:xfrm>
          <a:off x="3753303" y="1351845"/>
          <a:ext cx="4965693" cy="2981896"/>
        </p:xfrm>
        <a:graphic>
          <a:graphicData uri="http://schemas.openxmlformats.org/drawingml/2006/table">
            <a:tbl>
              <a:tblPr firstRow="1" bandRow="1">
                <a:tableStyleId>{5C22544A-7EE6-4342-B048-85BDC9FD1C3A}</a:tableStyleId>
              </a:tblPr>
              <a:tblGrid>
                <a:gridCol w="2198661">
                  <a:extLst>
                    <a:ext uri="{9D8B030D-6E8A-4147-A177-3AD203B41FA5}">
                      <a16:colId xmlns:a16="http://schemas.microsoft.com/office/drawing/2014/main" val="20000"/>
                    </a:ext>
                  </a:extLst>
                </a:gridCol>
                <a:gridCol w="2767032">
                  <a:extLst>
                    <a:ext uri="{9D8B030D-6E8A-4147-A177-3AD203B41FA5}">
                      <a16:colId xmlns:a16="http://schemas.microsoft.com/office/drawing/2014/main" val="20001"/>
                    </a:ext>
                  </a:extLst>
                </a:gridCol>
              </a:tblGrid>
              <a:tr h="673036">
                <a:tc>
                  <a:txBody>
                    <a:bodyPr/>
                    <a:lstStyle/>
                    <a:p>
                      <a:pPr algn="ctr"/>
                      <a:r>
                        <a:rPr lang="ar-SA" sz="2400" dirty="0">
                          <a:latin typeface="Lateef" panose="020B0604020202020204" charset="-78"/>
                          <a:cs typeface="+mj-cs"/>
                        </a:rPr>
                        <a:t>بيئتها</a:t>
                      </a:r>
                      <a:r>
                        <a:rPr lang="ar-SA" sz="2400" baseline="0" dirty="0">
                          <a:latin typeface="Lateef" panose="020B0604020202020204" charset="-78"/>
                          <a:cs typeface="+mj-cs"/>
                        </a:rPr>
                        <a:t> الحياتية الماء</a:t>
                      </a:r>
                      <a:endParaRPr lang="en-US" sz="2400" dirty="0">
                        <a:latin typeface="Lateef" panose="020B0604020202020204" charset="-78"/>
                        <a:cs typeface="+mj-cs"/>
                      </a:endParaRPr>
                    </a:p>
                  </a:txBody>
                  <a:tcPr anchor="ctr"/>
                </a:tc>
                <a:tc>
                  <a:txBody>
                    <a:bodyPr/>
                    <a:lstStyle/>
                    <a:p>
                      <a:pPr algn="ctr"/>
                      <a:r>
                        <a:rPr lang="ar-SA" sz="2400" dirty="0">
                          <a:latin typeface="Lateef" panose="020B0604020202020204" charset="-78"/>
                          <a:cs typeface="+mj-cs"/>
                        </a:rPr>
                        <a:t>بيئتها</a:t>
                      </a:r>
                      <a:r>
                        <a:rPr lang="ar-SA" sz="2400" baseline="0" dirty="0">
                          <a:latin typeface="Lateef" panose="020B0604020202020204" charset="-78"/>
                          <a:cs typeface="+mj-cs"/>
                        </a:rPr>
                        <a:t> الحياتية اليابسة</a:t>
                      </a:r>
                      <a:endParaRPr lang="en-US" sz="2400" dirty="0">
                        <a:latin typeface="Lateef" panose="020B0604020202020204" charset="-78"/>
                        <a:cs typeface="+mj-cs"/>
                      </a:endParaRPr>
                    </a:p>
                  </a:txBody>
                  <a:tcPr anchor="ctr"/>
                </a:tc>
                <a:extLst>
                  <a:ext uri="{0D108BD9-81ED-4DB2-BD59-A6C34878D82A}">
                    <a16:rowId xmlns:a16="http://schemas.microsoft.com/office/drawing/2014/main" val="10000"/>
                  </a:ext>
                </a:extLst>
              </a:tr>
              <a:tr h="548640">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j-cs"/>
                        </a:rPr>
                        <a:t>سمكة القرش</a:t>
                      </a:r>
                      <a:endParaRPr lang="en-US" sz="2400" b="1" kern="1200" dirty="0">
                        <a:solidFill>
                          <a:schemeClr val="dk1"/>
                        </a:solidFill>
                        <a:latin typeface="Lateef" panose="020B0604020202020204" charset="-78"/>
                        <a:ea typeface="+mn-ea"/>
                        <a:cs typeface="+mj-cs"/>
                      </a:endParaRPr>
                    </a:p>
                    <a:p>
                      <a:endParaRPr lang="en-CA" dirty="0"/>
                    </a:p>
                  </a:txBody>
                  <a:tcPr anchor="ct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j-cs"/>
                        </a:rPr>
                        <a:t>كلب</a:t>
                      </a:r>
                    </a:p>
                  </a:txBody>
                  <a:tcPr anchor="ctr"/>
                </a:tc>
                <a:extLst>
                  <a:ext uri="{0D108BD9-81ED-4DB2-BD59-A6C34878D82A}">
                    <a16:rowId xmlns:a16="http://schemas.microsoft.com/office/drawing/2014/main" val="10001"/>
                  </a:ext>
                </a:extLst>
              </a:tr>
              <a:tr h="548640">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j-cs"/>
                        </a:rPr>
                        <a:t>أخطبوط</a:t>
                      </a:r>
                    </a:p>
                  </a:txBody>
                  <a:tcPr anchor="ct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j-cs"/>
                        </a:rPr>
                        <a:t>فراشة</a:t>
                      </a:r>
                    </a:p>
                  </a:txBody>
                  <a:tcPr anchor="ctr"/>
                </a:tc>
                <a:extLst>
                  <a:ext uri="{0D108BD9-81ED-4DB2-BD59-A6C34878D82A}">
                    <a16:rowId xmlns:a16="http://schemas.microsoft.com/office/drawing/2014/main" val="10002"/>
                  </a:ext>
                </a:extLst>
              </a:tr>
              <a:tr h="548640">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j-cs"/>
                        </a:rPr>
                        <a:t>دولفين</a:t>
                      </a:r>
                    </a:p>
                  </a:txBody>
                  <a:tcPr anchor="ct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j-cs"/>
                        </a:rPr>
                        <a:t>هدهد</a:t>
                      </a:r>
                    </a:p>
                  </a:txBody>
                  <a:tcPr anchor="ctr"/>
                </a:tc>
                <a:extLst>
                  <a:ext uri="{0D108BD9-81ED-4DB2-BD59-A6C34878D82A}">
                    <a16:rowId xmlns:a16="http://schemas.microsoft.com/office/drawing/2014/main" val="10003"/>
                  </a:ext>
                </a:extLst>
              </a:tr>
              <a:tr h="548640">
                <a:tc>
                  <a:txBody>
                    <a:bodyPr/>
                    <a:lstStyle/>
                    <a:p>
                      <a:pPr algn="ctr"/>
                      <a:r>
                        <a:rPr lang="ar-SA" sz="2400" b="1" kern="1200" dirty="0">
                          <a:solidFill>
                            <a:schemeClr val="dk1"/>
                          </a:solidFill>
                          <a:latin typeface="Lateef" panose="020B0604020202020204" charset="-78"/>
                          <a:ea typeface="+mn-ea"/>
                          <a:cs typeface="+mj-cs"/>
                        </a:rPr>
                        <a:t>سلحفاة البحر</a:t>
                      </a:r>
                      <a:endParaRPr lang="en-US" sz="2400" dirty="0">
                        <a:latin typeface="Lateef" panose="020B0604020202020204" charset="-78"/>
                        <a:cs typeface="+mj-cs"/>
                      </a:endParaRPr>
                    </a:p>
                  </a:txBody>
                  <a:tcPr anchor="ct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j-cs"/>
                        </a:rPr>
                        <a:t>حرباء</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3871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xfrm>
            <a:off x="2301360" y="516784"/>
            <a:ext cx="6210000" cy="540000"/>
          </a:xfrm>
          <a:prstGeom prst="rect">
            <a:avLst/>
          </a:prstGeom>
          <a:solidFill>
            <a:schemeClr val="accent1"/>
          </a:solidFill>
          <a:ln>
            <a:noFill/>
          </a:ln>
        </p:spPr>
        <p:txBody>
          <a:bodyPr spcFirstLastPara="1" vert="horz" wrap="square" lIns="68569" tIns="34275" rIns="68569" bIns="34275" rtlCol="0" anchor="b" anchorCtr="0">
            <a:noAutofit/>
          </a:bodyPr>
          <a:lstStyle/>
          <a:p>
            <a:pPr>
              <a:spcBef>
                <a:spcPts val="0"/>
              </a:spcBef>
            </a:pPr>
            <a:r>
              <a:rPr lang="ar-SA" sz="2800" b="1" dirty="0">
                <a:latin typeface="Lateef" panose="01000506020000020003" pitchFamily="2" charset="-78"/>
                <a:cs typeface="Lateef" panose="01000506020000020003" pitchFamily="2" charset="-78"/>
              </a:rPr>
              <a:t>                     مفهوم التص</a:t>
            </a:r>
            <a:r>
              <a:rPr lang="ar-JO" sz="2800" b="1" dirty="0">
                <a:latin typeface="Lateef" panose="01000506020000020003" pitchFamily="2" charset="-78"/>
                <a:cs typeface="Lateef" panose="01000506020000020003" pitchFamily="2" charset="-78"/>
              </a:rPr>
              <a:t>ن</a:t>
            </a:r>
            <a:r>
              <a:rPr lang="ar-SA" sz="2800" b="1" dirty="0">
                <a:latin typeface="Lateef" panose="01000506020000020003" pitchFamily="2" charset="-78"/>
                <a:cs typeface="Lateef" panose="01000506020000020003" pitchFamily="2" charset="-78"/>
              </a:rPr>
              <a:t>يف وأهميته</a:t>
            </a:r>
            <a:r>
              <a:rPr lang="ar-JO" sz="2800" dirty="0">
                <a:latin typeface="Lateef" panose="01000506020000020003" pitchFamily="2" charset="-78"/>
                <a:cs typeface="Lateef" panose="01000506020000020003" pitchFamily="2" charset="-78"/>
              </a:rPr>
              <a:t>؟</a:t>
            </a:r>
            <a:endParaRPr sz="2800" dirty="0">
              <a:latin typeface="Lateef" panose="01000506020000020003" pitchFamily="2" charset="-78"/>
              <a:cs typeface="Lateef" panose="01000506020000020003" pitchFamily="2" charset="-78"/>
            </a:endParaRPr>
          </a:p>
        </p:txBody>
      </p:sp>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4" name="מלבן 3"/>
          <p:cNvSpPr/>
          <p:nvPr/>
        </p:nvSpPr>
        <p:spPr>
          <a:xfrm>
            <a:off x="958788" y="1319340"/>
            <a:ext cx="7571815" cy="4431983"/>
          </a:xfrm>
          <a:prstGeom prst="rect">
            <a:avLst/>
          </a:prstGeom>
        </p:spPr>
        <p:txBody>
          <a:bodyPr wrap="square">
            <a:spAutoFit/>
          </a:bodyPr>
          <a:lstStyle/>
          <a:p>
            <a:pPr algn="r" rtl="1">
              <a:lnSpc>
                <a:spcPct val="150000"/>
              </a:lnSpc>
              <a:spcBef>
                <a:spcPts val="600"/>
              </a:spcBef>
            </a:pPr>
            <a:r>
              <a:rPr lang="ar-SA" sz="2400" b="1" dirty="0">
                <a:solidFill>
                  <a:srgbClr val="333333"/>
                </a:solidFill>
                <a:latin typeface="Lateef" panose="020B0604020202020204" charset="-78"/>
                <a:cs typeface="+mj-cs"/>
              </a:rPr>
              <a:t>يمكن تعريف التصنيف على أنّه</a:t>
            </a:r>
            <a:r>
              <a:rPr lang="ar-JO" sz="2400" b="1" dirty="0">
                <a:solidFill>
                  <a:srgbClr val="333333"/>
                </a:solidFill>
                <a:latin typeface="Lateef" panose="020B0604020202020204" charset="-78"/>
                <a:cs typeface="+mj-cs"/>
              </a:rPr>
              <a:t>ا</a:t>
            </a:r>
            <a:r>
              <a:rPr lang="ar-SA" sz="2400" b="1" dirty="0">
                <a:solidFill>
                  <a:srgbClr val="333333"/>
                </a:solidFill>
                <a:latin typeface="Lateef" panose="020B0604020202020204" charset="-78"/>
                <a:cs typeface="+mj-cs"/>
              </a:rPr>
              <a:t> ذلك ال</a:t>
            </a:r>
            <a:r>
              <a:rPr lang="ar-JO" sz="2400" b="1" dirty="0">
                <a:solidFill>
                  <a:srgbClr val="333333"/>
                </a:solidFill>
                <a:latin typeface="Lateef" panose="020B0604020202020204" charset="-78"/>
                <a:cs typeface="+mj-cs"/>
              </a:rPr>
              <a:t>طريقة</a:t>
            </a:r>
            <a:r>
              <a:rPr lang="ar-SA" sz="2400" b="1" dirty="0">
                <a:solidFill>
                  <a:srgbClr val="333333"/>
                </a:solidFill>
                <a:latin typeface="Lateef" panose="020B0604020202020204" charset="-78"/>
                <a:cs typeface="+mj-cs"/>
              </a:rPr>
              <a:t> الذي </a:t>
            </a:r>
            <a:r>
              <a:rPr lang="ar-JO" sz="2400" b="1" dirty="0">
                <a:solidFill>
                  <a:srgbClr val="333333"/>
                </a:solidFill>
                <a:latin typeface="Lateef" panose="020B0604020202020204" charset="-78"/>
                <a:cs typeface="+mj-cs"/>
              </a:rPr>
              <a:t>ت</a:t>
            </a:r>
            <a:r>
              <a:rPr lang="ar-SA" sz="2400" b="1" dirty="0">
                <a:solidFill>
                  <a:srgbClr val="333333"/>
                </a:solidFill>
                <a:latin typeface="Lateef" panose="020B0604020202020204" charset="-78"/>
                <a:cs typeface="+mj-cs"/>
              </a:rPr>
              <a:t>هدف إلى وضع الأشياء</a:t>
            </a:r>
            <a:endParaRPr lang="ar-JO" sz="2400" b="1" dirty="0">
              <a:solidFill>
                <a:srgbClr val="333333"/>
              </a:solidFill>
              <a:latin typeface="Lateef" panose="020B0604020202020204" charset="-78"/>
              <a:cs typeface="+mj-cs"/>
            </a:endParaRPr>
          </a:p>
          <a:p>
            <a:pPr algn="r" rtl="1">
              <a:lnSpc>
                <a:spcPct val="150000"/>
              </a:lnSpc>
              <a:spcBef>
                <a:spcPts val="600"/>
              </a:spcBef>
            </a:pPr>
            <a:endParaRPr lang="ar-JO" sz="2400" b="1" dirty="0">
              <a:solidFill>
                <a:srgbClr val="333333"/>
              </a:solidFill>
              <a:latin typeface="Lateef" panose="020B0604020202020204" charset="-78"/>
              <a:cs typeface="+mj-cs"/>
            </a:endParaRPr>
          </a:p>
          <a:p>
            <a:pPr algn="r" rtl="1">
              <a:lnSpc>
                <a:spcPct val="150000"/>
              </a:lnSpc>
              <a:spcBef>
                <a:spcPts val="600"/>
              </a:spcBef>
            </a:pPr>
            <a:r>
              <a:rPr lang="ar-SA" sz="2400" b="1" dirty="0">
                <a:solidFill>
                  <a:srgbClr val="333333"/>
                </a:solidFill>
                <a:latin typeface="Lateef" panose="020B0604020202020204" charset="-78"/>
                <a:cs typeface="+mj-cs"/>
              </a:rPr>
              <a:t> بمختلف أنواعها ضمن فئات محدّدة إستنادا إلى وجود بعض الصفات </a:t>
            </a:r>
            <a:endParaRPr lang="ar-JO" sz="2400" b="1" dirty="0">
              <a:solidFill>
                <a:srgbClr val="333333"/>
              </a:solidFill>
              <a:latin typeface="Lateef" panose="020B0604020202020204" charset="-78"/>
              <a:cs typeface="+mj-cs"/>
            </a:endParaRPr>
          </a:p>
          <a:p>
            <a:pPr algn="r" rtl="1">
              <a:lnSpc>
                <a:spcPct val="150000"/>
              </a:lnSpc>
              <a:spcBef>
                <a:spcPts val="600"/>
              </a:spcBef>
            </a:pPr>
            <a:endParaRPr lang="ar-JO" sz="2400" b="1" dirty="0">
              <a:solidFill>
                <a:srgbClr val="333333"/>
              </a:solidFill>
              <a:latin typeface="Lateef" panose="020B0604020202020204" charset="-78"/>
              <a:cs typeface="+mj-cs"/>
            </a:endParaRPr>
          </a:p>
          <a:p>
            <a:pPr algn="r" rtl="1">
              <a:lnSpc>
                <a:spcPct val="150000"/>
              </a:lnSpc>
              <a:spcBef>
                <a:spcPts val="600"/>
              </a:spcBef>
            </a:pPr>
            <a:r>
              <a:rPr lang="ar-SA" sz="2400" b="1" dirty="0">
                <a:solidFill>
                  <a:srgbClr val="333333"/>
                </a:solidFill>
                <a:latin typeface="Lateef" panose="020B0604020202020204" charset="-78"/>
                <a:cs typeface="+mj-cs"/>
              </a:rPr>
              <a:t>المشتركة أو المعايير المتشابهة فيما بينها.</a:t>
            </a:r>
            <a:endParaRPr lang="ar-JO" sz="2400" b="1" dirty="0">
              <a:solidFill>
                <a:srgbClr val="333333"/>
              </a:solidFill>
              <a:latin typeface="Lateef" panose="020B0604020202020204" charset="-78"/>
              <a:cs typeface="+mj-cs"/>
            </a:endParaRPr>
          </a:p>
          <a:p>
            <a:pPr algn="r" rtl="1">
              <a:lnSpc>
                <a:spcPct val="150000"/>
              </a:lnSpc>
              <a:spcBef>
                <a:spcPts val="600"/>
              </a:spcBef>
            </a:pPr>
            <a:endParaRPr lang="ar-JO" sz="2400" b="1" dirty="0">
              <a:solidFill>
                <a:srgbClr val="333333"/>
              </a:solidFill>
              <a:latin typeface="Lateef" panose="020B0604020202020204" charset="-78"/>
              <a:cs typeface="+mj-cs"/>
            </a:endParaRPr>
          </a:p>
          <a:p>
            <a:pPr algn="r" rtl="1">
              <a:lnSpc>
                <a:spcPct val="150000"/>
              </a:lnSpc>
              <a:spcBef>
                <a:spcPts val="600"/>
              </a:spcBef>
            </a:pPr>
            <a:endParaRPr lang="ar-SA" sz="2400" b="1" dirty="0">
              <a:solidFill>
                <a:srgbClr val="333333"/>
              </a:solidFill>
              <a:latin typeface="Lateef" panose="020B0604020202020204" charset="-78"/>
              <a:cs typeface="+mj-cs"/>
            </a:endParaRPr>
          </a:p>
        </p:txBody>
      </p:sp>
    </p:spTree>
    <p:extLst>
      <p:ext uri="{BB962C8B-B14F-4D97-AF65-F5344CB8AC3E}">
        <p14:creationId xmlns:p14="http://schemas.microsoft.com/office/powerpoint/2010/main" val="308363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xfrm>
            <a:off x="2385690" y="516784"/>
            <a:ext cx="6125670" cy="540000"/>
          </a:xfrm>
          <a:prstGeom prst="rect">
            <a:avLst/>
          </a:prstGeom>
          <a:solidFill>
            <a:schemeClr val="accent1"/>
          </a:solidFill>
          <a:ln>
            <a:noFill/>
          </a:ln>
        </p:spPr>
        <p:txBody>
          <a:bodyPr spcFirstLastPara="1" vert="horz" wrap="square" lIns="68569" tIns="34275" rIns="68569" bIns="34275" rtlCol="0" anchor="b" anchorCtr="0">
            <a:noAutofit/>
          </a:bodyPr>
          <a:lstStyle/>
          <a:p>
            <a:pPr>
              <a:spcBef>
                <a:spcPts val="0"/>
              </a:spcBef>
            </a:pPr>
            <a:r>
              <a:rPr lang="ar-JO" sz="2800" dirty="0">
                <a:latin typeface="Lateef" panose="01000506020000020003" pitchFamily="2" charset="-78"/>
                <a:cs typeface="Lateef" panose="01000506020000020003" pitchFamily="2" charset="-78"/>
              </a:rPr>
              <a:t>كيف </a:t>
            </a:r>
            <a:r>
              <a:rPr lang="ar-SA" sz="2800" dirty="0">
                <a:latin typeface="Lateef" panose="01000506020000020003" pitchFamily="2" charset="-78"/>
                <a:cs typeface="Lateef" panose="01000506020000020003" pitchFamily="2" charset="-78"/>
              </a:rPr>
              <a:t>صنّف العلماء الكائنات الحيّة</a:t>
            </a:r>
            <a:r>
              <a:rPr lang="ar-JO" sz="2800" dirty="0">
                <a:latin typeface="Lateef" panose="01000506020000020003" pitchFamily="2" charset="-78"/>
                <a:cs typeface="Lateef" panose="01000506020000020003" pitchFamily="2" charset="-78"/>
              </a:rPr>
              <a:t>؟</a:t>
            </a:r>
            <a:endParaRPr sz="2800" dirty="0"/>
          </a:p>
        </p:txBody>
      </p:sp>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2" name="מלבן 1"/>
          <p:cNvSpPr/>
          <p:nvPr/>
        </p:nvSpPr>
        <p:spPr>
          <a:xfrm>
            <a:off x="852523" y="1319808"/>
            <a:ext cx="5355772" cy="3123932"/>
          </a:xfrm>
          <a:prstGeom prst="rect">
            <a:avLst/>
          </a:prstGeom>
        </p:spPr>
        <p:txBody>
          <a:bodyPr wrap="square">
            <a:spAutoFit/>
          </a:bodyPr>
          <a:lstStyle/>
          <a:p>
            <a:pPr algn="r">
              <a:lnSpc>
                <a:spcPct val="150000"/>
              </a:lnSpc>
              <a:spcBef>
                <a:spcPts val="600"/>
              </a:spcBef>
            </a:pPr>
            <a:endParaRPr lang="en-US" sz="2400" b="1" dirty="0">
              <a:latin typeface="Lateef" panose="020B0604020202020204" charset="-78"/>
              <a:cs typeface="+mj-cs"/>
            </a:endParaRPr>
          </a:p>
          <a:p>
            <a:pPr algn="r">
              <a:lnSpc>
                <a:spcPct val="150000"/>
              </a:lnSpc>
              <a:spcBef>
                <a:spcPts val="600"/>
              </a:spcBef>
            </a:pPr>
            <a:r>
              <a:rPr lang="ar-JO" sz="2400" b="1" dirty="0">
                <a:latin typeface="Lateef" panose="020B0604020202020204" charset="-78"/>
                <a:cs typeface="+mj-cs"/>
              </a:rPr>
              <a:t>قام العلماء بتصنيف </a:t>
            </a:r>
            <a:r>
              <a:rPr lang="ar-SA" sz="2400" b="1" dirty="0">
                <a:latin typeface="Lateef" panose="020B0604020202020204" charset="-78"/>
                <a:cs typeface="+mj-cs"/>
              </a:rPr>
              <a:t> الكائنات الحيّة إلى مصنّفات علميّة دقيقة، بما يتناسب مع الخصائص المشتركة التي يشترك بها كل نوع من</a:t>
            </a:r>
            <a:r>
              <a:rPr lang="ar-JO" sz="2400" b="1" dirty="0">
                <a:latin typeface="Lateef" panose="020B0604020202020204" charset="-78"/>
                <a:cs typeface="+mj-cs"/>
              </a:rPr>
              <a:t>ها</a:t>
            </a:r>
            <a:endParaRPr lang="ar-SA" sz="2400" b="1" dirty="0">
              <a:latin typeface="Lateef" panose="020B0604020202020204" charset="-78"/>
              <a:cs typeface="+mj-cs"/>
            </a:endParaRPr>
          </a:p>
          <a:p>
            <a:pPr algn="r"/>
            <a:br>
              <a:rPr lang="ar-SA" sz="2400" b="1" dirty="0">
                <a:latin typeface="Lateef" panose="020B0604020202020204" charset="-78"/>
                <a:cs typeface="+mj-cs"/>
              </a:rPr>
            </a:br>
            <a:endParaRPr lang="en-US" sz="2400" b="1" dirty="0">
              <a:latin typeface="Lateef" panose="020B0604020202020204" charset="-78"/>
              <a:cs typeface="+mj-cs"/>
            </a:endParaRPr>
          </a:p>
        </p:txBody>
      </p:sp>
      <p:pic>
        <p:nvPicPr>
          <p:cNvPr id="11" name="תמונה 10"/>
          <p:cNvPicPr>
            <a:picLocks noChangeAspect="1"/>
          </p:cNvPicPr>
          <p:nvPr/>
        </p:nvPicPr>
        <p:blipFill>
          <a:blip r:embed="rId4"/>
          <a:stretch>
            <a:fillRect/>
          </a:stretch>
        </p:blipFill>
        <p:spPr>
          <a:xfrm>
            <a:off x="6682683" y="1336515"/>
            <a:ext cx="1911302" cy="1326912"/>
          </a:xfrm>
          <a:prstGeom prst="rect">
            <a:avLst/>
          </a:prstGeom>
        </p:spPr>
      </p:pic>
      <p:pic>
        <p:nvPicPr>
          <p:cNvPr id="5" name="תמונה 4"/>
          <p:cNvPicPr>
            <a:picLocks noChangeAspect="1"/>
          </p:cNvPicPr>
          <p:nvPr/>
        </p:nvPicPr>
        <p:blipFill>
          <a:blip r:embed="rId5"/>
          <a:stretch>
            <a:fillRect/>
          </a:stretch>
        </p:blipFill>
        <p:spPr>
          <a:xfrm>
            <a:off x="6710337" y="2833196"/>
            <a:ext cx="1914310" cy="1255885"/>
          </a:xfrm>
          <a:prstGeom prst="rect">
            <a:avLst/>
          </a:prstGeom>
        </p:spPr>
      </p:pic>
      <p:pic>
        <p:nvPicPr>
          <p:cNvPr id="6" name="תמונה 5"/>
          <p:cNvPicPr>
            <a:picLocks noChangeAspect="1"/>
          </p:cNvPicPr>
          <p:nvPr/>
        </p:nvPicPr>
        <p:blipFill>
          <a:blip r:embed="rId6"/>
          <a:stretch>
            <a:fillRect/>
          </a:stretch>
        </p:blipFill>
        <p:spPr>
          <a:xfrm>
            <a:off x="6710337" y="4172200"/>
            <a:ext cx="1914310" cy="1127858"/>
          </a:xfrm>
          <a:prstGeom prst="rect">
            <a:avLst/>
          </a:prstGeom>
        </p:spPr>
      </p:pic>
    </p:spTree>
    <p:extLst>
      <p:ext uri="{BB962C8B-B14F-4D97-AF65-F5344CB8AC3E}">
        <p14:creationId xmlns:p14="http://schemas.microsoft.com/office/powerpoint/2010/main" val="66650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xfrm>
            <a:off x="2385690" y="516784"/>
            <a:ext cx="6125670" cy="540000"/>
          </a:xfrm>
          <a:prstGeom prst="rect">
            <a:avLst/>
          </a:prstGeom>
          <a:solidFill>
            <a:schemeClr val="accent1"/>
          </a:solidFill>
          <a:ln>
            <a:noFill/>
          </a:ln>
        </p:spPr>
        <p:txBody>
          <a:bodyPr spcFirstLastPara="1" vert="horz" wrap="square" lIns="68569" tIns="34275" rIns="68569" bIns="34275" rtlCol="0" anchor="b" anchorCtr="0">
            <a:noAutofit/>
          </a:bodyPr>
          <a:lstStyle/>
          <a:p>
            <a:pPr>
              <a:spcBef>
                <a:spcPts val="0"/>
              </a:spcBef>
            </a:pPr>
            <a:r>
              <a:rPr lang="ar-JO" sz="3200" dirty="0">
                <a:latin typeface="Lateef" panose="01000506020000020003" pitchFamily="2" charset="-78"/>
                <a:cs typeface="+mj-cs"/>
              </a:rPr>
              <a:t>كيف </a:t>
            </a:r>
            <a:r>
              <a:rPr lang="ar-SA" sz="3200" dirty="0">
                <a:latin typeface="Lateef" panose="01000506020000020003" pitchFamily="2" charset="-78"/>
                <a:cs typeface="+mj-cs"/>
              </a:rPr>
              <a:t>صنّف العلماء الكائنات الحيّة</a:t>
            </a:r>
            <a:r>
              <a:rPr lang="ar-JO" sz="3200" dirty="0">
                <a:latin typeface="Lateef" panose="01000506020000020003" pitchFamily="2" charset="-78"/>
                <a:cs typeface="+mj-cs"/>
              </a:rPr>
              <a:t>؟</a:t>
            </a:r>
            <a:endParaRPr sz="3200" dirty="0">
              <a:cs typeface="+mj-cs"/>
            </a:endParaRPr>
          </a:p>
        </p:txBody>
      </p:sp>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2" name="מלבן 1"/>
          <p:cNvSpPr/>
          <p:nvPr/>
        </p:nvSpPr>
        <p:spPr>
          <a:xfrm>
            <a:off x="674703" y="1235448"/>
            <a:ext cx="5853189" cy="3647152"/>
          </a:xfrm>
          <a:prstGeom prst="rect">
            <a:avLst/>
          </a:prstGeom>
        </p:spPr>
        <p:txBody>
          <a:bodyPr wrap="square">
            <a:spAutoFit/>
          </a:bodyPr>
          <a:lstStyle/>
          <a:p>
            <a:pPr algn="r" rtl="1">
              <a:lnSpc>
                <a:spcPct val="150000"/>
              </a:lnSpc>
              <a:spcBef>
                <a:spcPts val="600"/>
              </a:spcBef>
            </a:pPr>
            <a:r>
              <a:rPr lang="ar-SA" sz="2400" b="1" dirty="0">
                <a:latin typeface="Lateef" panose="020B0604020202020204" charset="-78"/>
                <a:cs typeface="+mj-cs"/>
              </a:rPr>
              <a:t>بناء</a:t>
            </a:r>
            <a:r>
              <a:rPr lang="ar-JO" sz="2400" b="1" dirty="0">
                <a:latin typeface="Lateef" panose="020B0604020202020204" charset="-78"/>
                <a:cs typeface="+mj-cs"/>
              </a:rPr>
              <a:t>ً</a:t>
            </a:r>
            <a:r>
              <a:rPr lang="ar-SA" sz="2400" b="1" dirty="0">
                <a:latin typeface="Lateef" panose="020B0604020202020204" charset="-78"/>
                <a:cs typeface="+mj-cs"/>
              </a:rPr>
              <a:t> على ذاك قام العلماء بتقسيم الكائنات الحية إلى </a:t>
            </a:r>
            <a:r>
              <a:rPr lang="en-US" sz="2400" b="1" dirty="0">
                <a:latin typeface="Lateef" panose="020B0604020202020204" charset="-78"/>
                <a:cs typeface="+mj-cs"/>
              </a:rPr>
              <a:t> </a:t>
            </a:r>
            <a:r>
              <a:rPr lang="ar-SA" sz="2400" b="1" dirty="0">
                <a:latin typeface="Lateef" panose="020B0604020202020204" charset="-78"/>
                <a:cs typeface="+mj-cs"/>
              </a:rPr>
              <a:t>مجموعتين كبيرتين</a:t>
            </a:r>
            <a:r>
              <a:rPr lang="en-US" sz="2400" b="1" dirty="0">
                <a:latin typeface="Lateef" panose="020B0604020202020204" charset="-78"/>
                <a:cs typeface="+mj-cs"/>
              </a:rPr>
              <a:t> </a:t>
            </a:r>
            <a:r>
              <a:rPr lang="ar-SA" sz="2400" b="1" dirty="0">
                <a:latin typeface="Lateef" panose="020B0604020202020204" charset="-78"/>
                <a:cs typeface="+mj-cs"/>
              </a:rPr>
              <a:t>تعتبر كل منها مملكة قائمة بذاتها وهما</a:t>
            </a:r>
            <a:r>
              <a:rPr lang="en-US" sz="2400" b="1" dirty="0">
                <a:latin typeface="Lateef" panose="020B0604020202020204" charset="-78"/>
                <a:cs typeface="+mj-cs"/>
              </a:rPr>
              <a:t>:</a:t>
            </a:r>
            <a:r>
              <a:rPr lang="ar-SA" sz="2400" b="1" dirty="0">
                <a:latin typeface="Lateef" panose="020B0604020202020204" charset="-78"/>
                <a:cs typeface="+mj-cs"/>
              </a:rPr>
              <a:t> </a:t>
            </a:r>
          </a:p>
          <a:p>
            <a:pPr algn="r" rtl="1">
              <a:lnSpc>
                <a:spcPct val="150000"/>
              </a:lnSpc>
              <a:spcBef>
                <a:spcPts val="600"/>
              </a:spcBef>
            </a:pPr>
            <a:r>
              <a:rPr lang="ar-SA" sz="2400" b="1" dirty="0">
                <a:latin typeface="Lateef" panose="020B0604020202020204" charset="-78"/>
                <a:cs typeface="+mj-cs"/>
              </a:rPr>
              <a:t>1. المملكة النباتية</a:t>
            </a:r>
          </a:p>
          <a:p>
            <a:pPr algn="r" rtl="1">
              <a:lnSpc>
                <a:spcPct val="150000"/>
              </a:lnSpc>
              <a:spcBef>
                <a:spcPts val="600"/>
              </a:spcBef>
            </a:pPr>
            <a:r>
              <a:rPr lang="ar-SA" sz="2400" b="1" dirty="0">
                <a:latin typeface="Lateef" panose="020B0604020202020204" charset="-78"/>
                <a:cs typeface="+mj-cs"/>
              </a:rPr>
              <a:t>2. المملكة الحيوانية</a:t>
            </a:r>
          </a:p>
          <a:p>
            <a:pPr algn="r" rtl="1">
              <a:lnSpc>
                <a:spcPct val="150000"/>
              </a:lnSpc>
              <a:spcBef>
                <a:spcPts val="600"/>
              </a:spcBef>
            </a:pPr>
            <a:r>
              <a:rPr lang="ar-SA" sz="2400" b="1" dirty="0">
                <a:latin typeface="Lateef" panose="020B0604020202020204" charset="-78"/>
                <a:cs typeface="+mj-cs"/>
              </a:rPr>
              <a:t>يتميز أفراد كل من المملكتين بصفات خاصة.</a:t>
            </a:r>
            <a:endParaRPr lang="en-US" sz="2400" b="1" dirty="0">
              <a:latin typeface="Lateef" panose="020B0604020202020204" charset="-78"/>
              <a:cs typeface="+mj-cs"/>
            </a:endParaRPr>
          </a:p>
        </p:txBody>
      </p:sp>
      <p:pic>
        <p:nvPicPr>
          <p:cNvPr id="11" name="תמונה 10"/>
          <p:cNvPicPr>
            <a:picLocks noChangeAspect="1"/>
          </p:cNvPicPr>
          <p:nvPr/>
        </p:nvPicPr>
        <p:blipFill>
          <a:blip r:embed="rId4"/>
          <a:stretch>
            <a:fillRect/>
          </a:stretch>
        </p:blipFill>
        <p:spPr>
          <a:xfrm>
            <a:off x="6682683" y="1336515"/>
            <a:ext cx="1911302" cy="994174"/>
          </a:xfrm>
          <a:prstGeom prst="rect">
            <a:avLst/>
          </a:prstGeom>
        </p:spPr>
      </p:pic>
      <p:pic>
        <p:nvPicPr>
          <p:cNvPr id="5" name="תמונה 4"/>
          <p:cNvPicPr>
            <a:picLocks noChangeAspect="1"/>
          </p:cNvPicPr>
          <p:nvPr/>
        </p:nvPicPr>
        <p:blipFill>
          <a:blip r:embed="rId5"/>
          <a:stretch>
            <a:fillRect/>
          </a:stretch>
        </p:blipFill>
        <p:spPr>
          <a:xfrm>
            <a:off x="6682683" y="2430747"/>
            <a:ext cx="1911302" cy="1256553"/>
          </a:xfrm>
          <a:prstGeom prst="rect">
            <a:avLst/>
          </a:prstGeom>
        </p:spPr>
      </p:pic>
      <p:pic>
        <p:nvPicPr>
          <p:cNvPr id="6" name="תמונה 5"/>
          <p:cNvPicPr>
            <a:picLocks noChangeAspect="1"/>
          </p:cNvPicPr>
          <p:nvPr/>
        </p:nvPicPr>
        <p:blipFill>
          <a:blip r:embed="rId6"/>
          <a:stretch>
            <a:fillRect/>
          </a:stretch>
        </p:blipFill>
        <p:spPr>
          <a:xfrm>
            <a:off x="6682684" y="3836356"/>
            <a:ext cx="1911302" cy="1127531"/>
          </a:xfrm>
          <a:prstGeom prst="rect">
            <a:avLst/>
          </a:prstGeom>
        </p:spPr>
      </p:pic>
    </p:spTree>
    <p:extLst>
      <p:ext uri="{BB962C8B-B14F-4D97-AF65-F5344CB8AC3E}">
        <p14:creationId xmlns:p14="http://schemas.microsoft.com/office/powerpoint/2010/main" val="332185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xfrm>
            <a:off x="2647292" y="543197"/>
            <a:ext cx="5830303" cy="540000"/>
          </a:xfrm>
          <a:prstGeom prst="rect">
            <a:avLst/>
          </a:prstGeom>
          <a:solidFill>
            <a:schemeClr val="accent1"/>
          </a:solidFill>
          <a:ln>
            <a:noFill/>
          </a:ln>
        </p:spPr>
        <p:txBody>
          <a:bodyPr spcFirstLastPara="1" vert="horz" wrap="square" lIns="68569" tIns="34275" rIns="68569" bIns="34275" rtlCol="0" anchor="b" anchorCtr="0">
            <a:noAutofit/>
          </a:bodyPr>
          <a:lstStyle/>
          <a:p>
            <a:pPr algn="ctr">
              <a:spcBef>
                <a:spcPts val="0"/>
              </a:spcBef>
            </a:pPr>
            <a:r>
              <a:rPr lang="ar-JO" sz="3200" dirty="0">
                <a:latin typeface="Lateef" panose="01000506020000020003" pitchFamily="2" charset="-78"/>
                <a:cs typeface="+mj-cs"/>
              </a:rPr>
              <a:t>كيف </a:t>
            </a:r>
            <a:r>
              <a:rPr lang="ar-SA" sz="3200" dirty="0">
                <a:latin typeface="Lateef" panose="01000506020000020003" pitchFamily="2" charset="-78"/>
                <a:cs typeface="+mj-cs"/>
              </a:rPr>
              <a:t>صنّف العلماء مملكة الحيوانات </a:t>
            </a:r>
            <a:r>
              <a:rPr lang="ar-JO" sz="3200" dirty="0">
                <a:latin typeface="Lateef" panose="01000506020000020003" pitchFamily="2" charset="-78"/>
                <a:cs typeface="+mj-cs"/>
              </a:rPr>
              <a:t>؟</a:t>
            </a:r>
            <a:endParaRPr sz="3200" dirty="0">
              <a:cs typeface="+mj-cs"/>
            </a:endParaRPr>
          </a:p>
        </p:txBody>
      </p:sp>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2" name="מלבן 1"/>
          <p:cNvSpPr/>
          <p:nvPr/>
        </p:nvSpPr>
        <p:spPr>
          <a:xfrm>
            <a:off x="721896" y="1219203"/>
            <a:ext cx="7067692" cy="646331"/>
          </a:xfrm>
          <a:prstGeom prst="rect">
            <a:avLst/>
          </a:prstGeom>
        </p:spPr>
        <p:txBody>
          <a:bodyPr wrap="square">
            <a:spAutoFit/>
          </a:bodyPr>
          <a:lstStyle/>
          <a:p>
            <a:pPr algn="r" rtl="1">
              <a:lnSpc>
                <a:spcPct val="150000"/>
              </a:lnSpc>
              <a:spcBef>
                <a:spcPts val="600"/>
              </a:spcBef>
            </a:pPr>
            <a:r>
              <a:rPr lang="ar-SA" sz="2400" dirty="0">
                <a:solidFill>
                  <a:srgbClr val="000000"/>
                </a:solidFill>
                <a:latin typeface="Lateef" panose="020B0604020202020204" charset="-78"/>
                <a:cs typeface="+mj-cs"/>
              </a:rPr>
              <a:t>‭‬</a:t>
            </a:r>
            <a:endParaRPr lang="ar-SA" sz="2400" dirty="0">
              <a:latin typeface="Lateef" panose="020B0604020202020204" charset="-78"/>
              <a:cs typeface="+mj-cs"/>
            </a:endParaRPr>
          </a:p>
        </p:txBody>
      </p:sp>
      <p:pic>
        <p:nvPicPr>
          <p:cNvPr id="6" name="תמונה 5"/>
          <p:cNvPicPr>
            <a:picLocks noChangeAspect="1"/>
          </p:cNvPicPr>
          <p:nvPr/>
        </p:nvPicPr>
        <p:blipFill>
          <a:blip r:embed="rId4"/>
          <a:stretch>
            <a:fillRect/>
          </a:stretch>
        </p:blipFill>
        <p:spPr>
          <a:xfrm>
            <a:off x="3419124" y="3737729"/>
            <a:ext cx="1612553" cy="1038153"/>
          </a:xfrm>
          <a:prstGeom prst="rect">
            <a:avLst/>
          </a:prstGeom>
        </p:spPr>
      </p:pic>
      <p:pic>
        <p:nvPicPr>
          <p:cNvPr id="7" name="תמונה 6"/>
          <p:cNvPicPr>
            <a:picLocks noChangeAspect="1"/>
          </p:cNvPicPr>
          <p:nvPr/>
        </p:nvPicPr>
        <p:blipFill>
          <a:blip r:embed="rId5"/>
          <a:stretch>
            <a:fillRect/>
          </a:stretch>
        </p:blipFill>
        <p:spPr>
          <a:xfrm>
            <a:off x="5484137" y="3758106"/>
            <a:ext cx="1663797" cy="1038153"/>
          </a:xfrm>
          <a:prstGeom prst="rect">
            <a:avLst/>
          </a:prstGeom>
        </p:spPr>
      </p:pic>
      <p:sp>
        <p:nvSpPr>
          <p:cNvPr id="3" name="מלבן 2"/>
          <p:cNvSpPr/>
          <p:nvPr/>
        </p:nvSpPr>
        <p:spPr>
          <a:xfrm>
            <a:off x="495014" y="1346222"/>
            <a:ext cx="8229599" cy="3046988"/>
          </a:xfrm>
          <a:prstGeom prst="rect">
            <a:avLst/>
          </a:prstGeom>
        </p:spPr>
        <p:txBody>
          <a:bodyPr wrap="square">
            <a:spAutoFit/>
          </a:bodyPr>
          <a:lstStyle/>
          <a:p>
            <a:pPr algn="r"/>
            <a:r>
              <a:rPr lang="ar-SA" sz="2400" b="1" dirty="0">
                <a:cs typeface="+mj-cs"/>
              </a:rPr>
              <a:t>تعيش في البيئات الحياتية كمية كبيرة جدا من أنواع الحيوانات. يمكن تصنيف هذه الأنواع العديدة من الحيوانات بحسب صفات كثيرة: المنظر، السلوك، ساعات النشاط، نوع الغذاء الذي تأكله، شكل الحركة، تكيفها مع البيئة وغيرها. </a:t>
            </a:r>
            <a:br>
              <a:rPr lang="ar-SA" sz="2400" b="1" dirty="0">
                <a:cs typeface="+mj-cs"/>
              </a:rPr>
            </a:br>
            <a:r>
              <a:rPr lang="ar-JO" sz="2400" b="1" dirty="0">
                <a:cs typeface="+mj-cs"/>
              </a:rPr>
              <a:t>الطريقة الرئيسية التي أعتمدها العلماء في تقسيم الحيوانات</a:t>
            </a:r>
            <a:r>
              <a:rPr lang="ar-SA" sz="2400" b="1" dirty="0">
                <a:cs typeface="+mj-cs"/>
              </a:rPr>
              <a:t> إلى مجموعات </a:t>
            </a:r>
            <a:r>
              <a:rPr lang="ar-JO" sz="2400" b="1" dirty="0">
                <a:cs typeface="+mj-cs"/>
              </a:rPr>
              <a:t>كانت </a:t>
            </a:r>
            <a:r>
              <a:rPr lang="ar-SA" sz="2400" b="1" dirty="0">
                <a:cs typeface="+mj-cs"/>
              </a:rPr>
              <a:t>حسب صفات داخلية مشتركة تتعلق في مبنى الجسم. </a:t>
            </a:r>
          </a:p>
          <a:p>
            <a:pPr algn="r"/>
            <a:r>
              <a:rPr lang="ar-SA" sz="2400" b="1" dirty="0">
                <a:cs typeface="+mj-cs"/>
              </a:rPr>
              <a:t>هذا التصنيف يسـاعدنا على فهم التشـابه والاختلاف بين الحيوانات وعلى تطور عالم الأحياء. </a:t>
            </a:r>
            <a:br>
              <a:rPr lang="ar-SA" sz="2400" b="1" dirty="0">
                <a:cs typeface="+mj-cs"/>
              </a:rPr>
            </a:br>
            <a:endParaRPr lang="en-US" sz="2400" b="1" dirty="0">
              <a:cs typeface="+mj-cs"/>
            </a:endParaRPr>
          </a:p>
        </p:txBody>
      </p:sp>
    </p:spTree>
    <p:extLst>
      <p:ext uri="{BB962C8B-B14F-4D97-AF65-F5344CB8AC3E}">
        <p14:creationId xmlns:p14="http://schemas.microsoft.com/office/powerpoint/2010/main" val="171701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3476544" y="543322"/>
            <a:ext cx="4700551" cy="539750"/>
          </a:xfrm>
        </p:spPr>
        <p:txBody>
          <a:bodyPr>
            <a:noAutofit/>
          </a:bodyPr>
          <a:lstStyle/>
          <a:p>
            <a:pPr algn="ctr"/>
            <a:r>
              <a:rPr lang="ar-SA" sz="3200" dirty="0">
                <a:latin typeface="Lateef" panose="01000506020000020003" pitchFamily="2" charset="-78"/>
                <a:cs typeface="+mj-cs"/>
              </a:rPr>
              <a:t>تصنيف مملكة ‬الْحَيَواناتِ</a:t>
            </a:r>
            <a:endParaRPr lang="he-IL" sz="3200" dirty="0">
              <a:latin typeface="Lateef" panose="01000506020000020003" pitchFamily="2" charset="-78"/>
              <a:cs typeface="+mj-cs"/>
            </a:endParaRPr>
          </a:p>
        </p:txBody>
      </p:sp>
      <p:sp>
        <p:nvSpPr>
          <p:cNvPr id="18" name="כותרת משנה 2"/>
          <p:cNvSpPr txBox="1">
            <a:spLocks/>
          </p:cNvSpPr>
          <p:nvPr/>
        </p:nvSpPr>
        <p:spPr>
          <a:xfrm>
            <a:off x="779567" y="1478165"/>
            <a:ext cx="8074225" cy="3258839"/>
          </a:xfrm>
          <a:prstGeom prst="rect">
            <a:avLst/>
          </a:prstGeom>
          <a:noFill/>
          <a:ln>
            <a:noFill/>
          </a:ln>
        </p:spPr>
        <p:txBody>
          <a:bodyPr spcFirstLastPara="1" vert="horz" wrap="square" lIns="91425" tIns="45700" rIns="91425" bIns="45700" rtlCol="0" anchor="t" anchorCtr="0">
            <a:noAutofit/>
          </a:bodyPr>
          <a:lstStyle>
            <a:lvl1pPr marL="342900" lvl="0" indent="-171450" algn="ctr" defTabSz="685800" rtl="1" eaLnBrk="1" latinLnBrk="0" hangingPunct="1">
              <a:lnSpc>
                <a:spcPct val="90000"/>
              </a:lnSpc>
              <a:spcBef>
                <a:spcPts val="600"/>
              </a:spcBef>
              <a:spcAft>
                <a:spcPts val="0"/>
              </a:spcAft>
              <a:buClr>
                <a:schemeClr val="dk1"/>
              </a:buClr>
              <a:buSzPts val="3600"/>
              <a:buFont typeface="Arial" panose="020B0604020202020204" pitchFamily="34" charset="0"/>
              <a:buNone/>
              <a:defRPr sz="2700" kern="1200">
                <a:solidFill>
                  <a:schemeClr val="tx1"/>
                </a:solidFill>
                <a:latin typeface="Calibri"/>
                <a:ea typeface="Calibri"/>
                <a:cs typeface="Calibri"/>
                <a:sym typeface="Calibri"/>
              </a:defRPr>
            </a:lvl1pPr>
            <a:lvl2pPr marL="685800" lvl="1" indent="-171450" algn="ctr" defTabSz="685800" rtl="1" eaLnBrk="1" latinLnBrk="0" hangingPunct="1">
              <a:lnSpc>
                <a:spcPct val="90000"/>
              </a:lnSpc>
              <a:spcBef>
                <a:spcPts val="600"/>
              </a:spcBef>
              <a:spcAft>
                <a:spcPts val="0"/>
              </a:spcAft>
              <a:buClr>
                <a:schemeClr val="dk1"/>
              </a:buClr>
              <a:buSzPts val="2400"/>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1028700" lvl="2" indent="-171450" algn="ctr" defTabSz="685800" rtl="1" eaLnBrk="1" latinLnBrk="0" hangingPunct="1">
              <a:lnSpc>
                <a:spcPct val="90000"/>
              </a:lnSpc>
              <a:spcBef>
                <a:spcPts val="375"/>
              </a:spcBef>
              <a:spcAft>
                <a:spcPts val="0"/>
              </a:spcAft>
              <a:buClr>
                <a:schemeClr val="dk1"/>
              </a:buClr>
              <a:buSzPts val="2000"/>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3pPr>
            <a:lvl4pPr marL="1371600" lvl="3" indent="-171450" algn="ctr" defTabSz="685800" rtl="1" eaLnBrk="1" latinLnBrk="0" hangingPunct="1">
              <a:lnSpc>
                <a:spcPct val="90000"/>
              </a:lnSpc>
              <a:spcBef>
                <a:spcPts val="375"/>
              </a:spcBef>
              <a:spcAft>
                <a:spcPts val="0"/>
              </a:spcAft>
              <a:buClr>
                <a:schemeClr val="dk1"/>
              </a:buClr>
              <a:buSzPts val="1800"/>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4pPr>
            <a:lvl5pPr marL="1714500" lvl="4" indent="-171450" algn="ctr" defTabSz="685800" rtl="1" eaLnBrk="1" latinLnBrk="0" hangingPunct="1">
              <a:lnSpc>
                <a:spcPct val="90000"/>
              </a:lnSpc>
              <a:spcBef>
                <a:spcPts val="375"/>
              </a:spcBef>
              <a:spcAft>
                <a:spcPts val="0"/>
              </a:spcAft>
              <a:buClr>
                <a:schemeClr val="dk1"/>
              </a:buClr>
              <a:buSzPts val="1800"/>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5pPr>
            <a:lvl6pPr marL="2057400" lvl="5" indent="-257175" algn="l" defTabSz="685800" rtl="1" eaLnBrk="1" latinLnBrk="0" hangingPunct="1">
              <a:lnSpc>
                <a:spcPct val="90000"/>
              </a:lnSpc>
              <a:spcBef>
                <a:spcPts val="375"/>
              </a:spcBef>
              <a:spcAft>
                <a:spcPts val="0"/>
              </a:spcAft>
              <a:buClr>
                <a:schemeClr val="dk1"/>
              </a:buClr>
              <a:buSzPts val="1800"/>
              <a:buFont typeface="Arial" panose="020B0604020202020204" pitchFamily="34" charset="0"/>
              <a:buChar char="•"/>
              <a:defRPr sz="1350" kern="1200">
                <a:solidFill>
                  <a:schemeClr val="tx1"/>
                </a:solidFill>
                <a:latin typeface="+mn-lt"/>
                <a:ea typeface="+mn-ea"/>
                <a:cs typeface="+mn-cs"/>
              </a:defRPr>
            </a:lvl6pPr>
            <a:lvl7pPr marL="2400300" lvl="6" indent="-257175" algn="l" defTabSz="685800" rtl="1" eaLnBrk="1" latinLnBrk="0" hangingPunct="1">
              <a:lnSpc>
                <a:spcPct val="90000"/>
              </a:lnSpc>
              <a:spcBef>
                <a:spcPts val="375"/>
              </a:spcBef>
              <a:spcAft>
                <a:spcPts val="0"/>
              </a:spcAft>
              <a:buClr>
                <a:schemeClr val="dk1"/>
              </a:buClr>
              <a:buSzPts val="1800"/>
              <a:buFont typeface="Arial" panose="020B0604020202020204" pitchFamily="34" charset="0"/>
              <a:buChar char="•"/>
              <a:defRPr sz="1350" kern="1200">
                <a:solidFill>
                  <a:schemeClr val="tx1"/>
                </a:solidFill>
                <a:latin typeface="+mn-lt"/>
                <a:ea typeface="+mn-ea"/>
                <a:cs typeface="+mn-cs"/>
              </a:defRPr>
            </a:lvl7pPr>
            <a:lvl8pPr marL="2743200" lvl="7" indent="-257175" algn="l" defTabSz="685800" rtl="1" eaLnBrk="1" latinLnBrk="0" hangingPunct="1">
              <a:lnSpc>
                <a:spcPct val="90000"/>
              </a:lnSpc>
              <a:spcBef>
                <a:spcPts val="375"/>
              </a:spcBef>
              <a:spcAft>
                <a:spcPts val="0"/>
              </a:spcAft>
              <a:buClr>
                <a:schemeClr val="dk1"/>
              </a:buClr>
              <a:buSzPts val="1800"/>
              <a:buFont typeface="Arial" panose="020B0604020202020204" pitchFamily="34" charset="0"/>
              <a:buChar char="•"/>
              <a:defRPr sz="1350" kern="1200">
                <a:solidFill>
                  <a:schemeClr val="tx1"/>
                </a:solidFill>
                <a:latin typeface="+mn-lt"/>
                <a:ea typeface="+mn-ea"/>
                <a:cs typeface="+mn-cs"/>
              </a:defRPr>
            </a:lvl8pPr>
            <a:lvl9pPr marL="3086100" lvl="8" indent="-257175" algn="l" defTabSz="685800" rtl="1" eaLnBrk="1" latinLnBrk="0" hangingPunct="1">
              <a:lnSpc>
                <a:spcPct val="90000"/>
              </a:lnSpc>
              <a:spcBef>
                <a:spcPts val="375"/>
              </a:spcBef>
              <a:spcAft>
                <a:spcPts val="0"/>
              </a:spcAft>
              <a:buClr>
                <a:schemeClr val="dk1"/>
              </a:buClr>
              <a:buSzPts val="1800"/>
              <a:buFont typeface="Arial" panose="020B0604020202020204" pitchFamily="34" charset="0"/>
              <a:buChar char="•"/>
              <a:defRPr sz="1350" kern="1200">
                <a:solidFill>
                  <a:schemeClr val="tx1"/>
                </a:solidFill>
                <a:latin typeface="+mn-lt"/>
                <a:ea typeface="+mn-ea"/>
                <a:cs typeface="+mn-cs"/>
              </a:defRPr>
            </a:lvl9pPr>
          </a:lstStyle>
          <a:p>
            <a:pPr algn="r">
              <a:lnSpc>
                <a:spcPct val="150000"/>
              </a:lnSpc>
            </a:pPr>
            <a:r>
              <a:rPr lang="ar-SA" sz="2400" b="1" dirty="0">
                <a:solidFill>
                  <a:srgbClr val="000000"/>
                </a:solidFill>
                <a:latin typeface="Arial" panose="020B0604020202020204" pitchFamily="34" charset="0"/>
                <a:cs typeface="+mj-cs"/>
              </a:rPr>
              <a:t>يُصَنِّفُ‭ ‬الْعُلَماءُ‭ مملكة ‬الْحَيَواناتِ‭ ‬إِلى‭ ‬مَجْموعَتَيْنِ‭ ‬رَئيسِيَّتَينِ‭ بِحَسب ألصِّفَة الداخِليِّة ألّتي تتَعَلَّق بِوجودِ أو عَدَم وُجودِ عِظام داخِلِ ألجِسمِ,  ‬</a:t>
            </a:r>
            <a:r>
              <a:rPr lang="en-US" sz="2400" b="1" dirty="0">
                <a:solidFill>
                  <a:srgbClr val="000000"/>
                </a:solidFill>
                <a:latin typeface="Arial" panose="020B0604020202020204" pitchFamily="34" charset="0"/>
                <a:cs typeface="+mj-cs"/>
              </a:rPr>
              <a:t> </a:t>
            </a:r>
            <a:r>
              <a:rPr lang="ar-SA" sz="2400" b="1" dirty="0">
                <a:solidFill>
                  <a:srgbClr val="000000"/>
                </a:solidFill>
                <a:latin typeface="Arial" panose="020B0604020202020204" pitchFamily="34" charset="0"/>
                <a:cs typeface="+mj-cs"/>
              </a:rPr>
              <a:t>وَهُما‭:</a:t>
            </a:r>
          </a:p>
          <a:p>
            <a:pPr algn="r">
              <a:lnSpc>
                <a:spcPct val="150000"/>
              </a:lnSpc>
            </a:pPr>
            <a:r>
              <a:rPr lang="ar-SA" sz="2400" dirty="0">
                <a:solidFill>
                  <a:srgbClr val="000000"/>
                </a:solidFill>
                <a:latin typeface="Arial" panose="020B0604020202020204" pitchFamily="34" charset="0"/>
                <a:cs typeface="+mj-cs"/>
              </a:rPr>
              <a:t>‭</a:t>
            </a:r>
            <a:r>
              <a:rPr lang="ar-SA" sz="2400" dirty="0">
                <a:solidFill>
                  <a:srgbClr val="000080"/>
                </a:solidFill>
                <a:latin typeface="Arial" panose="020B0604020202020204" pitchFamily="34" charset="0"/>
                <a:cs typeface="+mj-cs"/>
              </a:rPr>
              <a:t>1. ‬</a:t>
            </a:r>
            <a:r>
              <a:rPr lang="ar-SA" sz="2400" b="1" dirty="0">
                <a:solidFill>
                  <a:srgbClr val="000080"/>
                </a:solidFill>
                <a:latin typeface="Arial" panose="020B0604020202020204" pitchFamily="34" charset="0"/>
                <a:cs typeface="+mj-cs"/>
              </a:rPr>
              <a:t>مجْموعَةُ‭ ‬اللّ</a:t>
            </a:r>
            <a:r>
              <a:rPr lang="ar-JO" sz="2400" b="1" dirty="0">
                <a:solidFill>
                  <a:srgbClr val="000080"/>
                </a:solidFill>
                <a:latin typeface="Arial" panose="020B0604020202020204" pitchFamily="34" charset="0"/>
                <a:cs typeface="+mj-cs"/>
              </a:rPr>
              <a:t>ا</a:t>
            </a:r>
            <a:r>
              <a:rPr lang="ar-SA" sz="2400" b="1" dirty="0">
                <a:solidFill>
                  <a:srgbClr val="000080"/>
                </a:solidFill>
                <a:latin typeface="Arial" panose="020B0604020202020204" pitchFamily="34" charset="0"/>
                <a:cs typeface="+mj-cs"/>
              </a:rPr>
              <a:t>فَق</a:t>
            </a:r>
            <a:r>
              <a:rPr lang="ar-JO" sz="2400" b="1" dirty="0">
                <a:solidFill>
                  <a:srgbClr val="000080"/>
                </a:solidFill>
                <a:latin typeface="Arial" panose="020B0604020202020204" pitchFamily="34" charset="0"/>
                <a:cs typeface="+mj-cs"/>
              </a:rPr>
              <a:t>ر</a:t>
            </a:r>
            <a:r>
              <a:rPr lang="ar-SA" sz="2400" b="1" dirty="0" err="1">
                <a:solidFill>
                  <a:srgbClr val="000080"/>
                </a:solidFill>
                <a:latin typeface="Arial" panose="020B0604020202020204" pitchFamily="34" charset="0"/>
                <a:cs typeface="+mj-cs"/>
              </a:rPr>
              <a:t>يّاتِ</a:t>
            </a:r>
            <a:endParaRPr lang="en-US" sz="2400" b="1" dirty="0">
              <a:solidFill>
                <a:srgbClr val="000080"/>
              </a:solidFill>
              <a:latin typeface="Arial" panose="020B0604020202020204" pitchFamily="34" charset="0"/>
              <a:cs typeface="+mj-cs"/>
            </a:endParaRPr>
          </a:p>
          <a:p>
            <a:pPr algn="r">
              <a:lnSpc>
                <a:spcPct val="150000"/>
              </a:lnSpc>
            </a:pPr>
            <a:endParaRPr lang="ar-SA" sz="2400" b="1" dirty="0">
              <a:solidFill>
                <a:srgbClr val="000080"/>
              </a:solidFill>
              <a:latin typeface="Arial" panose="020B0604020202020204" pitchFamily="34" charset="0"/>
              <a:cs typeface="+mj-cs"/>
            </a:endParaRPr>
          </a:p>
          <a:p>
            <a:pPr algn="r">
              <a:lnSpc>
                <a:spcPct val="150000"/>
              </a:lnSpc>
            </a:pPr>
            <a:r>
              <a:rPr lang="ar-SA" sz="2400" b="1" dirty="0">
                <a:solidFill>
                  <a:srgbClr val="000080"/>
                </a:solidFill>
                <a:latin typeface="Arial" panose="020B0604020202020204" pitchFamily="34" charset="0"/>
                <a:cs typeface="+mj-cs"/>
              </a:rPr>
              <a:t>2. مجموعة الفقاريات</a:t>
            </a:r>
            <a:br>
              <a:rPr lang="ar-SA" sz="2400" dirty="0"/>
            </a:br>
            <a:endParaRPr lang="ar-SA" sz="2400" dirty="0">
              <a:solidFill>
                <a:srgbClr val="000000"/>
              </a:solidFill>
              <a:latin typeface="Arial" panose="020B0604020202020204" pitchFamily="34" charset="0"/>
              <a:cs typeface="+mj-cs"/>
            </a:endParaRPr>
          </a:p>
        </p:txBody>
      </p:sp>
      <p:sp>
        <p:nvSpPr>
          <p:cNvPr id="20" name="כותרת משנה 2"/>
          <p:cNvSpPr txBox="1">
            <a:spLocks/>
          </p:cNvSpPr>
          <p:nvPr/>
        </p:nvSpPr>
        <p:spPr>
          <a:xfrm>
            <a:off x="97140" y="2218906"/>
            <a:ext cx="8948556" cy="404641"/>
          </a:xfrm>
          <a:prstGeom prst="rect">
            <a:avLst/>
          </a:prstGeom>
        </p:spPr>
        <p:txBody>
          <a:bodyPr vert="horz" lIns="91440" tIns="45720" rIns="91440" bIns="45720" rtlCol="0">
            <a:normAutofit/>
          </a:bodyPr>
          <a:lstStyle>
            <a:lvl1pPr marL="0" indent="0" algn="ctr" defTabSz="685800" rtl="1" eaLnBrk="1" latinLnBrk="0" hangingPunct="1">
              <a:lnSpc>
                <a:spcPct val="90000"/>
              </a:lnSpc>
              <a:spcBef>
                <a:spcPts val="750"/>
              </a:spcBef>
              <a:buFont typeface="Arial" panose="020B0604020202020204" pitchFamily="34" charset="0"/>
              <a:buNone/>
              <a:defRPr sz="2100" kern="1200">
                <a:solidFill>
                  <a:schemeClr val="tx1"/>
                </a:solidFill>
                <a:latin typeface="Arial" panose="020B0604020202020204" pitchFamily="34" charset="0"/>
                <a:ea typeface="+mn-ea"/>
                <a:cs typeface="Arial" panose="020B0604020202020204" pitchFamily="34" charset="0"/>
              </a:defRPr>
            </a:lvl1pPr>
            <a:lvl2pPr marL="342900" indent="0" algn="ctr" defTabSz="685800" rtl="1"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1"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1"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a:r>
              <a:rPr lang="ar-SA" b="1" dirty="0">
                <a:solidFill>
                  <a:srgbClr val="FB2265"/>
                </a:solidFill>
                <a:latin typeface="Lateef" panose="01000506020000020003" pitchFamily="2" charset="-78"/>
                <a:cs typeface="Lateef" panose="01000506020000020003" pitchFamily="2" charset="-78"/>
              </a:rPr>
              <a:t> </a:t>
            </a:r>
            <a:endParaRPr lang="he-IL" dirty="0">
              <a:latin typeface="Lateef" panose="01000506020000020003" pitchFamily="2" charset="-78"/>
            </a:endParaRPr>
          </a:p>
        </p:txBody>
      </p:sp>
      <p:pic>
        <p:nvPicPr>
          <p:cNvPr id="3" name="תמונה 2"/>
          <p:cNvPicPr>
            <a:picLocks noChangeAspect="1"/>
          </p:cNvPicPr>
          <p:nvPr/>
        </p:nvPicPr>
        <p:blipFill>
          <a:blip r:embed="rId4"/>
          <a:stretch>
            <a:fillRect/>
          </a:stretch>
        </p:blipFill>
        <p:spPr>
          <a:xfrm>
            <a:off x="4404555" y="2818419"/>
            <a:ext cx="1615580" cy="897053"/>
          </a:xfrm>
          <a:prstGeom prst="rect">
            <a:avLst/>
          </a:prstGeom>
        </p:spPr>
      </p:pic>
      <p:pic>
        <p:nvPicPr>
          <p:cNvPr id="2" name="תמונה 1"/>
          <p:cNvPicPr>
            <a:picLocks noChangeAspect="1"/>
          </p:cNvPicPr>
          <p:nvPr/>
        </p:nvPicPr>
        <p:blipFill>
          <a:blip r:embed="rId5"/>
          <a:stretch>
            <a:fillRect/>
          </a:stretch>
        </p:blipFill>
        <p:spPr>
          <a:xfrm>
            <a:off x="4427706" y="3795596"/>
            <a:ext cx="1567980" cy="999831"/>
          </a:xfrm>
          <a:prstGeom prst="rect">
            <a:avLst/>
          </a:prstGeom>
        </p:spPr>
      </p:pic>
    </p:spTree>
    <p:extLst>
      <p:ext uri="{BB962C8B-B14F-4D97-AF65-F5344CB8AC3E}">
        <p14:creationId xmlns:p14="http://schemas.microsoft.com/office/powerpoint/2010/main" val="162666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ar-SA" sz="3600" dirty="0">
                <a:cs typeface="+mj-cs"/>
              </a:rPr>
              <a:t>مجموعة اللافقاريات</a:t>
            </a:r>
            <a:endParaRPr lang="en-US" dirty="0">
              <a:cs typeface="+mj-cs"/>
            </a:endParaRPr>
          </a:p>
        </p:txBody>
      </p:sp>
      <p:sp>
        <p:nvSpPr>
          <p:cNvPr id="3" name="מציין מיקום טקסט 2"/>
          <p:cNvSpPr>
            <a:spLocks noGrp="1"/>
          </p:cNvSpPr>
          <p:nvPr>
            <p:ph type="body" idx="1"/>
          </p:nvPr>
        </p:nvSpPr>
        <p:spPr>
          <a:xfrm>
            <a:off x="1253729" y="1078034"/>
            <a:ext cx="7179469" cy="3493971"/>
          </a:xfrm>
        </p:spPr>
        <p:txBody>
          <a:bodyPr>
            <a:noAutofit/>
          </a:bodyPr>
          <a:lstStyle/>
          <a:p>
            <a:pPr algn="r">
              <a:lnSpc>
                <a:spcPct val="150000"/>
              </a:lnSpc>
            </a:pPr>
            <a:r>
              <a:rPr lang="ar-SA" sz="2400" b="1" dirty="0">
                <a:solidFill>
                  <a:srgbClr val="000000"/>
                </a:solidFill>
                <a:latin typeface="Arial" panose="020B0604020202020204" pitchFamily="34" charset="0"/>
                <a:cs typeface="+mj-cs"/>
              </a:rPr>
              <a:t> ‬</a:t>
            </a:r>
            <a:r>
              <a:rPr lang="ar-SA" sz="2400" b="1" dirty="0">
                <a:cs typeface="+mj-cs"/>
              </a:rPr>
              <a:t>الاسم الذي أطلقه العلماء على مجموعة اللافقاريات يدل على أنه ينقصها شيء ما داخل الجسم. </a:t>
            </a:r>
            <a:br>
              <a:rPr lang="ar-SA" sz="2400" b="1" dirty="0">
                <a:cs typeface="+mj-cs"/>
              </a:rPr>
            </a:br>
            <a:r>
              <a:rPr lang="ar-SA" sz="2400" b="1" dirty="0">
                <a:cs typeface="+mj-cs"/>
              </a:rPr>
              <a:t>لجميع اللافقاريات لا توجد عظام داخل الجسم. عدد أنواع الحيوانات التي تنتمي إلى مجموعة </a:t>
            </a:r>
            <a:r>
              <a:rPr lang="en-US" sz="2400" b="1" dirty="0">
                <a:cs typeface="+mj-cs"/>
              </a:rPr>
              <a:t>  </a:t>
            </a:r>
            <a:r>
              <a:rPr lang="ar-SA" sz="2400" b="1" dirty="0">
                <a:cs typeface="+mj-cs"/>
              </a:rPr>
              <a:t>اللافقاريات هو بضعة ملايين. لكي نستطيع التمييز بين الأنواع المختلفة، يـقـسـم العلماء اللافقاريات </a:t>
            </a:r>
            <a:br>
              <a:rPr lang="ar-SA" sz="2400" b="1" dirty="0">
                <a:cs typeface="+mj-cs"/>
              </a:rPr>
            </a:br>
            <a:r>
              <a:rPr lang="ar-SA" sz="2400" b="1" dirty="0">
                <a:cs typeface="+mj-cs"/>
              </a:rPr>
              <a:t>لمجموعات إضافية أصغر، ذات صفات مشتركة.</a:t>
            </a:r>
            <a:endParaRPr lang="en-US" sz="2400" b="1" dirty="0">
              <a:cs typeface="+mj-cs"/>
            </a:endParaRPr>
          </a:p>
        </p:txBody>
      </p:sp>
    </p:spTree>
    <p:extLst>
      <p:ext uri="{BB962C8B-B14F-4D97-AF65-F5344CB8AC3E}">
        <p14:creationId xmlns:p14="http://schemas.microsoft.com/office/powerpoint/2010/main" val="1923658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6"/>
          <p:cNvSpPr txBox="1">
            <a:spLocks noGrp="1"/>
          </p:cNvSpPr>
          <p:nvPr>
            <p:ph type="title"/>
          </p:nvPr>
        </p:nvSpPr>
        <p:spPr>
          <a:xfrm>
            <a:off x="238292" y="282171"/>
            <a:ext cx="7886700" cy="994172"/>
          </a:xfrm>
          <a:prstGeom prst="rect">
            <a:avLst/>
          </a:prstGeom>
          <a:noFill/>
          <a:ln>
            <a:noFill/>
          </a:ln>
        </p:spPr>
        <p:txBody>
          <a:bodyPr spcFirstLastPara="1" vert="horz" wrap="square" lIns="68569" tIns="34275" rIns="68569" bIns="34275" rtlCol="0" anchor="ctr" anchorCtr="0">
            <a:normAutofit fontScale="90000"/>
          </a:bodyPr>
          <a:lstStyle/>
          <a:p>
            <a:pPr>
              <a:spcBef>
                <a:spcPts val="0"/>
              </a:spcBef>
              <a:buClr>
                <a:schemeClr val="dk1"/>
              </a:buClr>
              <a:buSzPts val="4400"/>
            </a:pPr>
            <a:r>
              <a:rPr lang="ar-SA" sz="4000" dirty="0">
                <a:latin typeface="Guttman Yad-Brush" panose="02010401010101010101" pitchFamily="2" charset="-79"/>
                <a:cs typeface="+mj-cs"/>
                <a:sym typeface="Alef"/>
              </a:rPr>
              <a:t>كيف حالكم وكيف النفسية اليوم؟ </a:t>
            </a:r>
            <a:br>
              <a:rPr lang="ar-SA" sz="4000" dirty="0">
                <a:latin typeface="Guttman Yad-Brush" panose="02010401010101010101" pitchFamily="2" charset="-79"/>
                <a:cs typeface="+mj-cs"/>
                <a:sym typeface="Alef"/>
              </a:rPr>
            </a:br>
            <a:r>
              <a:rPr lang="ar-SA" sz="4000" dirty="0">
                <a:latin typeface="Guttman Yad-Brush" panose="02010401010101010101" pitchFamily="2" charset="-79"/>
                <a:cs typeface="+mj-cs"/>
                <a:sym typeface="Alef"/>
              </a:rPr>
              <a:t>مضامين درسنا :</a:t>
            </a:r>
            <a:endParaRPr sz="4000" dirty="0">
              <a:latin typeface="Guttman Yad-Brush" panose="02010401010101010101" pitchFamily="2" charset="-79"/>
              <a:cs typeface="+mj-cs"/>
            </a:endParaRPr>
          </a:p>
        </p:txBody>
      </p:sp>
      <p:pic>
        <p:nvPicPr>
          <p:cNvPr id="250" name="Google Shape;250;p6"/>
          <p:cNvPicPr preferRelativeResize="0"/>
          <p:nvPr/>
        </p:nvPicPr>
        <p:blipFill rotWithShape="1">
          <a:blip r:embed="rId3">
            <a:alphaModFix/>
          </a:blip>
          <a:srcRect/>
          <a:stretch/>
        </p:blipFill>
        <p:spPr>
          <a:xfrm rot="8057618">
            <a:off x="217537" y="202204"/>
            <a:ext cx="1101733" cy="729983"/>
          </a:xfrm>
          <a:prstGeom prst="rect">
            <a:avLst/>
          </a:prstGeom>
          <a:noFill/>
          <a:ln>
            <a:noFill/>
          </a:ln>
        </p:spPr>
      </p:pic>
      <p:pic>
        <p:nvPicPr>
          <p:cNvPr id="251" name="Google Shape;251;p6"/>
          <p:cNvPicPr preferRelativeResize="0"/>
          <p:nvPr/>
        </p:nvPicPr>
        <p:blipFill rotWithShape="1">
          <a:blip r:embed="rId4">
            <a:alphaModFix/>
          </a:blip>
          <a:srcRect/>
          <a:stretch/>
        </p:blipFill>
        <p:spPr>
          <a:xfrm>
            <a:off x="8124992" y="4357688"/>
            <a:ext cx="1562100" cy="1571625"/>
          </a:xfrm>
          <a:prstGeom prst="rect">
            <a:avLst/>
          </a:prstGeom>
          <a:noFill/>
          <a:ln>
            <a:noFill/>
          </a:ln>
        </p:spPr>
      </p:pic>
      <p:sp>
        <p:nvSpPr>
          <p:cNvPr id="7" name="מלבן 6">
            <a:extLst>
              <a:ext uri="{FF2B5EF4-FFF2-40B4-BE49-F238E27FC236}">
                <a16:creationId xmlns:a16="http://schemas.microsoft.com/office/drawing/2014/main" id="{27B4DA50-69DB-43D7-8E4B-75256A44E688}"/>
              </a:ext>
            </a:extLst>
          </p:cNvPr>
          <p:cNvSpPr/>
          <p:nvPr/>
        </p:nvSpPr>
        <p:spPr>
          <a:xfrm>
            <a:off x="2440688" y="1533149"/>
            <a:ext cx="5415197" cy="486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r" rtl="1"/>
            <a:endParaRPr lang="ar-SA" sz="2400" dirty="0">
              <a:solidFill>
                <a:srgbClr val="424242"/>
              </a:solidFill>
              <a:latin typeface="Lateef" panose="01000506020000020003" pitchFamily="2" charset="-78"/>
              <a:cs typeface="+mj-cs"/>
            </a:endParaRPr>
          </a:p>
        </p:txBody>
      </p:sp>
      <p:sp>
        <p:nvSpPr>
          <p:cNvPr id="8" name="מלבן 7">
            <a:extLst>
              <a:ext uri="{FF2B5EF4-FFF2-40B4-BE49-F238E27FC236}">
                <a16:creationId xmlns:a16="http://schemas.microsoft.com/office/drawing/2014/main" id="{1B530699-BA4E-4A80-8A6F-8BE91747F5F0}"/>
              </a:ext>
            </a:extLst>
          </p:cNvPr>
          <p:cNvSpPr/>
          <p:nvPr/>
        </p:nvSpPr>
        <p:spPr>
          <a:xfrm>
            <a:off x="-6158520" y="1944753"/>
            <a:ext cx="14014405" cy="612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r" rtl="1">
              <a:buFont typeface="Arial" panose="020B0604020202020204" pitchFamily="34" charset="0"/>
              <a:buChar char="•"/>
            </a:pPr>
            <a:r>
              <a:rPr lang="ar-SA" sz="2400" dirty="0">
                <a:solidFill>
                  <a:srgbClr val="424242"/>
                </a:solidFill>
                <a:latin typeface="Lateef" panose="01000506020000020003" pitchFamily="2" charset="-78"/>
                <a:cs typeface="+mj-cs"/>
              </a:rPr>
              <a:t>سنتعرف على مفهوم التصنيف.</a:t>
            </a:r>
            <a:endParaRPr lang="he-IL" sz="2400" dirty="0">
              <a:solidFill>
                <a:srgbClr val="424242"/>
              </a:solidFill>
              <a:latin typeface="Lateef" panose="01000506020000020003" pitchFamily="2" charset="-78"/>
              <a:cs typeface="+mj-cs"/>
            </a:endParaRPr>
          </a:p>
        </p:txBody>
      </p:sp>
      <p:sp>
        <p:nvSpPr>
          <p:cNvPr id="9" name="מלבן 8">
            <a:extLst>
              <a:ext uri="{FF2B5EF4-FFF2-40B4-BE49-F238E27FC236}">
                <a16:creationId xmlns:a16="http://schemas.microsoft.com/office/drawing/2014/main" id="{747AF733-6691-406D-AE3A-4CE0BE3F21AF}"/>
              </a:ext>
            </a:extLst>
          </p:cNvPr>
          <p:cNvSpPr/>
          <p:nvPr/>
        </p:nvSpPr>
        <p:spPr>
          <a:xfrm>
            <a:off x="1766759" y="3169253"/>
            <a:ext cx="6089126" cy="612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r" rtl="1">
              <a:buFont typeface="Arial" panose="020B0604020202020204" pitchFamily="34" charset="0"/>
              <a:buChar char="•"/>
            </a:pPr>
            <a:r>
              <a:rPr lang="ar-SA" sz="2400" dirty="0">
                <a:solidFill>
                  <a:srgbClr val="424242"/>
                </a:solidFill>
                <a:latin typeface="Lateef" panose="01000506020000020003" pitchFamily="2" charset="-78"/>
                <a:cs typeface="+mj-cs"/>
              </a:rPr>
              <a:t>سنتوجه لموقع افاق ونقوم بحل مهام</a:t>
            </a:r>
          </a:p>
        </p:txBody>
      </p:sp>
      <p:sp>
        <p:nvSpPr>
          <p:cNvPr id="10" name="מלבן 9">
            <a:extLst>
              <a:ext uri="{FF2B5EF4-FFF2-40B4-BE49-F238E27FC236}">
                <a16:creationId xmlns:a16="http://schemas.microsoft.com/office/drawing/2014/main" id="{887D19E5-272F-4EE3-9F1B-4D2AC937B9D1}"/>
              </a:ext>
            </a:extLst>
          </p:cNvPr>
          <p:cNvSpPr/>
          <p:nvPr/>
        </p:nvSpPr>
        <p:spPr>
          <a:xfrm>
            <a:off x="1766759" y="2557003"/>
            <a:ext cx="6089126" cy="612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r" rtl="1">
              <a:buFont typeface="Arial" panose="020B0604020202020204" pitchFamily="34" charset="0"/>
              <a:buChar char="•"/>
            </a:pPr>
            <a:r>
              <a:rPr lang="ar-SA" sz="2400" dirty="0">
                <a:solidFill>
                  <a:srgbClr val="424242"/>
                </a:solidFill>
                <a:latin typeface="Lateef" panose="01000506020000020003" pitchFamily="2" charset="-78"/>
                <a:cs typeface="+mj-cs"/>
              </a:rPr>
              <a:t>سنتعرف على الفقاريات </a:t>
            </a:r>
            <a:r>
              <a:rPr lang="ar-SA" sz="2400" dirty="0" err="1">
                <a:solidFill>
                  <a:srgbClr val="424242"/>
                </a:solidFill>
                <a:latin typeface="Lateef" panose="01000506020000020003" pitchFamily="2" charset="-78"/>
                <a:cs typeface="+mj-cs"/>
              </a:rPr>
              <a:t>واللافقريات</a:t>
            </a:r>
            <a:endParaRPr lang="ar-SA" sz="2400" dirty="0">
              <a:solidFill>
                <a:srgbClr val="424242"/>
              </a:solidFill>
              <a:latin typeface="Lateef" panose="01000506020000020003" pitchFamily="2" charset="-78"/>
              <a:cs typeface="+mj-cs"/>
            </a:endParaRPr>
          </a:p>
          <a:p>
            <a:pPr marL="342900" indent="-342900" algn="r" rtl="1">
              <a:buFont typeface="Arial" panose="020B0604020202020204" pitchFamily="34" charset="0"/>
              <a:buChar char="•"/>
            </a:pPr>
            <a:r>
              <a:rPr lang="ar-SA" sz="2400" dirty="0">
                <a:solidFill>
                  <a:srgbClr val="424242"/>
                </a:solidFill>
                <a:latin typeface="Lateef" panose="01000506020000020003" pitchFamily="2" charset="-78"/>
                <a:cs typeface="+mj-cs"/>
              </a:rPr>
              <a:t>تصنيف الفقاريات واللافقاريات </a:t>
            </a:r>
            <a:r>
              <a:rPr lang="ar-JO" sz="2400" dirty="0" err="1">
                <a:solidFill>
                  <a:srgbClr val="424242"/>
                </a:solidFill>
                <a:latin typeface="Lateef" panose="01000506020000020003" pitchFamily="2" charset="-78"/>
                <a:cs typeface="+mj-cs"/>
              </a:rPr>
              <a:t>إ</a:t>
            </a:r>
            <a:r>
              <a:rPr lang="ar-SA" sz="2400" dirty="0">
                <a:solidFill>
                  <a:srgbClr val="424242"/>
                </a:solidFill>
                <a:latin typeface="Lateef" panose="01000506020000020003" pitchFamily="2" charset="-78"/>
                <a:cs typeface="+mj-cs"/>
              </a:rPr>
              <a:t>لى فئاتها ألأساسية</a:t>
            </a:r>
          </a:p>
        </p:txBody>
      </p:sp>
    </p:spTree>
    <p:extLst>
      <p:ext uri="{BB962C8B-B14F-4D97-AF65-F5344CB8AC3E}">
        <p14:creationId xmlns:p14="http://schemas.microsoft.com/office/powerpoint/2010/main" val="157058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1101213" y="517525"/>
            <a:ext cx="7409375" cy="539750"/>
          </a:xfrm>
        </p:spPr>
        <p:txBody>
          <a:bodyPr>
            <a:noAutofit/>
          </a:bodyPr>
          <a:lstStyle/>
          <a:p>
            <a:pPr algn="ctr"/>
            <a:r>
              <a:rPr lang="ar-SA" sz="3200" dirty="0" err="1">
                <a:latin typeface="Lateef" panose="01000506020000020003" pitchFamily="2" charset="-78"/>
                <a:ea typeface="Arial"/>
                <a:cs typeface="+mj-cs"/>
              </a:rPr>
              <a:t>اللّافَقرِيّاتِ</a:t>
            </a:r>
            <a:r>
              <a:rPr lang="ar-SA" sz="3200" dirty="0">
                <a:latin typeface="Lateef" panose="01000506020000020003" pitchFamily="2" charset="-78"/>
                <a:ea typeface="Arial"/>
                <a:cs typeface="+mj-cs"/>
              </a:rPr>
              <a:t>‭</a:t>
            </a:r>
            <a:endParaRPr lang="he-IL" sz="3200" dirty="0">
              <a:latin typeface="Lateef" panose="01000506020000020003" pitchFamily="2" charset="-78"/>
              <a:ea typeface="Arial"/>
              <a:cs typeface="+mj-cs"/>
            </a:endParaRPr>
          </a:p>
        </p:txBody>
      </p:sp>
      <p:graphicFrame>
        <p:nvGraphicFramePr>
          <p:cNvPr id="3" name="טבלה 2"/>
          <p:cNvGraphicFramePr>
            <a:graphicFrameLocks noGrp="1"/>
          </p:cNvGraphicFramePr>
          <p:nvPr>
            <p:extLst>
              <p:ext uri="{D42A27DB-BD31-4B8C-83A1-F6EECF244321}">
                <p14:modId xmlns:p14="http://schemas.microsoft.com/office/powerpoint/2010/main" val="3506344855"/>
              </p:ext>
            </p:extLst>
          </p:nvPr>
        </p:nvGraphicFramePr>
        <p:xfrm>
          <a:off x="678709" y="1217748"/>
          <a:ext cx="7422195" cy="716280"/>
        </p:xfrm>
        <a:graphic>
          <a:graphicData uri="http://schemas.openxmlformats.org/drawingml/2006/table">
            <a:tbl>
              <a:tblPr/>
              <a:tblGrid>
                <a:gridCol w="7422195">
                  <a:extLst>
                    <a:ext uri="{9D8B030D-6E8A-4147-A177-3AD203B41FA5}">
                      <a16:colId xmlns:a16="http://schemas.microsoft.com/office/drawing/2014/main" val="20000"/>
                    </a:ext>
                  </a:extLst>
                </a:gridCol>
              </a:tblGrid>
              <a:tr h="634234">
                <a:tc>
                  <a:txBody>
                    <a:bodyPr/>
                    <a:lstStyle/>
                    <a:p>
                      <a:pPr algn="ctr" rtl="1"/>
                      <a:br>
                        <a:rPr lang="ar-SA" sz="1400" b="1" dirty="0">
                          <a:solidFill>
                            <a:srgbClr val="000080"/>
                          </a:solidFill>
                          <a:effectLst/>
                          <a:latin typeface="Droid Arabic Kufi"/>
                        </a:rPr>
                      </a:br>
                      <a:r>
                        <a:rPr lang="ar-SA" sz="2800" b="0" dirty="0">
                          <a:solidFill>
                            <a:srgbClr val="000080"/>
                          </a:solidFill>
                          <a:effectLst/>
                          <a:latin typeface="Droid Arabic Kufi"/>
                          <a:cs typeface="+mj-cs"/>
                        </a:rPr>
                        <a:t>تُقَسَّمُ‭ ‬اللّافَق</a:t>
                      </a:r>
                      <a:r>
                        <a:rPr lang="ar-JO" sz="2800" b="0" dirty="0">
                          <a:solidFill>
                            <a:srgbClr val="000080"/>
                          </a:solidFill>
                          <a:effectLst/>
                          <a:latin typeface="Droid Arabic Kufi"/>
                          <a:cs typeface="+mj-cs"/>
                        </a:rPr>
                        <a:t>ر</a:t>
                      </a:r>
                      <a:r>
                        <a:rPr lang="ar-SA" sz="2800" b="0" dirty="0">
                          <a:solidFill>
                            <a:srgbClr val="000080"/>
                          </a:solidFill>
                          <a:effectLst/>
                          <a:latin typeface="Droid Arabic Kufi"/>
                          <a:cs typeface="+mj-cs"/>
                        </a:rPr>
                        <a:t>ِيّاتِ‭ ‬إِلى‭ ‬أربع‭ ‬فئات‭ ‬رَئيسِيَّةٍ:‭‬</a:t>
                      </a:r>
                      <a:endParaRPr lang="ar-SA" sz="1800" b="0" dirty="0">
                        <a:effectLst/>
                        <a:latin typeface="Droid Arabic Kufi"/>
                        <a:cs typeface="+mj-cs"/>
                      </a:endParaRPr>
                    </a:p>
                  </a:txBody>
                  <a:tcPr marL="63500" marR="63500" marT="38100" marB="3810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4" name="מלבן 13"/>
          <p:cNvSpPr/>
          <p:nvPr/>
        </p:nvSpPr>
        <p:spPr>
          <a:xfrm>
            <a:off x="5113042" y="2920068"/>
            <a:ext cx="1628484" cy="4911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400" dirty="0">
                <a:cs typeface="+mj-cs"/>
              </a:rPr>
              <a:t>الرخويات</a:t>
            </a:r>
            <a:endParaRPr lang="en-US" sz="2400" dirty="0">
              <a:cs typeface="+mj-cs"/>
            </a:endParaRPr>
          </a:p>
        </p:txBody>
      </p:sp>
      <p:sp>
        <p:nvSpPr>
          <p:cNvPr id="15" name="מלבן 14"/>
          <p:cNvSpPr/>
          <p:nvPr/>
        </p:nvSpPr>
        <p:spPr>
          <a:xfrm>
            <a:off x="2970082" y="2919497"/>
            <a:ext cx="1628484" cy="4911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400" dirty="0">
                <a:cs typeface="+mj-cs"/>
              </a:rPr>
              <a:t>المفصليات</a:t>
            </a:r>
            <a:endParaRPr lang="en-US" sz="2400" dirty="0">
              <a:cs typeface="+mj-cs"/>
            </a:endParaRPr>
          </a:p>
        </p:txBody>
      </p:sp>
      <p:sp>
        <p:nvSpPr>
          <p:cNvPr id="16" name="מלבן 15"/>
          <p:cNvSpPr/>
          <p:nvPr/>
        </p:nvSpPr>
        <p:spPr>
          <a:xfrm>
            <a:off x="704305" y="2919497"/>
            <a:ext cx="1628484" cy="4911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400" dirty="0">
                <a:cs typeface="+mj-cs"/>
              </a:rPr>
              <a:t>شوكيات الجلد</a:t>
            </a:r>
            <a:endParaRPr lang="en-US" sz="2400" dirty="0">
              <a:cs typeface="+mj-cs"/>
            </a:endParaRPr>
          </a:p>
        </p:txBody>
      </p:sp>
      <p:cxnSp>
        <p:nvCxnSpPr>
          <p:cNvPr id="20" name="מחבר חץ ישר 19"/>
          <p:cNvCxnSpPr/>
          <p:nvPr/>
        </p:nvCxnSpPr>
        <p:spPr>
          <a:xfrm flipH="1">
            <a:off x="2140070" y="1998938"/>
            <a:ext cx="954894" cy="622848"/>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מחבר חץ ישר 20"/>
          <p:cNvCxnSpPr/>
          <p:nvPr/>
        </p:nvCxnSpPr>
        <p:spPr>
          <a:xfrm flipH="1">
            <a:off x="3874167" y="2069497"/>
            <a:ext cx="3705" cy="780488"/>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p:nvPr/>
        </p:nvCxnSpPr>
        <p:spPr>
          <a:xfrm>
            <a:off x="5562027" y="2008015"/>
            <a:ext cx="34376" cy="854144"/>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מחבר חץ ישר 22"/>
          <p:cNvCxnSpPr/>
          <p:nvPr/>
        </p:nvCxnSpPr>
        <p:spPr>
          <a:xfrm>
            <a:off x="6915448" y="1956321"/>
            <a:ext cx="926742" cy="756293"/>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sp>
        <p:nvSpPr>
          <p:cNvPr id="22" name="מלבן 13"/>
          <p:cNvSpPr/>
          <p:nvPr/>
        </p:nvSpPr>
        <p:spPr>
          <a:xfrm>
            <a:off x="7027948" y="2915460"/>
            <a:ext cx="1628484" cy="4911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400" dirty="0">
                <a:cs typeface="+mj-cs"/>
              </a:rPr>
              <a:t>ال</a:t>
            </a:r>
            <a:r>
              <a:rPr lang="ar-JO" sz="2400" dirty="0">
                <a:cs typeface="+mj-cs"/>
              </a:rPr>
              <a:t>حشرات</a:t>
            </a:r>
            <a:endParaRPr lang="en-US" sz="2400" dirty="0">
              <a:cs typeface="+mj-cs"/>
            </a:endParaRPr>
          </a:p>
        </p:txBody>
      </p:sp>
      <p:pic>
        <p:nvPicPr>
          <p:cNvPr id="2" name="תמונה 1"/>
          <p:cNvPicPr>
            <a:picLocks noChangeAspect="1"/>
          </p:cNvPicPr>
          <p:nvPr/>
        </p:nvPicPr>
        <p:blipFill>
          <a:blip r:embed="rId4"/>
          <a:stretch>
            <a:fillRect/>
          </a:stretch>
        </p:blipFill>
        <p:spPr>
          <a:xfrm>
            <a:off x="5148790" y="3609474"/>
            <a:ext cx="1592736" cy="945829"/>
          </a:xfrm>
          <a:prstGeom prst="rect">
            <a:avLst/>
          </a:prstGeom>
        </p:spPr>
      </p:pic>
      <p:pic>
        <p:nvPicPr>
          <p:cNvPr id="5" name="תמונה 4"/>
          <p:cNvPicPr>
            <a:picLocks noChangeAspect="1"/>
          </p:cNvPicPr>
          <p:nvPr/>
        </p:nvPicPr>
        <p:blipFill>
          <a:blip r:embed="rId5"/>
          <a:stretch>
            <a:fillRect/>
          </a:stretch>
        </p:blipFill>
        <p:spPr>
          <a:xfrm>
            <a:off x="702737" y="3581754"/>
            <a:ext cx="1628484" cy="973549"/>
          </a:xfrm>
          <a:prstGeom prst="rect">
            <a:avLst/>
          </a:prstGeom>
        </p:spPr>
      </p:pic>
      <p:pic>
        <p:nvPicPr>
          <p:cNvPr id="7" name="תמונה 6"/>
          <p:cNvPicPr>
            <a:picLocks noChangeAspect="1"/>
          </p:cNvPicPr>
          <p:nvPr/>
        </p:nvPicPr>
        <p:blipFill>
          <a:blip r:embed="rId6"/>
          <a:stretch>
            <a:fillRect/>
          </a:stretch>
        </p:blipFill>
        <p:spPr>
          <a:xfrm>
            <a:off x="2970082" y="3563449"/>
            <a:ext cx="1634755" cy="973549"/>
          </a:xfrm>
          <a:prstGeom prst="rect">
            <a:avLst/>
          </a:prstGeom>
        </p:spPr>
      </p:pic>
      <p:pic>
        <p:nvPicPr>
          <p:cNvPr id="8" name="תמונה 7"/>
          <p:cNvPicPr>
            <a:picLocks noChangeAspect="1"/>
          </p:cNvPicPr>
          <p:nvPr/>
        </p:nvPicPr>
        <p:blipFill>
          <a:blip r:embed="rId7"/>
          <a:stretch>
            <a:fillRect/>
          </a:stretch>
        </p:blipFill>
        <p:spPr>
          <a:xfrm>
            <a:off x="7027948" y="3563448"/>
            <a:ext cx="1613927" cy="973549"/>
          </a:xfrm>
          <a:prstGeom prst="rect">
            <a:avLst/>
          </a:prstGeom>
        </p:spPr>
      </p:pic>
    </p:spTree>
    <p:extLst>
      <p:ext uri="{BB962C8B-B14F-4D97-AF65-F5344CB8AC3E}">
        <p14:creationId xmlns:p14="http://schemas.microsoft.com/office/powerpoint/2010/main" val="160565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1101213" y="517525"/>
            <a:ext cx="7409375" cy="539750"/>
          </a:xfrm>
        </p:spPr>
        <p:txBody>
          <a:bodyPr>
            <a:noAutofit/>
          </a:bodyPr>
          <a:lstStyle/>
          <a:p>
            <a:pPr algn="ctr"/>
            <a:r>
              <a:rPr lang="ar-SA" sz="3200" dirty="0">
                <a:cs typeface="+mj-cs"/>
              </a:rPr>
              <a:t>‭‬</a:t>
            </a:r>
            <a:br>
              <a:rPr lang="ar-SA" sz="3200" dirty="0">
                <a:cs typeface="+mj-cs"/>
              </a:rPr>
            </a:br>
            <a:r>
              <a:rPr lang="ar-SA" sz="3200" dirty="0">
                <a:cs typeface="+mj-cs"/>
              </a:rPr>
              <a:t>‭ ‬ مَجْموعَةُ‭ ‬الْفَقارِيّاتِ:‭‬‭</a:t>
            </a:r>
          </a:p>
        </p:txBody>
      </p:sp>
      <p:sp>
        <p:nvSpPr>
          <p:cNvPr id="10" name="מלבן 9"/>
          <p:cNvSpPr/>
          <p:nvPr/>
        </p:nvSpPr>
        <p:spPr>
          <a:xfrm>
            <a:off x="664356" y="1218399"/>
            <a:ext cx="8208973" cy="3416320"/>
          </a:xfrm>
          <a:prstGeom prst="rect">
            <a:avLst/>
          </a:prstGeom>
        </p:spPr>
        <p:txBody>
          <a:bodyPr wrap="square">
            <a:spAutoFit/>
          </a:bodyPr>
          <a:lstStyle/>
          <a:p>
            <a:pPr algn="r" rtl="1">
              <a:lnSpc>
                <a:spcPct val="150000"/>
              </a:lnSpc>
              <a:spcBef>
                <a:spcPts val="600"/>
              </a:spcBef>
            </a:pPr>
            <a:r>
              <a:rPr lang="ar-SA" sz="2400" dirty="0">
                <a:solidFill>
                  <a:srgbClr val="000000"/>
                </a:solidFill>
                <a:latin typeface="Droid Arabic Kufi"/>
                <a:cs typeface="+mj-cs"/>
              </a:rPr>
              <a:t>‭‬</a:t>
            </a:r>
            <a:r>
              <a:rPr lang="ar-SA" sz="2400" dirty="0">
                <a:solidFill>
                  <a:srgbClr val="000080"/>
                </a:solidFill>
                <a:latin typeface="Droid Arabic Kufi"/>
                <a:cs typeface="+mj-cs"/>
              </a:rPr>
              <a:t>‬ 2. </a:t>
            </a:r>
            <a:r>
              <a:rPr lang="ar-SA" sz="2400" b="1" dirty="0">
                <a:solidFill>
                  <a:srgbClr val="000080"/>
                </a:solidFill>
                <a:latin typeface="Droid Arabic Kufi"/>
                <a:cs typeface="+mj-cs"/>
              </a:rPr>
              <a:t>مَجْموعَةُ‭ ‬الْفَقارِيّاتِ:</a:t>
            </a:r>
            <a:r>
              <a:rPr lang="ar-SA" sz="2400" dirty="0">
                <a:solidFill>
                  <a:srgbClr val="000000"/>
                </a:solidFill>
                <a:latin typeface="Droid Arabic Kufi"/>
                <a:cs typeface="+mj-cs"/>
              </a:rPr>
              <a:t>‭‬‭ ‬‭ </a:t>
            </a:r>
            <a:r>
              <a:rPr lang="ar-SA" sz="2400" b="1" dirty="0"/>
              <a:t>الاسم الذي أطلقه العلماء على مجموعة الفقاريات يشير إلى أنه يوجد شيء ما للفقاريات داخل الجسم. لجميعها توجد عظام داخل الجسم الذي يسمح بحركتها وتوازنها ويحافظ على ثبات الجسم ويعطيه شكلا</a:t>
            </a:r>
            <a:br>
              <a:rPr lang="ar-SA" sz="2400" b="1" dirty="0"/>
            </a:br>
            <a:r>
              <a:rPr lang="ar-SA" sz="2400" b="1" dirty="0"/>
              <a:t>تنتمي لمجموعة الفقاريات عشرات الآلاف من أنواع الحيوانات. </a:t>
            </a:r>
            <a:br>
              <a:rPr lang="ar-SA" sz="2400" b="1" dirty="0"/>
            </a:br>
            <a:r>
              <a:rPr lang="ar-SA" sz="2400" b="1" dirty="0"/>
              <a:t>لكي نستطيع أن نميز بينها، قسم العلماء مجموعة الفقاريات إلى خمس فئات </a:t>
            </a:r>
            <a:r>
              <a:rPr lang="ar-SA" sz="2400" b="1" dirty="0">
                <a:solidFill>
                  <a:srgbClr val="000000"/>
                </a:solidFill>
                <a:latin typeface="Droid Arabic Kufi"/>
                <a:cs typeface="+mj-cs"/>
              </a:rPr>
              <a:t>‭ ‬حَسَبَ‭ ‬صِفاتٍ‭ ‬مِثْل:‭ ‬غِطاءِ‭ ‬الْجِسْمِ،‭ ‬التَّكاثُرِ،‭ ‬شَكْلِ‭ ‬الْحَرَكَةِ‭ ‬وَغَيْرِها‭.‬</a:t>
            </a:r>
            <a:endParaRPr lang="ar-SA" sz="2400" b="1" i="0" dirty="0">
              <a:solidFill>
                <a:srgbClr val="000000"/>
              </a:solidFill>
              <a:effectLst/>
              <a:latin typeface="Droid Arabic Kufi"/>
              <a:cs typeface="+mj-cs"/>
            </a:endParaRPr>
          </a:p>
        </p:txBody>
      </p:sp>
      <p:pic>
        <p:nvPicPr>
          <p:cNvPr id="2" name="תמונה 1"/>
          <p:cNvPicPr>
            <a:picLocks noChangeAspect="1"/>
          </p:cNvPicPr>
          <p:nvPr/>
        </p:nvPicPr>
        <p:blipFill>
          <a:blip r:embed="rId4"/>
          <a:stretch>
            <a:fillRect/>
          </a:stretch>
        </p:blipFill>
        <p:spPr>
          <a:xfrm>
            <a:off x="156878" y="23812"/>
            <a:ext cx="1888670" cy="1194587"/>
          </a:xfrm>
          <a:prstGeom prst="rect">
            <a:avLst/>
          </a:prstGeom>
        </p:spPr>
      </p:pic>
    </p:spTree>
    <p:extLst>
      <p:ext uri="{BB962C8B-B14F-4D97-AF65-F5344CB8AC3E}">
        <p14:creationId xmlns:p14="http://schemas.microsoft.com/office/powerpoint/2010/main" val="195975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3476544" y="486224"/>
            <a:ext cx="4966430" cy="539750"/>
          </a:xfrm>
        </p:spPr>
        <p:txBody>
          <a:bodyPr>
            <a:noAutofit/>
          </a:bodyPr>
          <a:lstStyle/>
          <a:p>
            <a:pPr algn="ctr"/>
            <a:r>
              <a:rPr lang="ar-SA" sz="3200" dirty="0">
                <a:latin typeface="Lateef" panose="01000506020000020003" pitchFamily="2" charset="-78"/>
                <a:cs typeface="+mj-cs"/>
              </a:rPr>
              <a:t>الفقاريات</a:t>
            </a:r>
            <a:endParaRPr lang="he-IL" sz="3200" dirty="0">
              <a:latin typeface="Lateef" panose="01000506020000020003" pitchFamily="2" charset="-78"/>
              <a:cs typeface="+mj-cs"/>
            </a:endParaRPr>
          </a:p>
        </p:txBody>
      </p:sp>
      <p:cxnSp>
        <p:nvCxnSpPr>
          <p:cNvPr id="8" name="מחבר חץ ישר 7"/>
          <p:cNvCxnSpPr/>
          <p:nvPr/>
        </p:nvCxnSpPr>
        <p:spPr>
          <a:xfrm flipH="1">
            <a:off x="1675132" y="1799666"/>
            <a:ext cx="954894" cy="622848"/>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מחבר חץ ישר 17"/>
          <p:cNvCxnSpPr/>
          <p:nvPr/>
        </p:nvCxnSpPr>
        <p:spPr>
          <a:xfrm>
            <a:off x="4124935" y="1733242"/>
            <a:ext cx="570818" cy="646097"/>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sp>
        <p:nvSpPr>
          <p:cNvPr id="4" name="מלבן 3"/>
          <p:cNvSpPr/>
          <p:nvPr/>
        </p:nvSpPr>
        <p:spPr>
          <a:xfrm>
            <a:off x="1251130" y="1255386"/>
            <a:ext cx="5606870" cy="523220"/>
          </a:xfrm>
          <a:prstGeom prst="rect">
            <a:avLst/>
          </a:prstGeom>
        </p:spPr>
        <p:txBody>
          <a:bodyPr wrap="square">
            <a:spAutoFit/>
          </a:bodyPr>
          <a:lstStyle/>
          <a:p>
            <a:pPr algn="ctr"/>
            <a:r>
              <a:rPr lang="ar-SA" sz="2800" b="1" dirty="0">
                <a:solidFill>
                  <a:srgbClr val="333333"/>
                </a:solidFill>
                <a:latin typeface="DroidArabicKufi-Regular"/>
                <a:cs typeface="+mj-cs"/>
              </a:rPr>
              <a:t>تُقسم الحيوانات الفقاريّة ألى خمس فئات</a:t>
            </a:r>
          </a:p>
        </p:txBody>
      </p:sp>
      <p:sp>
        <p:nvSpPr>
          <p:cNvPr id="9" name="מלבן 8"/>
          <p:cNvSpPr/>
          <p:nvPr/>
        </p:nvSpPr>
        <p:spPr>
          <a:xfrm>
            <a:off x="3794507" y="2480530"/>
            <a:ext cx="1305670" cy="4911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400" dirty="0">
                <a:cs typeface="+mj-cs"/>
              </a:rPr>
              <a:t>الزواحف</a:t>
            </a:r>
            <a:endParaRPr lang="en-US" sz="2400" dirty="0">
              <a:cs typeface="+mj-cs"/>
            </a:endParaRPr>
          </a:p>
        </p:txBody>
      </p:sp>
      <p:sp>
        <p:nvSpPr>
          <p:cNvPr id="20" name="מלבן 19"/>
          <p:cNvSpPr/>
          <p:nvPr/>
        </p:nvSpPr>
        <p:spPr>
          <a:xfrm>
            <a:off x="2275987" y="2473333"/>
            <a:ext cx="1305670" cy="4911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400" dirty="0">
                <a:cs typeface="+mj-cs"/>
              </a:rPr>
              <a:t>الطيور</a:t>
            </a:r>
            <a:endParaRPr lang="en-US" sz="2400" dirty="0">
              <a:cs typeface="+mj-cs"/>
            </a:endParaRPr>
          </a:p>
        </p:txBody>
      </p:sp>
      <p:sp>
        <p:nvSpPr>
          <p:cNvPr id="21" name="מלבן 20"/>
          <p:cNvSpPr/>
          <p:nvPr/>
        </p:nvSpPr>
        <p:spPr>
          <a:xfrm>
            <a:off x="540885" y="2440786"/>
            <a:ext cx="1305670" cy="4911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400" dirty="0">
                <a:cs typeface="+mj-cs"/>
              </a:rPr>
              <a:t>الثديات</a:t>
            </a:r>
            <a:endParaRPr lang="en-US" sz="2400" dirty="0">
              <a:cs typeface="+mj-cs"/>
            </a:endParaRPr>
          </a:p>
        </p:txBody>
      </p:sp>
      <p:sp>
        <p:nvSpPr>
          <p:cNvPr id="22" name="מלבן 21"/>
          <p:cNvSpPr/>
          <p:nvPr/>
        </p:nvSpPr>
        <p:spPr>
          <a:xfrm>
            <a:off x="6954897" y="2480530"/>
            <a:ext cx="1305670" cy="4911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400" dirty="0">
                <a:cs typeface="+mj-cs"/>
              </a:rPr>
              <a:t>الأسماك</a:t>
            </a:r>
            <a:endParaRPr lang="en-US" sz="2400" dirty="0">
              <a:cs typeface="+mj-cs"/>
            </a:endParaRPr>
          </a:p>
        </p:txBody>
      </p:sp>
      <p:sp>
        <p:nvSpPr>
          <p:cNvPr id="23" name="מלבן 22"/>
          <p:cNvSpPr/>
          <p:nvPr/>
        </p:nvSpPr>
        <p:spPr>
          <a:xfrm>
            <a:off x="5423531" y="2480530"/>
            <a:ext cx="1305670" cy="4911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400" dirty="0">
                <a:cs typeface="+mj-cs"/>
              </a:rPr>
              <a:t>البرمائيات</a:t>
            </a:r>
            <a:endParaRPr lang="en-US" sz="2400" dirty="0">
              <a:cs typeface="+mj-cs"/>
            </a:endParaRPr>
          </a:p>
        </p:txBody>
      </p:sp>
      <p:cxnSp>
        <p:nvCxnSpPr>
          <p:cNvPr id="25" name="מחבר חץ ישר 24"/>
          <p:cNvCxnSpPr/>
          <p:nvPr/>
        </p:nvCxnSpPr>
        <p:spPr>
          <a:xfrm flipH="1">
            <a:off x="2916215" y="1768753"/>
            <a:ext cx="324135" cy="689273"/>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26" name="מחבר חץ ישר 25"/>
          <p:cNvCxnSpPr/>
          <p:nvPr/>
        </p:nvCxnSpPr>
        <p:spPr>
          <a:xfrm>
            <a:off x="5539666" y="1778606"/>
            <a:ext cx="494591" cy="600733"/>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28" name="מחבר חץ ישר 27"/>
          <p:cNvCxnSpPr/>
          <p:nvPr/>
        </p:nvCxnSpPr>
        <p:spPr>
          <a:xfrm>
            <a:off x="6218549" y="1768902"/>
            <a:ext cx="715053" cy="699359"/>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pic>
        <p:nvPicPr>
          <p:cNvPr id="31" name="תמונה 30"/>
          <p:cNvPicPr>
            <a:picLocks noChangeAspect="1"/>
          </p:cNvPicPr>
          <p:nvPr/>
        </p:nvPicPr>
        <p:blipFill>
          <a:blip r:embed="rId4"/>
          <a:stretch>
            <a:fillRect/>
          </a:stretch>
        </p:blipFill>
        <p:spPr>
          <a:xfrm>
            <a:off x="2288273" y="3283869"/>
            <a:ext cx="1255885" cy="1158341"/>
          </a:xfrm>
          <a:prstGeom prst="rect">
            <a:avLst/>
          </a:prstGeom>
        </p:spPr>
      </p:pic>
      <p:pic>
        <p:nvPicPr>
          <p:cNvPr id="32" name="תמונה 31"/>
          <p:cNvPicPr>
            <a:picLocks noChangeAspect="1"/>
          </p:cNvPicPr>
          <p:nvPr/>
        </p:nvPicPr>
        <p:blipFill>
          <a:blip r:embed="rId5"/>
          <a:stretch>
            <a:fillRect/>
          </a:stretch>
        </p:blipFill>
        <p:spPr>
          <a:xfrm>
            <a:off x="7009204" y="3283869"/>
            <a:ext cx="1310754" cy="1128378"/>
          </a:xfrm>
          <a:prstGeom prst="rect">
            <a:avLst/>
          </a:prstGeom>
        </p:spPr>
      </p:pic>
      <p:pic>
        <p:nvPicPr>
          <p:cNvPr id="34" name="תמונה 33"/>
          <p:cNvPicPr>
            <a:picLocks noChangeAspect="1"/>
          </p:cNvPicPr>
          <p:nvPr/>
        </p:nvPicPr>
        <p:blipFill>
          <a:blip r:embed="rId6"/>
          <a:stretch>
            <a:fillRect/>
          </a:stretch>
        </p:blipFill>
        <p:spPr>
          <a:xfrm>
            <a:off x="5348896" y="3283869"/>
            <a:ext cx="1484360" cy="1128378"/>
          </a:xfrm>
          <a:prstGeom prst="rect">
            <a:avLst/>
          </a:prstGeom>
        </p:spPr>
      </p:pic>
      <p:pic>
        <p:nvPicPr>
          <p:cNvPr id="35" name="תמונה 34"/>
          <p:cNvPicPr>
            <a:picLocks noChangeAspect="1"/>
          </p:cNvPicPr>
          <p:nvPr/>
        </p:nvPicPr>
        <p:blipFill>
          <a:blip r:embed="rId7"/>
          <a:stretch>
            <a:fillRect/>
          </a:stretch>
        </p:blipFill>
        <p:spPr>
          <a:xfrm>
            <a:off x="3675316" y="3283870"/>
            <a:ext cx="1542422" cy="1158340"/>
          </a:xfrm>
          <a:prstGeom prst="rect">
            <a:avLst/>
          </a:prstGeom>
        </p:spPr>
      </p:pic>
      <p:pic>
        <p:nvPicPr>
          <p:cNvPr id="36" name="תמונה 35"/>
          <p:cNvPicPr>
            <a:picLocks noChangeAspect="1"/>
          </p:cNvPicPr>
          <p:nvPr/>
        </p:nvPicPr>
        <p:blipFill>
          <a:blip r:embed="rId8"/>
          <a:stretch>
            <a:fillRect/>
          </a:stretch>
        </p:blipFill>
        <p:spPr>
          <a:xfrm>
            <a:off x="540885" y="3283869"/>
            <a:ext cx="1420491" cy="1144685"/>
          </a:xfrm>
          <a:prstGeom prst="rect">
            <a:avLst/>
          </a:prstGeom>
        </p:spPr>
      </p:pic>
      <p:pic>
        <p:nvPicPr>
          <p:cNvPr id="38" name="תמונה 37"/>
          <p:cNvPicPr>
            <a:picLocks noChangeAspect="1"/>
          </p:cNvPicPr>
          <p:nvPr/>
        </p:nvPicPr>
        <p:blipFill>
          <a:blip r:embed="rId9"/>
          <a:stretch>
            <a:fillRect/>
          </a:stretch>
        </p:blipFill>
        <p:spPr>
          <a:xfrm>
            <a:off x="7117826" y="1256990"/>
            <a:ext cx="1950963" cy="952503"/>
          </a:xfrm>
          <a:prstGeom prst="rect">
            <a:avLst/>
          </a:prstGeom>
        </p:spPr>
      </p:pic>
    </p:spTree>
    <p:extLst>
      <p:ext uri="{BB962C8B-B14F-4D97-AF65-F5344CB8AC3E}">
        <p14:creationId xmlns:p14="http://schemas.microsoft.com/office/powerpoint/2010/main" val="56702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a:t>نماذج لهياكل عظمية ل</a:t>
            </a:r>
            <a:r>
              <a:rPr lang="ar-JO" dirty="0"/>
              <a:t>حيوانات ل</a:t>
            </a:r>
            <a:r>
              <a:rPr lang="ar-SA" dirty="0"/>
              <a:t>مجموعة الفقاريات</a:t>
            </a:r>
            <a:endParaRPr lang="en-US" dirty="0"/>
          </a:p>
        </p:txBody>
      </p:sp>
      <p:pic>
        <p:nvPicPr>
          <p:cNvPr id="4" name="תמונה 3"/>
          <p:cNvPicPr>
            <a:picLocks noChangeAspect="1"/>
          </p:cNvPicPr>
          <p:nvPr/>
        </p:nvPicPr>
        <p:blipFill>
          <a:blip r:embed="rId2"/>
          <a:stretch>
            <a:fillRect/>
          </a:stretch>
        </p:blipFill>
        <p:spPr>
          <a:xfrm>
            <a:off x="6689557" y="1615668"/>
            <a:ext cx="1636151" cy="1106905"/>
          </a:xfrm>
          <a:prstGeom prst="rect">
            <a:avLst/>
          </a:prstGeom>
        </p:spPr>
      </p:pic>
      <p:pic>
        <p:nvPicPr>
          <p:cNvPr id="6" name="תמונה 5"/>
          <p:cNvPicPr>
            <a:picLocks noChangeAspect="1"/>
          </p:cNvPicPr>
          <p:nvPr/>
        </p:nvPicPr>
        <p:blipFill>
          <a:blip r:embed="rId3"/>
          <a:stretch>
            <a:fillRect/>
          </a:stretch>
        </p:blipFill>
        <p:spPr>
          <a:xfrm>
            <a:off x="4203748" y="1615668"/>
            <a:ext cx="1866900" cy="1106905"/>
          </a:xfrm>
          <a:prstGeom prst="rect">
            <a:avLst/>
          </a:prstGeom>
        </p:spPr>
      </p:pic>
      <p:pic>
        <p:nvPicPr>
          <p:cNvPr id="7" name="תמונה 6"/>
          <p:cNvPicPr>
            <a:picLocks noChangeAspect="1"/>
          </p:cNvPicPr>
          <p:nvPr/>
        </p:nvPicPr>
        <p:blipFill>
          <a:blip r:embed="rId4"/>
          <a:stretch>
            <a:fillRect/>
          </a:stretch>
        </p:blipFill>
        <p:spPr>
          <a:xfrm>
            <a:off x="1684494" y="1615668"/>
            <a:ext cx="2209800" cy="1148300"/>
          </a:xfrm>
          <a:prstGeom prst="rect">
            <a:avLst/>
          </a:prstGeom>
        </p:spPr>
      </p:pic>
      <p:pic>
        <p:nvPicPr>
          <p:cNvPr id="8" name="תמונה 7"/>
          <p:cNvPicPr>
            <a:picLocks noChangeAspect="1"/>
          </p:cNvPicPr>
          <p:nvPr/>
        </p:nvPicPr>
        <p:blipFill>
          <a:blip r:embed="rId5"/>
          <a:stretch>
            <a:fillRect/>
          </a:stretch>
        </p:blipFill>
        <p:spPr>
          <a:xfrm>
            <a:off x="5500150" y="2849232"/>
            <a:ext cx="1622400" cy="1354412"/>
          </a:xfrm>
          <a:prstGeom prst="rect">
            <a:avLst/>
          </a:prstGeom>
        </p:spPr>
      </p:pic>
      <p:pic>
        <p:nvPicPr>
          <p:cNvPr id="10" name="תמונה 9"/>
          <p:cNvPicPr>
            <a:picLocks noChangeAspect="1"/>
          </p:cNvPicPr>
          <p:nvPr/>
        </p:nvPicPr>
        <p:blipFill>
          <a:blip r:embed="rId6"/>
          <a:stretch>
            <a:fillRect/>
          </a:stretch>
        </p:blipFill>
        <p:spPr>
          <a:xfrm>
            <a:off x="3107585" y="2849232"/>
            <a:ext cx="1718797" cy="1394350"/>
          </a:xfrm>
          <a:prstGeom prst="rect">
            <a:avLst/>
          </a:prstGeom>
        </p:spPr>
      </p:pic>
      <p:sp>
        <p:nvSpPr>
          <p:cNvPr id="3" name="מציין מיקום טקסט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718766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1101213" y="517525"/>
            <a:ext cx="7409375" cy="539750"/>
          </a:xfrm>
        </p:spPr>
        <p:txBody>
          <a:bodyPr>
            <a:noAutofit/>
          </a:bodyPr>
          <a:lstStyle/>
          <a:p>
            <a:r>
              <a:rPr lang="ar-SA" sz="3200" dirty="0">
                <a:latin typeface="Lateef" panose="01000506020000020003" pitchFamily="2" charset="-78"/>
                <a:cs typeface="+mj-cs"/>
              </a:rPr>
              <a:t>تدريب : صنّف </a:t>
            </a:r>
            <a:r>
              <a:rPr lang="ar-JO" sz="3200" dirty="0">
                <a:latin typeface="Lateef" panose="01000506020000020003" pitchFamily="2" charset="-78"/>
                <a:cs typeface="+mj-cs"/>
              </a:rPr>
              <a:t>حيوانات </a:t>
            </a:r>
            <a:r>
              <a:rPr lang="ar-SA" sz="3200" dirty="0">
                <a:latin typeface="Lateef" panose="01000506020000020003" pitchFamily="2" charset="-78"/>
                <a:cs typeface="+mj-cs"/>
              </a:rPr>
              <a:t>حسب الجدول.</a:t>
            </a:r>
            <a:endParaRPr lang="he-IL" sz="3200" dirty="0">
              <a:latin typeface="Lateef" panose="01000506020000020003" pitchFamily="2" charset="-78"/>
              <a:cs typeface="+mj-cs"/>
            </a:endParaRPr>
          </a:p>
        </p:txBody>
      </p:sp>
      <p:graphicFrame>
        <p:nvGraphicFramePr>
          <p:cNvPr id="5" name="טבלה 4"/>
          <p:cNvGraphicFramePr>
            <a:graphicFrameLocks noGrp="1"/>
          </p:cNvGraphicFramePr>
          <p:nvPr>
            <p:extLst>
              <p:ext uri="{D42A27DB-BD31-4B8C-83A1-F6EECF244321}">
                <p14:modId xmlns:p14="http://schemas.microsoft.com/office/powerpoint/2010/main" val="1253918268"/>
              </p:ext>
            </p:extLst>
          </p:nvPr>
        </p:nvGraphicFramePr>
        <p:xfrm>
          <a:off x="5543491" y="1362890"/>
          <a:ext cx="2919662" cy="3561348"/>
        </p:xfrm>
        <a:graphic>
          <a:graphicData uri="http://schemas.openxmlformats.org/drawingml/2006/table">
            <a:tbl>
              <a:tblPr firstRow="1" bandRow="1">
                <a:tableStyleId>{5C22544A-7EE6-4342-B048-85BDC9FD1C3A}</a:tableStyleId>
              </a:tblPr>
              <a:tblGrid>
                <a:gridCol w="1459831">
                  <a:extLst>
                    <a:ext uri="{9D8B030D-6E8A-4147-A177-3AD203B41FA5}">
                      <a16:colId xmlns:a16="http://schemas.microsoft.com/office/drawing/2014/main" val="20000"/>
                    </a:ext>
                  </a:extLst>
                </a:gridCol>
                <a:gridCol w="1459831">
                  <a:extLst>
                    <a:ext uri="{9D8B030D-6E8A-4147-A177-3AD203B41FA5}">
                      <a16:colId xmlns:a16="http://schemas.microsoft.com/office/drawing/2014/main" val="20001"/>
                    </a:ext>
                  </a:extLst>
                </a:gridCol>
              </a:tblGrid>
              <a:tr h="508764">
                <a:tc>
                  <a:txBody>
                    <a:bodyPr/>
                    <a:lstStyle/>
                    <a:p>
                      <a:pPr algn="ctr"/>
                      <a:r>
                        <a:rPr lang="ar-SA" sz="2400" dirty="0">
                          <a:cs typeface="+mj-cs"/>
                        </a:rPr>
                        <a:t>اللافقاريات</a:t>
                      </a:r>
                      <a:endParaRPr lang="en-US" sz="2400" dirty="0">
                        <a:cs typeface="+mj-cs"/>
                      </a:endParaRPr>
                    </a:p>
                  </a:txBody>
                  <a:tcPr/>
                </a:tc>
                <a:tc>
                  <a:txBody>
                    <a:bodyPr/>
                    <a:lstStyle/>
                    <a:p>
                      <a:pPr algn="ctr"/>
                      <a:r>
                        <a:rPr lang="ar-SA" sz="2400" dirty="0">
                          <a:cs typeface="+mj-cs"/>
                        </a:rPr>
                        <a:t>فقاريات</a:t>
                      </a:r>
                      <a:endParaRPr lang="en-US" sz="2400" dirty="0">
                        <a:cs typeface="+mj-cs"/>
                      </a:endParaRPr>
                    </a:p>
                  </a:txBody>
                  <a:tcPr/>
                </a:tc>
                <a:extLst>
                  <a:ext uri="{0D108BD9-81ED-4DB2-BD59-A6C34878D82A}">
                    <a16:rowId xmlns:a16="http://schemas.microsoft.com/office/drawing/2014/main" val="10000"/>
                  </a:ext>
                </a:extLst>
              </a:tr>
              <a:tr h="508764">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508764">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508764">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508764">
                <a:tc>
                  <a:txBody>
                    <a:bodyPr/>
                    <a:lstStyle/>
                    <a:p>
                      <a:endParaRPr lang="en-US" sz="240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508764">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508764">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sp>
        <p:nvSpPr>
          <p:cNvPr id="8" name="TextBox 7"/>
          <p:cNvSpPr txBox="1"/>
          <p:nvPr/>
        </p:nvSpPr>
        <p:spPr>
          <a:xfrm>
            <a:off x="115410" y="1212703"/>
            <a:ext cx="4181383" cy="1754326"/>
          </a:xfrm>
          <a:prstGeom prst="rect">
            <a:avLst/>
          </a:prstGeom>
          <a:noFill/>
        </p:spPr>
        <p:txBody>
          <a:bodyPr wrap="square" rtlCol="0">
            <a:spAutoFit/>
          </a:bodyPr>
          <a:lstStyle/>
          <a:p>
            <a:pPr algn="r" rtl="1">
              <a:lnSpc>
                <a:spcPct val="150000"/>
              </a:lnSpc>
            </a:pPr>
            <a:r>
              <a:rPr lang="ar-SA" sz="2400" dirty="0">
                <a:cs typeface="+mj-cs"/>
              </a:rPr>
              <a:t>الفراشة, الأرنب, دودة </a:t>
            </a:r>
            <a:r>
              <a:rPr lang="ar-SA" sz="2400" dirty="0" err="1">
                <a:cs typeface="+mj-cs"/>
              </a:rPr>
              <a:t>الأرض,</a:t>
            </a:r>
            <a:r>
              <a:rPr lang="ar-SA" sz="2400" dirty="0">
                <a:cs typeface="+mj-cs"/>
              </a:rPr>
              <a:t> </a:t>
            </a:r>
            <a:r>
              <a:rPr lang="ar-JO" sz="2400" dirty="0">
                <a:cs typeface="+mj-cs"/>
              </a:rPr>
              <a:t>الطاووس</a:t>
            </a:r>
            <a:r>
              <a:rPr lang="ar-SA" sz="2400" dirty="0" err="1">
                <a:cs typeface="+mj-cs"/>
              </a:rPr>
              <a:t>,</a:t>
            </a:r>
            <a:r>
              <a:rPr lang="ar-SA" sz="2400" dirty="0">
                <a:cs typeface="+mj-cs"/>
              </a:rPr>
              <a:t> </a:t>
            </a:r>
            <a:r>
              <a:rPr lang="ar-JO" sz="2400" dirty="0"/>
              <a:t>سمكة</a:t>
            </a:r>
            <a:r>
              <a:rPr lang="ar-SA" sz="2400" dirty="0">
                <a:cs typeface="+mj-cs"/>
              </a:rPr>
              <a:t> </a:t>
            </a:r>
            <a:r>
              <a:rPr lang="en-US" sz="2400" dirty="0">
                <a:cs typeface="+mj-cs"/>
              </a:rPr>
              <a:t>, </a:t>
            </a:r>
            <a:r>
              <a:rPr lang="ar-SA" sz="2400" dirty="0">
                <a:cs typeface="+mj-cs"/>
              </a:rPr>
              <a:t>قنديل البحر, النملة, القط </a:t>
            </a:r>
            <a:r>
              <a:rPr lang="ar-JO" sz="2400" dirty="0" err="1">
                <a:cs typeface="+mj-cs"/>
              </a:rPr>
              <a:t>,</a:t>
            </a:r>
            <a:r>
              <a:rPr lang="ar-SA" sz="2400" dirty="0">
                <a:cs typeface="+mj-cs"/>
              </a:rPr>
              <a:t> الدعسوقة, الأفعى</a:t>
            </a:r>
            <a:r>
              <a:rPr lang="ar-JO" sz="2400" dirty="0">
                <a:cs typeface="+mj-cs"/>
              </a:rPr>
              <a:t> , </a:t>
            </a:r>
            <a:r>
              <a:rPr lang="ar-JO" sz="2400" dirty="0" err="1">
                <a:cs typeface="+mj-cs"/>
              </a:rPr>
              <a:t>علجوم</a:t>
            </a:r>
            <a:endParaRPr lang="ar-SA" sz="2400" dirty="0">
              <a:cs typeface="+mj-cs"/>
            </a:endParaRPr>
          </a:p>
        </p:txBody>
      </p:sp>
      <p:pic>
        <p:nvPicPr>
          <p:cNvPr id="2" name="תמונה 1"/>
          <p:cNvPicPr>
            <a:picLocks noChangeAspect="1"/>
          </p:cNvPicPr>
          <p:nvPr/>
        </p:nvPicPr>
        <p:blipFill>
          <a:blip r:embed="rId4"/>
          <a:stretch>
            <a:fillRect/>
          </a:stretch>
        </p:blipFill>
        <p:spPr>
          <a:xfrm>
            <a:off x="1342326" y="3500962"/>
            <a:ext cx="1463167" cy="999831"/>
          </a:xfrm>
          <a:prstGeom prst="rect">
            <a:avLst/>
          </a:prstGeom>
        </p:spPr>
      </p:pic>
      <p:pic>
        <p:nvPicPr>
          <p:cNvPr id="4" name="תמונה 3"/>
          <p:cNvPicPr>
            <a:picLocks noChangeAspect="1"/>
          </p:cNvPicPr>
          <p:nvPr/>
        </p:nvPicPr>
        <p:blipFill>
          <a:blip r:embed="rId5"/>
          <a:stretch>
            <a:fillRect/>
          </a:stretch>
        </p:blipFill>
        <p:spPr>
          <a:xfrm>
            <a:off x="3017314" y="3448217"/>
            <a:ext cx="1329724" cy="999831"/>
          </a:xfrm>
          <a:prstGeom prst="rect">
            <a:avLst/>
          </a:prstGeom>
        </p:spPr>
      </p:pic>
    </p:spTree>
    <p:extLst>
      <p:ext uri="{BB962C8B-B14F-4D97-AF65-F5344CB8AC3E}">
        <p14:creationId xmlns:p14="http://schemas.microsoft.com/office/powerpoint/2010/main" val="408216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1101213" y="517525"/>
            <a:ext cx="7409375" cy="539750"/>
          </a:xfrm>
        </p:spPr>
        <p:txBody>
          <a:bodyPr>
            <a:noAutofit/>
          </a:bodyPr>
          <a:lstStyle/>
          <a:p>
            <a:r>
              <a:rPr lang="ar-SA" sz="3200" dirty="0">
                <a:latin typeface="Lateef" panose="01000506020000020003" pitchFamily="2" charset="-78"/>
                <a:cs typeface="+mj-cs"/>
              </a:rPr>
              <a:t>تدريب : صنّف </a:t>
            </a:r>
            <a:r>
              <a:rPr lang="ar-JO" sz="3200" dirty="0">
                <a:latin typeface="Lateef" panose="01000506020000020003" pitchFamily="2" charset="-78"/>
                <a:cs typeface="+mj-cs"/>
              </a:rPr>
              <a:t>حيوانات </a:t>
            </a:r>
            <a:r>
              <a:rPr lang="ar-SA" sz="3200" dirty="0">
                <a:latin typeface="Lateef" panose="01000506020000020003" pitchFamily="2" charset="-78"/>
                <a:cs typeface="+mj-cs"/>
              </a:rPr>
              <a:t>حسب الجدول.</a:t>
            </a:r>
            <a:endParaRPr lang="he-IL" sz="3200" dirty="0">
              <a:latin typeface="Lateef" panose="01000506020000020003" pitchFamily="2" charset="-78"/>
              <a:cs typeface="+mj-cs"/>
            </a:endParaRPr>
          </a:p>
        </p:txBody>
      </p:sp>
      <p:graphicFrame>
        <p:nvGraphicFramePr>
          <p:cNvPr id="5" name="טבלה 4"/>
          <p:cNvGraphicFramePr>
            <a:graphicFrameLocks noGrp="1"/>
          </p:cNvGraphicFramePr>
          <p:nvPr>
            <p:extLst>
              <p:ext uri="{D42A27DB-BD31-4B8C-83A1-F6EECF244321}">
                <p14:modId xmlns:p14="http://schemas.microsoft.com/office/powerpoint/2010/main" val="2221645761"/>
              </p:ext>
            </p:extLst>
          </p:nvPr>
        </p:nvGraphicFramePr>
        <p:xfrm>
          <a:off x="5543491" y="1362890"/>
          <a:ext cx="2919662" cy="3561348"/>
        </p:xfrm>
        <a:graphic>
          <a:graphicData uri="http://schemas.openxmlformats.org/drawingml/2006/table">
            <a:tbl>
              <a:tblPr firstRow="1" bandRow="1">
                <a:tableStyleId>{5C22544A-7EE6-4342-B048-85BDC9FD1C3A}</a:tableStyleId>
              </a:tblPr>
              <a:tblGrid>
                <a:gridCol w="1459831">
                  <a:extLst>
                    <a:ext uri="{9D8B030D-6E8A-4147-A177-3AD203B41FA5}">
                      <a16:colId xmlns:a16="http://schemas.microsoft.com/office/drawing/2014/main" val="20000"/>
                    </a:ext>
                  </a:extLst>
                </a:gridCol>
                <a:gridCol w="1459831">
                  <a:extLst>
                    <a:ext uri="{9D8B030D-6E8A-4147-A177-3AD203B41FA5}">
                      <a16:colId xmlns:a16="http://schemas.microsoft.com/office/drawing/2014/main" val="20001"/>
                    </a:ext>
                  </a:extLst>
                </a:gridCol>
              </a:tblGrid>
              <a:tr h="508764">
                <a:tc>
                  <a:txBody>
                    <a:bodyPr/>
                    <a:lstStyle/>
                    <a:p>
                      <a:pPr algn="ctr"/>
                      <a:r>
                        <a:rPr lang="ar-SA" sz="2400" dirty="0">
                          <a:cs typeface="+mj-cs"/>
                        </a:rPr>
                        <a:t>اللافقاريات</a:t>
                      </a:r>
                      <a:endParaRPr lang="en-US" sz="2400" dirty="0">
                        <a:cs typeface="+mj-cs"/>
                      </a:endParaRPr>
                    </a:p>
                  </a:txBody>
                  <a:tcPr/>
                </a:tc>
                <a:tc>
                  <a:txBody>
                    <a:bodyPr/>
                    <a:lstStyle/>
                    <a:p>
                      <a:pPr algn="ctr"/>
                      <a:r>
                        <a:rPr lang="ar-SA" sz="2400" dirty="0">
                          <a:cs typeface="+mj-cs"/>
                        </a:rPr>
                        <a:t>فقاريات</a:t>
                      </a:r>
                      <a:endParaRPr lang="en-US" sz="2400" dirty="0">
                        <a:cs typeface="+mj-cs"/>
                      </a:endParaRPr>
                    </a:p>
                  </a:txBody>
                  <a:tcPr/>
                </a:tc>
                <a:extLst>
                  <a:ext uri="{0D108BD9-81ED-4DB2-BD59-A6C34878D82A}">
                    <a16:rowId xmlns:a16="http://schemas.microsoft.com/office/drawing/2014/main" val="10000"/>
                  </a:ext>
                </a:extLst>
              </a:tr>
              <a:tr h="508764">
                <a:tc>
                  <a:txBody>
                    <a:bodyPr/>
                    <a:lstStyle/>
                    <a:p>
                      <a:pPr algn="ctr"/>
                      <a:r>
                        <a:rPr lang="ar-SA" sz="2400" kern="1200" dirty="0">
                          <a:solidFill>
                            <a:schemeClr val="dk1"/>
                          </a:solidFill>
                          <a:latin typeface="+mn-lt"/>
                          <a:ea typeface="+mn-ea"/>
                          <a:cs typeface="+mn-cs"/>
                        </a:rPr>
                        <a:t>الفراشة</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508764">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508764">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508764">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508764">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508764">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sp>
        <p:nvSpPr>
          <p:cNvPr id="8" name="TextBox 7"/>
          <p:cNvSpPr txBox="1"/>
          <p:nvPr/>
        </p:nvSpPr>
        <p:spPr>
          <a:xfrm>
            <a:off x="115410" y="1212703"/>
            <a:ext cx="4181383" cy="1754326"/>
          </a:xfrm>
          <a:prstGeom prst="rect">
            <a:avLst/>
          </a:prstGeom>
          <a:noFill/>
        </p:spPr>
        <p:txBody>
          <a:bodyPr wrap="square" rtlCol="0">
            <a:spAutoFit/>
          </a:bodyPr>
          <a:lstStyle/>
          <a:p>
            <a:pPr algn="r" rtl="1">
              <a:lnSpc>
                <a:spcPct val="150000"/>
              </a:lnSpc>
            </a:pPr>
            <a:r>
              <a:rPr lang="ar-SA" sz="2400" dirty="0">
                <a:solidFill>
                  <a:srgbClr val="FF0000"/>
                </a:solidFill>
                <a:cs typeface="+mj-cs"/>
              </a:rPr>
              <a:t>الفراشة</a:t>
            </a:r>
            <a:r>
              <a:rPr lang="ar-SA" sz="2400" dirty="0">
                <a:cs typeface="+mj-cs"/>
              </a:rPr>
              <a:t>, الأرنب, دودة </a:t>
            </a:r>
            <a:r>
              <a:rPr lang="ar-SA" sz="2400" dirty="0" err="1">
                <a:cs typeface="+mj-cs"/>
              </a:rPr>
              <a:t>الأرض,</a:t>
            </a:r>
            <a:r>
              <a:rPr lang="ar-SA" sz="2400" dirty="0">
                <a:cs typeface="+mj-cs"/>
              </a:rPr>
              <a:t> </a:t>
            </a:r>
            <a:r>
              <a:rPr lang="ar-JO" sz="2400" dirty="0">
                <a:cs typeface="+mj-cs"/>
              </a:rPr>
              <a:t>الطاووس</a:t>
            </a:r>
            <a:r>
              <a:rPr lang="ar-SA" sz="2400" dirty="0" err="1">
                <a:cs typeface="+mj-cs"/>
              </a:rPr>
              <a:t>,</a:t>
            </a:r>
            <a:r>
              <a:rPr lang="ar-SA" sz="2400" dirty="0">
                <a:cs typeface="+mj-cs"/>
              </a:rPr>
              <a:t> </a:t>
            </a:r>
            <a:r>
              <a:rPr lang="ar-JO" sz="2400" dirty="0"/>
              <a:t>سمكة</a:t>
            </a:r>
            <a:r>
              <a:rPr lang="ar-SA" sz="2400" dirty="0">
                <a:cs typeface="+mj-cs"/>
              </a:rPr>
              <a:t> </a:t>
            </a:r>
            <a:r>
              <a:rPr lang="en-US" sz="2400" dirty="0">
                <a:cs typeface="+mj-cs"/>
              </a:rPr>
              <a:t>, </a:t>
            </a:r>
            <a:r>
              <a:rPr lang="ar-SA" sz="2400" dirty="0">
                <a:cs typeface="+mj-cs"/>
              </a:rPr>
              <a:t>قنديل البحر, النملة, القط </a:t>
            </a:r>
            <a:r>
              <a:rPr lang="ar-JO" sz="2400" dirty="0" err="1">
                <a:cs typeface="+mj-cs"/>
              </a:rPr>
              <a:t>,</a:t>
            </a:r>
            <a:r>
              <a:rPr lang="ar-SA" sz="2400" dirty="0">
                <a:cs typeface="+mj-cs"/>
              </a:rPr>
              <a:t> الدعسوقة, الأفعى</a:t>
            </a:r>
            <a:r>
              <a:rPr lang="ar-JO" sz="2400" dirty="0">
                <a:cs typeface="+mj-cs"/>
              </a:rPr>
              <a:t> , </a:t>
            </a:r>
            <a:r>
              <a:rPr lang="ar-JO" sz="2400" dirty="0" err="1">
                <a:cs typeface="+mj-cs"/>
              </a:rPr>
              <a:t>علجوم</a:t>
            </a:r>
            <a:endParaRPr lang="ar-SA" sz="2400" dirty="0">
              <a:cs typeface="+mj-cs"/>
            </a:endParaRPr>
          </a:p>
        </p:txBody>
      </p:sp>
      <p:pic>
        <p:nvPicPr>
          <p:cNvPr id="2" name="תמונה 1"/>
          <p:cNvPicPr>
            <a:picLocks noChangeAspect="1"/>
          </p:cNvPicPr>
          <p:nvPr/>
        </p:nvPicPr>
        <p:blipFill>
          <a:blip r:embed="rId4"/>
          <a:stretch>
            <a:fillRect/>
          </a:stretch>
        </p:blipFill>
        <p:spPr>
          <a:xfrm>
            <a:off x="1342326" y="3500962"/>
            <a:ext cx="1463167" cy="999831"/>
          </a:xfrm>
          <a:prstGeom prst="rect">
            <a:avLst/>
          </a:prstGeom>
        </p:spPr>
      </p:pic>
      <p:pic>
        <p:nvPicPr>
          <p:cNvPr id="4" name="תמונה 3"/>
          <p:cNvPicPr>
            <a:picLocks noChangeAspect="1"/>
          </p:cNvPicPr>
          <p:nvPr/>
        </p:nvPicPr>
        <p:blipFill>
          <a:blip r:embed="rId5"/>
          <a:stretch>
            <a:fillRect/>
          </a:stretch>
        </p:blipFill>
        <p:spPr>
          <a:xfrm>
            <a:off x="3017314" y="3448217"/>
            <a:ext cx="1329724" cy="999831"/>
          </a:xfrm>
          <a:prstGeom prst="rect">
            <a:avLst/>
          </a:prstGeom>
        </p:spPr>
      </p:pic>
    </p:spTree>
    <p:extLst>
      <p:ext uri="{BB962C8B-B14F-4D97-AF65-F5344CB8AC3E}">
        <p14:creationId xmlns:p14="http://schemas.microsoft.com/office/powerpoint/2010/main" val="97724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1101213" y="517525"/>
            <a:ext cx="7409375" cy="539750"/>
          </a:xfrm>
        </p:spPr>
        <p:txBody>
          <a:bodyPr>
            <a:noAutofit/>
          </a:bodyPr>
          <a:lstStyle/>
          <a:p>
            <a:r>
              <a:rPr lang="ar-SA" sz="3200" dirty="0">
                <a:latin typeface="Lateef" panose="01000506020000020003" pitchFamily="2" charset="-78"/>
                <a:cs typeface="+mj-cs"/>
              </a:rPr>
              <a:t>تدريب : صنّف </a:t>
            </a:r>
            <a:r>
              <a:rPr lang="ar-JO" sz="3200" dirty="0">
                <a:latin typeface="Lateef" panose="01000506020000020003" pitchFamily="2" charset="-78"/>
                <a:cs typeface="+mj-cs"/>
              </a:rPr>
              <a:t>حيوانات </a:t>
            </a:r>
            <a:r>
              <a:rPr lang="ar-SA" sz="3200" dirty="0">
                <a:latin typeface="Lateef" panose="01000506020000020003" pitchFamily="2" charset="-78"/>
                <a:cs typeface="+mj-cs"/>
              </a:rPr>
              <a:t>حسب الجدول.</a:t>
            </a:r>
            <a:endParaRPr lang="he-IL" sz="3200" dirty="0">
              <a:latin typeface="Lateef" panose="01000506020000020003" pitchFamily="2" charset="-78"/>
              <a:cs typeface="+mj-cs"/>
            </a:endParaRPr>
          </a:p>
        </p:txBody>
      </p:sp>
      <p:graphicFrame>
        <p:nvGraphicFramePr>
          <p:cNvPr id="5" name="טבלה 4"/>
          <p:cNvGraphicFramePr>
            <a:graphicFrameLocks noGrp="1"/>
          </p:cNvGraphicFramePr>
          <p:nvPr>
            <p:extLst>
              <p:ext uri="{D42A27DB-BD31-4B8C-83A1-F6EECF244321}">
                <p14:modId xmlns:p14="http://schemas.microsoft.com/office/powerpoint/2010/main" val="1636397291"/>
              </p:ext>
            </p:extLst>
          </p:nvPr>
        </p:nvGraphicFramePr>
        <p:xfrm>
          <a:off x="5543491" y="1362890"/>
          <a:ext cx="2919662" cy="3561348"/>
        </p:xfrm>
        <a:graphic>
          <a:graphicData uri="http://schemas.openxmlformats.org/drawingml/2006/table">
            <a:tbl>
              <a:tblPr firstRow="1" bandRow="1">
                <a:tableStyleId>{5C22544A-7EE6-4342-B048-85BDC9FD1C3A}</a:tableStyleId>
              </a:tblPr>
              <a:tblGrid>
                <a:gridCol w="1459831">
                  <a:extLst>
                    <a:ext uri="{9D8B030D-6E8A-4147-A177-3AD203B41FA5}">
                      <a16:colId xmlns:a16="http://schemas.microsoft.com/office/drawing/2014/main" val="20000"/>
                    </a:ext>
                  </a:extLst>
                </a:gridCol>
                <a:gridCol w="1459831">
                  <a:extLst>
                    <a:ext uri="{9D8B030D-6E8A-4147-A177-3AD203B41FA5}">
                      <a16:colId xmlns:a16="http://schemas.microsoft.com/office/drawing/2014/main" val="20001"/>
                    </a:ext>
                  </a:extLst>
                </a:gridCol>
              </a:tblGrid>
              <a:tr h="508764">
                <a:tc>
                  <a:txBody>
                    <a:bodyPr/>
                    <a:lstStyle/>
                    <a:p>
                      <a:pPr algn="ctr"/>
                      <a:r>
                        <a:rPr lang="ar-SA" sz="2400" dirty="0">
                          <a:cs typeface="+mj-cs"/>
                        </a:rPr>
                        <a:t>اللافقاريات</a:t>
                      </a:r>
                      <a:endParaRPr lang="en-US" sz="2400" dirty="0">
                        <a:cs typeface="+mj-cs"/>
                      </a:endParaRPr>
                    </a:p>
                  </a:txBody>
                  <a:tcPr/>
                </a:tc>
                <a:tc>
                  <a:txBody>
                    <a:bodyPr/>
                    <a:lstStyle/>
                    <a:p>
                      <a:pPr algn="ctr"/>
                      <a:r>
                        <a:rPr lang="ar-SA" sz="2400" dirty="0">
                          <a:cs typeface="+mj-cs"/>
                        </a:rPr>
                        <a:t>فقاريات</a:t>
                      </a:r>
                      <a:endParaRPr lang="en-US" sz="2400" dirty="0">
                        <a:cs typeface="+mj-cs"/>
                      </a:endParaRPr>
                    </a:p>
                  </a:txBody>
                  <a:tcPr/>
                </a:tc>
                <a:extLst>
                  <a:ext uri="{0D108BD9-81ED-4DB2-BD59-A6C34878D82A}">
                    <a16:rowId xmlns:a16="http://schemas.microsoft.com/office/drawing/2014/main" val="10000"/>
                  </a:ext>
                </a:extLst>
              </a:tr>
              <a:tr h="508764">
                <a:tc>
                  <a:txBody>
                    <a:bodyPr/>
                    <a:lstStyle/>
                    <a:p>
                      <a:pPr algn="ctr"/>
                      <a:r>
                        <a:rPr lang="ar-SA" sz="2400" kern="1200" dirty="0">
                          <a:solidFill>
                            <a:schemeClr val="dk1"/>
                          </a:solidFill>
                          <a:latin typeface="+mn-lt"/>
                          <a:ea typeface="+mn-ea"/>
                          <a:cs typeface="+mn-cs"/>
                        </a:rPr>
                        <a:t>الفراشة</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ar-SA" sz="2400" kern="1200" dirty="0">
                          <a:solidFill>
                            <a:schemeClr val="dk1"/>
                          </a:solidFill>
                          <a:latin typeface="+mn-lt"/>
                          <a:ea typeface="+mn-ea"/>
                          <a:cs typeface="+mn-cs"/>
                        </a:rPr>
                        <a:t> الأرنب</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508764">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508764">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508764">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508764">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508764">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sp>
        <p:nvSpPr>
          <p:cNvPr id="8" name="TextBox 7"/>
          <p:cNvSpPr txBox="1"/>
          <p:nvPr/>
        </p:nvSpPr>
        <p:spPr>
          <a:xfrm>
            <a:off x="115410" y="1212703"/>
            <a:ext cx="4181383" cy="1754326"/>
          </a:xfrm>
          <a:prstGeom prst="rect">
            <a:avLst/>
          </a:prstGeom>
          <a:noFill/>
        </p:spPr>
        <p:txBody>
          <a:bodyPr wrap="square" rtlCol="0">
            <a:spAutoFit/>
          </a:bodyPr>
          <a:lstStyle/>
          <a:p>
            <a:pPr algn="r" rtl="1">
              <a:lnSpc>
                <a:spcPct val="150000"/>
              </a:lnSpc>
            </a:pPr>
            <a:r>
              <a:rPr lang="ar-SA" sz="2400" dirty="0">
                <a:cs typeface="+mj-cs"/>
              </a:rPr>
              <a:t>الفراشة, </a:t>
            </a:r>
            <a:r>
              <a:rPr lang="ar-SA" sz="2400" dirty="0">
                <a:solidFill>
                  <a:srgbClr val="FF0000"/>
                </a:solidFill>
                <a:cs typeface="+mj-cs"/>
              </a:rPr>
              <a:t>الأرنب</a:t>
            </a:r>
            <a:r>
              <a:rPr lang="ar-SA" sz="2400" dirty="0">
                <a:cs typeface="+mj-cs"/>
              </a:rPr>
              <a:t>, دودة </a:t>
            </a:r>
            <a:r>
              <a:rPr lang="ar-SA" sz="2400" dirty="0" err="1">
                <a:cs typeface="+mj-cs"/>
              </a:rPr>
              <a:t>الأرض,</a:t>
            </a:r>
            <a:r>
              <a:rPr lang="ar-SA" sz="2400" dirty="0">
                <a:cs typeface="+mj-cs"/>
              </a:rPr>
              <a:t> </a:t>
            </a:r>
            <a:r>
              <a:rPr lang="ar-JO" sz="2400" dirty="0">
                <a:cs typeface="+mj-cs"/>
              </a:rPr>
              <a:t>الطاووس</a:t>
            </a:r>
            <a:r>
              <a:rPr lang="ar-SA" sz="2400" dirty="0" err="1">
                <a:cs typeface="+mj-cs"/>
              </a:rPr>
              <a:t>,</a:t>
            </a:r>
            <a:r>
              <a:rPr lang="ar-SA" sz="2400" dirty="0">
                <a:cs typeface="+mj-cs"/>
              </a:rPr>
              <a:t> </a:t>
            </a:r>
            <a:r>
              <a:rPr lang="ar-JO" sz="2400" dirty="0"/>
              <a:t>سمكة</a:t>
            </a:r>
            <a:r>
              <a:rPr lang="ar-SA" sz="2400" dirty="0">
                <a:cs typeface="+mj-cs"/>
              </a:rPr>
              <a:t> </a:t>
            </a:r>
            <a:r>
              <a:rPr lang="en-US" sz="2400" dirty="0">
                <a:cs typeface="+mj-cs"/>
              </a:rPr>
              <a:t>, </a:t>
            </a:r>
            <a:r>
              <a:rPr lang="ar-SA" sz="2400" dirty="0">
                <a:cs typeface="+mj-cs"/>
              </a:rPr>
              <a:t>قنديل البحر, النملة, القط </a:t>
            </a:r>
            <a:r>
              <a:rPr lang="ar-JO" sz="2400" dirty="0" err="1">
                <a:cs typeface="+mj-cs"/>
              </a:rPr>
              <a:t>,</a:t>
            </a:r>
            <a:r>
              <a:rPr lang="ar-SA" sz="2400" dirty="0">
                <a:cs typeface="+mj-cs"/>
              </a:rPr>
              <a:t> الدعسوقة, الأفعى</a:t>
            </a:r>
            <a:r>
              <a:rPr lang="ar-JO" sz="2400" dirty="0">
                <a:cs typeface="+mj-cs"/>
              </a:rPr>
              <a:t> , </a:t>
            </a:r>
            <a:r>
              <a:rPr lang="ar-JO" sz="2400" dirty="0" err="1">
                <a:cs typeface="+mj-cs"/>
              </a:rPr>
              <a:t>علجوم</a:t>
            </a:r>
            <a:endParaRPr lang="ar-SA" sz="2400" dirty="0">
              <a:cs typeface="+mj-cs"/>
            </a:endParaRPr>
          </a:p>
        </p:txBody>
      </p:sp>
      <p:pic>
        <p:nvPicPr>
          <p:cNvPr id="2" name="תמונה 1"/>
          <p:cNvPicPr>
            <a:picLocks noChangeAspect="1"/>
          </p:cNvPicPr>
          <p:nvPr/>
        </p:nvPicPr>
        <p:blipFill>
          <a:blip r:embed="rId4"/>
          <a:stretch>
            <a:fillRect/>
          </a:stretch>
        </p:blipFill>
        <p:spPr>
          <a:xfrm>
            <a:off x="1342326" y="3500962"/>
            <a:ext cx="1463167" cy="999831"/>
          </a:xfrm>
          <a:prstGeom prst="rect">
            <a:avLst/>
          </a:prstGeom>
        </p:spPr>
      </p:pic>
      <p:pic>
        <p:nvPicPr>
          <p:cNvPr id="4" name="תמונה 3"/>
          <p:cNvPicPr>
            <a:picLocks noChangeAspect="1"/>
          </p:cNvPicPr>
          <p:nvPr/>
        </p:nvPicPr>
        <p:blipFill>
          <a:blip r:embed="rId5"/>
          <a:stretch>
            <a:fillRect/>
          </a:stretch>
        </p:blipFill>
        <p:spPr>
          <a:xfrm>
            <a:off x="3017314" y="3448217"/>
            <a:ext cx="1329724" cy="999831"/>
          </a:xfrm>
          <a:prstGeom prst="rect">
            <a:avLst/>
          </a:prstGeom>
        </p:spPr>
      </p:pic>
    </p:spTree>
    <p:extLst>
      <p:ext uri="{BB962C8B-B14F-4D97-AF65-F5344CB8AC3E}">
        <p14:creationId xmlns:p14="http://schemas.microsoft.com/office/powerpoint/2010/main" val="408263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1101213" y="517525"/>
            <a:ext cx="7409375" cy="539750"/>
          </a:xfrm>
        </p:spPr>
        <p:txBody>
          <a:bodyPr>
            <a:noAutofit/>
          </a:bodyPr>
          <a:lstStyle/>
          <a:p>
            <a:r>
              <a:rPr lang="ar-SA" sz="3200" dirty="0">
                <a:latin typeface="Lateef" panose="01000506020000020003" pitchFamily="2" charset="-78"/>
                <a:cs typeface="+mj-cs"/>
              </a:rPr>
              <a:t>تدريب : صنّف </a:t>
            </a:r>
            <a:r>
              <a:rPr lang="ar-JO" sz="3200" dirty="0">
                <a:latin typeface="Lateef" panose="01000506020000020003" pitchFamily="2" charset="-78"/>
                <a:cs typeface="+mj-cs"/>
              </a:rPr>
              <a:t>حيوانات </a:t>
            </a:r>
            <a:r>
              <a:rPr lang="ar-SA" sz="3200" dirty="0">
                <a:latin typeface="Lateef" panose="01000506020000020003" pitchFamily="2" charset="-78"/>
                <a:cs typeface="+mj-cs"/>
              </a:rPr>
              <a:t>حسب الجدول.</a:t>
            </a:r>
            <a:endParaRPr lang="he-IL" sz="3200" dirty="0">
              <a:latin typeface="Lateef" panose="01000506020000020003" pitchFamily="2" charset="-78"/>
              <a:cs typeface="+mj-cs"/>
            </a:endParaRPr>
          </a:p>
        </p:txBody>
      </p:sp>
      <p:graphicFrame>
        <p:nvGraphicFramePr>
          <p:cNvPr id="5" name="טבלה 4"/>
          <p:cNvGraphicFramePr>
            <a:graphicFrameLocks noGrp="1"/>
          </p:cNvGraphicFramePr>
          <p:nvPr>
            <p:extLst>
              <p:ext uri="{D42A27DB-BD31-4B8C-83A1-F6EECF244321}">
                <p14:modId xmlns:p14="http://schemas.microsoft.com/office/powerpoint/2010/main" val="940245402"/>
              </p:ext>
            </p:extLst>
          </p:nvPr>
        </p:nvGraphicFramePr>
        <p:xfrm>
          <a:off x="5543491" y="1362890"/>
          <a:ext cx="2919662" cy="3561348"/>
        </p:xfrm>
        <a:graphic>
          <a:graphicData uri="http://schemas.openxmlformats.org/drawingml/2006/table">
            <a:tbl>
              <a:tblPr firstRow="1" bandRow="1">
                <a:tableStyleId>{5C22544A-7EE6-4342-B048-85BDC9FD1C3A}</a:tableStyleId>
              </a:tblPr>
              <a:tblGrid>
                <a:gridCol w="1459831">
                  <a:extLst>
                    <a:ext uri="{9D8B030D-6E8A-4147-A177-3AD203B41FA5}">
                      <a16:colId xmlns:a16="http://schemas.microsoft.com/office/drawing/2014/main" val="20000"/>
                    </a:ext>
                  </a:extLst>
                </a:gridCol>
                <a:gridCol w="1459831">
                  <a:extLst>
                    <a:ext uri="{9D8B030D-6E8A-4147-A177-3AD203B41FA5}">
                      <a16:colId xmlns:a16="http://schemas.microsoft.com/office/drawing/2014/main" val="20001"/>
                    </a:ext>
                  </a:extLst>
                </a:gridCol>
              </a:tblGrid>
              <a:tr h="508764">
                <a:tc>
                  <a:txBody>
                    <a:bodyPr/>
                    <a:lstStyle/>
                    <a:p>
                      <a:pPr algn="ctr"/>
                      <a:r>
                        <a:rPr lang="ar-SA" sz="2400" dirty="0">
                          <a:cs typeface="+mj-cs"/>
                        </a:rPr>
                        <a:t>اللافقاريات</a:t>
                      </a:r>
                      <a:endParaRPr lang="en-US" sz="2400" dirty="0">
                        <a:cs typeface="+mj-cs"/>
                      </a:endParaRPr>
                    </a:p>
                  </a:txBody>
                  <a:tcPr/>
                </a:tc>
                <a:tc>
                  <a:txBody>
                    <a:bodyPr/>
                    <a:lstStyle/>
                    <a:p>
                      <a:pPr algn="ctr"/>
                      <a:r>
                        <a:rPr lang="ar-SA" sz="2400" dirty="0">
                          <a:cs typeface="+mj-cs"/>
                        </a:rPr>
                        <a:t>فقاريات</a:t>
                      </a:r>
                      <a:endParaRPr lang="en-US" sz="2400" dirty="0">
                        <a:cs typeface="+mj-cs"/>
                      </a:endParaRPr>
                    </a:p>
                  </a:txBody>
                  <a:tcPr/>
                </a:tc>
                <a:extLst>
                  <a:ext uri="{0D108BD9-81ED-4DB2-BD59-A6C34878D82A}">
                    <a16:rowId xmlns:a16="http://schemas.microsoft.com/office/drawing/2014/main" val="10000"/>
                  </a:ext>
                </a:extLst>
              </a:tr>
              <a:tr h="508764">
                <a:tc>
                  <a:txBody>
                    <a:bodyPr/>
                    <a:lstStyle/>
                    <a:p>
                      <a:pPr algn="ctr"/>
                      <a:r>
                        <a:rPr lang="ar-SA" sz="2400" kern="1200" dirty="0">
                          <a:solidFill>
                            <a:schemeClr val="dk1"/>
                          </a:solidFill>
                          <a:latin typeface="+mn-lt"/>
                          <a:ea typeface="+mn-ea"/>
                          <a:cs typeface="+mn-cs"/>
                        </a:rPr>
                        <a:t>الفراشة</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ar-SA" sz="2400" kern="1200" dirty="0">
                          <a:solidFill>
                            <a:schemeClr val="dk1"/>
                          </a:solidFill>
                          <a:latin typeface="+mn-lt"/>
                          <a:ea typeface="+mn-ea"/>
                          <a:cs typeface="+mn-cs"/>
                        </a:rPr>
                        <a:t> الأرنب</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508764">
                <a:tc>
                  <a:txBody>
                    <a:bodyPr/>
                    <a:lstStyle/>
                    <a:p>
                      <a:pPr algn="ctr"/>
                      <a:r>
                        <a:rPr lang="ar-SA" sz="2400" kern="1200" dirty="0">
                          <a:solidFill>
                            <a:schemeClr val="dk1"/>
                          </a:solidFill>
                          <a:latin typeface="+mn-lt"/>
                          <a:ea typeface="+mn-ea"/>
                          <a:cs typeface="+mn-cs"/>
                        </a:rPr>
                        <a:t>دودة الأرض</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508764">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508764">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508764">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508764">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sp>
        <p:nvSpPr>
          <p:cNvPr id="8" name="TextBox 7"/>
          <p:cNvSpPr txBox="1"/>
          <p:nvPr/>
        </p:nvSpPr>
        <p:spPr>
          <a:xfrm>
            <a:off x="115410" y="1212703"/>
            <a:ext cx="4181383" cy="1754326"/>
          </a:xfrm>
          <a:prstGeom prst="rect">
            <a:avLst/>
          </a:prstGeom>
          <a:noFill/>
        </p:spPr>
        <p:txBody>
          <a:bodyPr wrap="square" rtlCol="0">
            <a:spAutoFit/>
          </a:bodyPr>
          <a:lstStyle/>
          <a:p>
            <a:pPr algn="r" rtl="1">
              <a:lnSpc>
                <a:spcPct val="150000"/>
              </a:lnSpc>
            </a:pPr>
            <a:r>
              <a:rPr lang="ar-SA" sz="2400" dirty="0"/>
              <a:t>الفراشة, الأرنب</a:t>
            </a:r>
            <a:r>
              <a:rPr lang="ar-SA" sz="2400" dirty="0">
                <a:cs typeface="+mj-cs"/>
              </a:rPr>
              <a:t>, </a:t>
            </a:r>
            <a:r>
              <a:rPr lang="ar-SA" sz="2400" dirty="0">
                <a:solidFill>
                  <a:srgbClr val="FF0000"/>
                </a:solidFill>
                <a:cs typeface="+mj-cs"/>
              </a:rPr>
              <a:t>دودة </a:t>
            </a:r>
            <a:r>
              <a:rPr lang="ar-SA" sz="2400" dirty="0" err="1">
                <a:solidFill>
                  <a:srgbClr val="FF0000"/>
                </a:solidFill>
                <a:cs typeface="+mj-cs"/>
              </a:rPr>
              <a:t>الأرض</a:t>
            </a:r>
            <a:r>
              <a:rPr lang="ar-SA" sz="2400" dirty="0" err="1">
                <a:cs typeface="+mj-cs"/>
              </a:rPr>
              <a:t>,</a:t>
            </a:r>
            <a:r>
              <a:rPr lang="ar-SA" sz="2400" dirty="0">
                <a:cs typeface="+mj-cs"/>
              </a:rPr>
              <a:t> </a:t>
            </a:r>
            <a:r>
              <a:rPr lang="ar-JO" sz="2400" dirty="0">
                <a:cs typeface="+mj-cs"/>
              </a:rPr>
              <a:t>الطاووس</a:t>
            </a:r>
            <a:r>
              <a:rPr lang="ar-SA" sz="2400" dirty="0" err="1">
                <a:cs typeface="+mj-cs"/>
              </a:rPr>
              <a:t>,</a:t>
            </a:r>
            <a:r>
              <a:rPr lang="ar-SA" sz="2400" dirty="0">
                <a:cs typeface="+mj-cs"/>
              </a:rPr>
              <a:t> </a:t>
            </a:r>
            <a:r>
              <a:rPr lang="ar-JO" sz="2400" dirty="0"/>
              <a:t>سمكة</a:t>
            </a:r>
            <a:r>
              <a:rPr lang="ar-SA" sz="2400" dirty="0">
                <a:cs typeface="+mj-cs"/>
              </a:rPr>
              <a:t> </a:t>
            </a:r>
            <a:r>
              <a:rPr lang="en-US" sz="2400" dirty="0">
                <a:cs typeface="+mj-cs"/>
              </a:rPr>
              <a:t>, </a:t>
            </a:r>
            <a:r>
              <a:rPr lang="ar-SA" sz="2400" dirty="0">
                <a:cs typeface="+mj-cs"/>
              </a:rPr>
              <a:t>قنديل البحر, النملة, القط </a:t>
            </a:r>
            <a:r>
              <a:rPr lang="ar-JO" sz="2400" dirty="0" err="1">
                <a:cs typeface="+mj-cs"/>
              </a:rPr>
              <a:t>,</a:t>
            </a:r>
            <a:r>
              <a:rPr lang="ar-SA" sz="2400" dirty="0">
                <a:cs typeface="+mj-cs"/>
              </a:rPr>
              <a:t> الدعسوقة, الأفعى</a:t>
            </a:r>
            <a:r>
              <a:rPr lang="ar-JO" sz="2400" dirty="0">
                <a:cs typeface="+mj-cs"/>
              </a:rPr>
              <a:t> , </a:t>
            </a:r>
            <a:r>
              <a:rPr lang="ar-JO" sz="2400" dirty="0" err="1">
                <a:cs typeface="+mj-cs"/>
              </a:rPr>
              <a:t>علجوم</a:t>
            </a:r>
            <a:endParaRPr lang="ar-SA" sz="2400" dirty="0">
              <a:cs typeface="+mj-cs"/>
            </a:endParaRPr>
          </a:p>
        </p:txBody>
      </p:sp>
      <p:pic>
        <p:nvPicPr>
          <p:cNvPr id="2" name="תמונה 1"/>
          <p:cNvPicPr>
            <a:picLocks noChangeAspect="1"/>
          </p:cNvPicPr>
          <p:nvPr/>
        </p:nvPicPr>
        <p:blipFill>
          <a:blip r:embed="rId4"/>
          <a:stretch>
            <a:fillRect/>
          </a:stretch>
        </p:blipFill>
        <p:spPr>
          <a:xfrm>
            <a:off x="1342326" y="3500962"/>
            <a:ext cx="1463167" cy="999831"/>
          </a:xfrm>
          <a:prstGeom prst="rect">
            <a:avLst/>
          </a:prstGeom>
        </p:spPr>
      </p:pic>
      <p:pic>
        <p:nvPicPr>
          <p:cNvPr id="4" name="תמונה 3"/>
          <p:cNvPicPr>
            <a:picLocks noChangeAspect="1"/>
          </p:cNvPicPr>
          <p:nvPr/>
        </p:nvPicPr>
        <p:blipFill>
          <a:blip r:embed="rId5"/>
          <a:stretch>
            <a:fillRect/>
          </a:stretch>
        </p:blipFill>
        <p:spPr>
          <a:xfrm>
            <a:off x="3017314" y="3448217"/>
            <a:ext cx="1329724" cy="999831"/>
          </a:xfrm>
          <a:prstGeom prst="rect">
            <a:avLst/>
          </a:prstGeom>
        </p:spPr>
      </p:pic>
    </p:spTree>
    <p:extLst>
      <p:ext uri="{BB962C8B-B14F-4D97-AF65-F5344CB8AC3E}">
        <p14:creationId xmlns:p14="http://schemas.microsoft.com/office/powerpoint/2010/main" val="46348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1101213" y="517525"/>
            <a:ext cx="7409375" cy="539750"/>
          </a:xfrm>
        </p:spPr>
        <p:txBody>
          <a:bodyPr>
            <a:noAutofit/>
          </a:bodyPr>
          <a:lstStyle/>
          <a:p>
            <a:r>
              <a:rPr lang="ar-SA" sz="3200" dirty="0">
                <a:latin typeface="Lateef" panose="01000506020000020003" pitchFamily="2" charset="-78"/>
                <a:cs typeface="+mj-cs"/>
              </a:rPr>
              <a:t>تدريب : صنّف </a:t>
            </a:r>
            <a:r>
              <a:rPr lang="ar-JO" sz="3200" dirty="0">
                <a:latin typeface="Lateef" panose="01000506020000020003" pitchFamily="2" charset="-78"/>
                <a:cs typeface="+mj-cs"/>
              </a:rPr>
              <a:t>حيوانات </a:t>
            </a:r>
            <a:r>
              <a:rPr lang="ar-SA" sz="3200" dirty="0">
                <a:latin typeface="Lateef" panose="01000506020000020003" pitchFamily="2" charset="-78"/>
                <a:cs typeface="+mj-cs"/>
              </a:rPr>
              <a:t>حسب الجدول.</a:t>
            </a:r>
            <a:endParaRPr lang="he-IL" sz="3200" dirty="0">
              <a:latin typeface="Lateef" panose="01000506020000020003" pitchFamily="2" charset="-78"/>
              <a:cs typeface="+mj-cs"/>
            </a:endParaRPr>
          </a:p>
        </p:txBody>
      </p:sp>
      <p:graphicFrame>
        <p:nvGraphicFramePr>
          <p:cNvPr id="5" name="טבלה 4"/>
          <p:cNvGraphicFramePr>
            <a:graphicFrameLocks noGrp="1"/>
          </p:cNvGraphicFramePr>
          <p:nvPr>
            <p:extLst>
              <p:ext uri="{D42A27DB-BD31-4B8C-83A1-F6EECF244321}">
                <p14:modId xmlns:p14="http://schemas.microsoft.com/office/powerpoint/2010/main" val="1554898619"/>
              </p:ext>
            </p:extLst>
          </p:nvPr>
        </p:nvGraphicFramePr>
        <p:xfrm>
          <a:off x="5543491" y="1362890"/>
          <a:ext cx="2919662" cy="3561348"/>
        </p:xfrm>
        <a:graphic>
          <a:graphicData uri="http://schemas.openxmlformats.org/drawingml/2006/table">
            <a:tbl>
              <a:tblPr firstRow="1" bandRow="1">
                <a:tableStyleId>{5C22544A-7EE6-4342-B048-85BDC9FD1C3A}</a:tableStyleId>
              </a:tblPr>
              <a:tblGrid>
                <a:gridCol w="1459831">
                  <a:extLst>
                    <a:ext uri="{9D8B030D-6E8A-4147-A177-3AD203B41FA5}">
                      <a16:colId xmlns:a16="http://schemas.microsoft.com/office/drawing/2014/main" val="20000"/>
                    </a:ext>
                  </a:extLst>
                </a:gridCol>
                <a:gridCol w="1459831">
                  <a:extLst>
                    <a:ext uri="{9D8B030D-6E8A-4147-A177-3AD203B41FA5}">
                      <a16:colId xmlns:a16="http://schemas.microsoft.com/office/drawing/2014/main" val="20001"/>
                    </a:ext>
                  </a:extLst>
                </a:gridCol>
              </a:tblGrid>
              <a:tr h="508764">
                <a:tc>
                  <a:txBody>
                    <a:bodyPr/>
                    <a:lstStyle/>
                    <a:p>
                      <a:pPr algn="ctr"/>
                      <a:r>
                        <a:rPr lang="ar-SA" sz="2400" dirty="0">
                          <a:cs typeface="+mj-cs"/>
                        </a:rPr>
                        <a:t>اللافقاريات</a:t>
                      </a:r>
                      <a:endParaRPr lang="en-US" sz="2400" dirty="0">
                        <a:cs typeface="+mj-cs"/>
                      </a:endParaRPr>
                    </a:p>
                  </a:txBody>
                  <a:tcPr/>
                </a:tc>
                <a:tc>
                  <a:txBody>
                    <a:bodyPr/>
                    <a:lstStyle/>
                    <a:p>
                      <a:pPr algn="ctr"/>
                      <a:r>
                        <a:rPr lang="ar-SA" sz="2400" dirty="0">
                          <a:cs typeface="+mj-cs"/>
                        </a:rPr>
                        <a:t>فقاريات</a:t>
                      </a:r>
                      <a:endParaRPr lang="en-US" sz="2400" dirty="0">
                        <a:cs typeface="+mj-cs"/>
                      </a:endParaRPr>
                    </a:p>
                  </a:txBody>
                  <a:tcPr/>
                </a:tc>
                <a:extLst>
                  <a:ext uri="{0D108BD9-81ED-4DB2-BD59-A6C34878D82A}">
                    <a16:rowId xmlns:a16="http://schemas.microsoft.com/office/drawing/2014/main" val="10000"/>
                  </a:ext>
                </a:extLst>
              </a:tr>
              <a:tr h="508764">
                <a:tc>
                  <a:txBody>
                    <a:bodyPr/>
                    <a:lstStyle/>
                    <a:p>
                      <a:pPr algn="ctr"/>
                      <a:r>
                        <a:rPr lang="ar-SA" sz="2400" kern="1200" dirty="0">
                          <a:solidFill>
                            <a:schemeClr val="dk1"/>
                          </a:solidFill>
                          <a:latin typeface="+mn-lt"/>
                          <a:ea typeface="+mn-ea"/>
                          <a:cs typeface="+mn-cs"/>
                        </a:rPr>
                        <a:t>الفراشة</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ar-SA" sz="2400" kern="1200" dirty="0">
                          <a:solidFill>
                            <a:schemeClr val="dk1"/>
                          </a:solidFill>
                          <a:latin typeface="+mn-lt"/>
                          <a:ea typeface="+mn-ea"/>
                          <a:cs typeface="+mn-cs"/>
                        </a:rPr>
                        <a:t> الأرنب</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508764">
                <a:tc>
                  <a:txBody>
                    <a:bodyPr/>
                    <a:lstStyle/>
                    <a:p>
                      <a:pPr algn="ctr"/>
                      <a:r>
                        <a:rPr lang="ar-SA" sz="2400" kern="1200" dirty="0">
                          <a:solidFill>
                            <a:schemeClr val="dk1"/>
                          </a:solidFill>
                          <a:latin typeface="+mn-lt"/>
                          <a:ea typeface="+mn-ea"/>
                          <a:cs typeface="+mn-cs"/>
                        </a:rPr>
                        <a:t>دودة الأرض</a:t>
                      </a:r>
                      <a:endParaRPr lang="en-US" sz="2400" dirty="0">
                        <a:latin typeface="Times New Roman" panose="02020603050405020304" pitchFamily="18" charset="0"/>
                        <a:cs typeface="Times New Roman" panose="02020603050405020304" pitchFamily="18" charset="0"/>
                      </a:endParaRPr>
                    </a:p>
                  </a:txBody>
                  <a:tcPr/>
                </a:tc>
                <a:tc>
                  <a:txBody>
                    <a:bodyPr/>
                    <a:lstStyle/>
                    <a:p>
                      <a:pPr marL="0" algn="ctr" defTabSz="685800" rtl="1" eaLnBrk="1" latinLnBrk="0" hangingPunct="1"/>
                      <a:r>
                        <a:rPr lang="ar-JO" sz="2400" kern="1200" dirty="0">
                          <a:solidFill>
                            <a:schemeClr val="dk1"/>
                          </a:solidFill>
                          <a:latin typeface="+mn-lt"/>
                          <a:ea typeface="+mn-ea"/>
                          <a:cs typeface="+mn-cs"/>
                        </a:rPr>
                        <a:t>الطاووس</a:t>
                      </a:r>
                      <a:endParaRPr lang="en-US" sz="24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508764">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508764">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508764">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508764">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sp>
        <p:nvSpPr>
          <p:cNvPr id="8" name="TextBox 7"/>
          <p:cNvSpPr txBox="1"/>
          <p:nvPr/>
        </p:nvSpPr>
        <p:spPr>
          <a:xfrm>
            <a:off x="115410" y="1212703"/>
            <a:ext cx="4181383" cy="1754326"/>
          </a:xfrm>
          <a:prstGeom prst="rect">
            <a:avLst/>
          </a:prstGeom>
          <a:noFill/>
        </p:spPr>
        <p:txBody>
          <a:bodyPr wrap="square" rtlCol="0">
            <a:spAutoFit/>
          </a:bodyPr>
          <a:lstStyle/>
          <a:p>
            <a:pPr algn="r" rtl="1">
              <a:lnSpc>
                <a:spcPct val="150000"/>
              </a:lnSpc>
            </a:pPr>
            <a:r>
              <a:rPr lang="ar-SA" sz="2400" dirty="0">
                <a:cs typeface="+mj-cs"/>
              </a:rPr>
              <a:t>الفراشة, الأرنب, دودة الأرض, </a:t>
            </a:r>
            <a:r>
              <a:rPr lang="ar-JO" sz="2400" dirty="0">
                <a:solidFill>
                  <a:srgbClr val="FF0000"/>
                </a:solidFill>
                <a:cs typeface="+mj-cs"/>
              </a:rPr>
              <a:t>الطاووس</a:t>
            </a:r>
            <a:r>
              <a:rPr lang="ar-SA" sz="2400" dirty="0">
                <a:cs typeface="+mj-cs"/>
              </a:rPr>
              <a:t>, </a:t>
            </a:r>
            <a:r>
              <a:rPr lang="ar-JO" sz="2400" dirty="0">
                <a:cs typeface="+mj-cs"/>
              </a:rPr>
              <a:t>سمكة</a:t>
            </a:r>
            <a:r>
              <a:rPr lang="ar-SA" sz="2400" dirty="0">
                <a:cs typeface="+mj-cs"/>
              </a:rPr>
              <a:t> </a:t>
            </a:r>
            <a:r>
              <a:rPr lang="en-US" sz="2400" dirty="0">
                <a:cs typeface="+mj-cs"/>
              </a:rPr>
              <a:t>, </a:t>
            </a:r>
            <a:r>
              <a:rPr lang="ar-SA" sz="2400" dirty="0">
                <a:cs typeface="+mj-cs"/>
              </a:rPr>
              <a:t>قنديل البحر, النملة, القط </a:t>
            </a:r>
            <a:r>
              <a:rPr lang="ar-JO" sz="2400" dirty="0" err="1">
                <a:cs typeface="+mj-cs"/>
              </a:rPr>
              <a:t>,</a:t>
            </a:r>
            <a:r>
              <a:rPr lang="ar-SA" sz="2400" dirty="0">
                <a:cs typeface="+mj-cs"/>
              </a:rPr>
              <a:t> الدعسوقة, الأفعى</a:t>
            </a:r>
            <a:r>
              <a:rPr lang="ar-JO" sz="2400" dirty="0">
                <a:cs typeface="+mj-cs"/>
              </a:rPr>
              <a:t> , </a:t>
            </a:r>
            <a:r>
              <a:rPr lang="ar-JO" sz="2400" dirty="0" err="1">
                <a:cs typeface="+mj-cs"/>
              </a:rPr>
              <a:t>علجوم</a:t>
            </a:r>
            <a:endParaRPr lang="ar-SA" sz="2400" dirty="0">
              <a:cs typeface="+mj-cs"/>
            </a:endParaRPr>
          </a:p>
        </p:txBody>
      </p:sp>
      <p:pic>
        <p:nvPicPr>
          <p:cNvPr id="2" name="תמונה 1"/>
          <p:cNvPicPr>
            <a:picLocks noChangeAspect="1"/>
          </p:cNvPicPr>
          <p:nvPr/>
        </p:nvPicPr>
        <p:blipFill>
          <a:blip r:embed="rId4"/>
          <a:stretch>
            <a:fillRect/>
          </a:stretch>
        </p:blipFill>
        <p:spPr>
          <a:xfrm>
            <a:off x="1342326" y="3500962"/>
            <a:ext cx="1463167" cy="999831"/>
          </a:xfrm>
          <a:prstGeom prst="rect">
            <a:avLst/>
          </a:prstGeom>
        </p:spPr>
      </p:pic>
      <p:pic>
        <p:nvPicPr>
          <p:cNvPr id="4" name="תמונה 3"/>
          <p:cNvPicPr>
            <a:picLocks noChangeAspect="1"/>
          </p:cNvPicPr>
          <p:nvPr/>
        </p:nvPicPr>
        <p:blipFill>
          <a:blip r:embed="rId5"/>
          <a:stretch>
            <a:fillRect/>
          </a:stretch>
        </p:blipFill>
        <p:spPr>
          <a:xfrm>
            <a:off x="3017314" y="3448217"/>
            <a:ext cx="1329724" cy="999831"/>
          </a:xfrm>
          <a:prstGeom prst="rect">
            <a:avLst/>
          </a:prstGeom>
        </p:spPr>
      </p:pic>
    </p:spTree>
    <p:extLst>
      <p:ext uri="{BB962C8B-B14F-4D97-AF65-F5344CB8AC3E}">
        <p14:creationId xmlns:p14="http://schemas.microsoft.com/office/powerpoint/2010/main" val="99038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1101213" y="517525"/>
            <a:ext cx="7409375" cy="539750"/>
          </a:xfrm>
        </p:spPr>
        <p:txBody>
          <a:bodyPr>
            <a:noAutofit/>
          </a:bodyPr>
          <a:lstStyle/>
          <a:p>
            <a:r>
              <a:rPr lang="ar-SA" sz="3200" dirty="0">
                <a:latin typeface="Lateef" panose="01000506020000020003" pitchFamily="2" charset="-78"/>
                <a:cs typeface="+mj-cs"/>
              </a:rPr>
              <a:t>تدريب : صنّف </a:t>
            </a:r>
            <a:r>
              <a:rPr lang="ar-JO" sz="3200" dirty="0">
                <a:latin typeface="Lateef" panose="01000506020000020003" pitchFamily="2" charset="-78"/>
                <a:cs typeface="+mj-cs"/>
              </a:rPr>
              <a:t>حيوانات </a:t>
            </a:r>
            <a:r>
              <a:rPr lang="ar-SA" sz="3200" dirty="0">
                <a:latin typeface="Lateef" panose="01000506020000020003" pitchFamily="2" charset="-78"/>
                <a:cs typeface="+mj-cs"/>
              </a:rPr>
              <a:t>حسب الجدول.</a:t>
            </a:r>
            <a:endParaRPr lang="he-IL" sz="3200" dirty="0">
              <a:latin typeface="Lateef" panose="01000506020000020003" pitchFamily="2" charset="-78"/>
              <a:cs typeface="+mj-cs"/>
            </a:endParaRPr>
          </a:p>
        </p:txBody>
      </p:sp>
      <p:graphicFrame>
        <p:nvGraphicFramePr>
          <p:cNvPr id="5" name="טבלה 4"/>
          <p:cNvGraphicFramePr>
            <a:graphicFrameLocks noGrp="1"/>
          </p:cNvGraphicFramePr>
          <p:nvPr>
            <p:extLst>
              <p:ext uri="{D42A27DB-BD31-4B8C-83A1-F6EECF244321}">
                <p14:modId xmlns:p14="http://schemas.microsoft.com/office/powerpoint/2010/main" val="1302350365"/>
              </p:ext>
            </p:extLst>
          </p:nvPr>
        </p:nvGraphicFramePr>
        <p:xfrm>
          <a:off x="5543491" y="1362890"/>
          <a:ext cx="2919662" cy="3561348"/>
        </p:xfrm>
        <a:graphic>
          <a:graphicData uri="http://schemas.openxmlformats.org/drawingml/2006/table">
            <a:tbl>
              <a:tblPr firstRow="1" bandRow="1">
                <a:tableStyleId>{5C22544A-7EE6-4342-B048-85BDC9FD1C3A}</a:tableStyleId>
              </a:tblPr>
              <a:tblGrid>
                <a:gridCol w="1459831">
                  <a:extLst>
                    <a:ext uri="{9D8B030D-6E8A-4147-A177-3AD203B41FA5}">
                      <a16:colId xmlns:a16="http://schemas.microsoft.com/office/drawing/2014/main" val="20000"/>
                    </a:ext>
                  </a:extLst>
                </a:gridCol>
                <a:gridCol w="1459831">
                  <a:extLst>
                    <a:ext uri="{9D8B030D-6E8A-4147-A177-3AD203B41FA5}">
                      <a16:colId xmlns:a16="http://schemas.microsoft.com/office/drawing/2014/main" val="20001"/>
                    </a:ext>
                  </a:extLst>
                </a:gridCol>
              </a:tblGrid>
              <a:tr h="508764">
                <a:tc>
                  <a:txBody>
                    <a:bodyPr/>
                    <a:lstStyle/>
                    <a:p>
                      <a:pPr algn="ctr"/>
                      <a:r>
                        <a:rPr lang="ar-SA" sz="2400" dirty="0">
                          <a:cs typeface="+mj-cs"/>
                        </a:rPr>
                        <a:t>اللافقاريات</a:t>
                      </a:r>
                      <a:endParaRPr lang="en-US" sz="2400" dirty="0">
                        <a:cs typeface="+mj-cs"/>
                      </a:endParaRPr>
                    </a:p>
                  </a:txBody>
                  <a:tcPr/>
                </a:tc>
                <a:tc>
                  <a:txBody>
                    <a:bodyPr/>
                    <a:lstStyle/>
                    <a:p>
                      <a:pPr algn="ctr"/>
                      <a:r>
                        <a:rPr lang="ar-SA" sz="2400" dirty="0">
                          <a:cs typeface="+mj-cs"/>
                        </a:rPr>
                        <a:t>فقاريات</a:t>
                      </a:r>
                      <a:endParaRPr lang="en-US" sz="2400" dirty="0">
                        <a:cs typeface="+mj-cs"/>
                      </a:endParaRPr>
                    </a:p>
                  </a:txBody>
                  <a:tcPr/>
                </a:tc>
                <a:extLst>
                  <a:ext uri="{0D108BD9-81ED-4DB2-BD59-A6C34878D82A}">
                    <a16:rowId xmlns:a16="http://schemas.microsoft.com/office/drawing/2014/main" val="10000"/>
                  </a:ext>
                </a:extLst>
              </a:tr>
              <a:tr h="508764">
                <a:tc>
                  <a:txBody>
                    <a:bodyPr/>
                    <a:lstStyle/>
                    <a:p>
                      <a:pPr algn="ctr"/>
                      <a:r>
                        <a:rPr lang="ar-SA" sz="2400" kern="1200" dirty="0">
                          <a:solidFill>
                            <a:schemeClr val="dk1"/>
                          </a:solidFill>
                          <a:latin typeface="+mn-lt"/>
                          <a:ea typeface="+mn-ea"/>
                          <a:cs typeface="+mn-cs"/>
                        </a:rPr>
                        <a:t>الفراشة</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ar-SA" sz="2400" kern="1200" dirty="0">
                          <a:solidFill>
                            <a:schemeClr val="dk1"/>
                          </a:solidFill>
                          <a:latin typeface="+mn-lt"/>
                          <a:ea typeface="+mn-ea"/>
                          <a:cs typeface="+mn-cs"/>
                        </a:rPr>
                        <a:t> الأرنب</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508764">
                <a:tc>
                  <a:txBody>
                    <a:bodyPr/>
                    <a:lstStyle/>
                    <a:p>
                      <a:pPr algn="ctr"/>
                      <a:r>
                        <a:rPr lang="ar-SA" sz="2400" kern="1200" dirty="0">
                          <a:solidFill>
                            <a:schemeClr val="dk1"/>
                          </a:solidFill>
                          <a:latin typeface="+mn-lt"/>
                          <a:ea typeface="+mn-ea"/>
                          <a:cs typeface="+mn-cs"/>
                        </a:rPr>
                        <a:t>دودة الأرض</a:t>
                      </a:r>
                      <a:endParaRPr lang="en-US" sz="2400" dirty="0">
                        <a:latin typeface="Times New Roman" panose="02020603050405020304" pitchFamily="18" charset="0"/>
                        <a:cs typeface="Times New Roman" panose="02020603050405020304" pitchFamily="18" charset="0"/>
                      </a:endParaRPr>
                    </a:p>
                  </a:txBody>
                  <a:tcPr/>
                </a:tc>
                <a:tc>
                  <a:txBody>
                    <a:bodyPr/>
                    <a:lstStyle/>
                    <a:p>
                      <a:pPr marL="0" algn="ctr" defTabSz="685800" rtl="1" eaLnBrk="1" latinLnBrk="0" hangingPunct="1"/>
                      <a:r>
                        <a:rPr lang="ar-JO" sz="2400" kern="1200" dirty="0">
                          <a:solidFill>
                            <a:schemeClr val="dk1"/>
                          </a:solidFill>
                          <a:latin typeface="+mn-lt"/>
                          <a:ea typeface="+mn-ea"/>
                          <a:cs typeface="+mn-cs"/>
                        </a:rPr>
                        <a:t>الطاووس</a:t>
                      </a:r>
                      <a:endParaRPr lang="en-US" sz="24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508764">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r>
                        <a:rPr lang="ar-JO" sz="2400" kern="1200" dirty="0">
                          <a:solidFill>
                            <a:schemeClr val="dk1"/>
                          </a:solidFill>
                          <a:latin typeface="+mn-lt"/>
                          <a:ea typeface="+mn-ea"/>
                          <a:cs typeface="+mn-cs"/>
                        </a:rPr>
                        <a:t>سمكة</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508764">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508764">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508764">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sp>
        <p:nvSpPr>
          <p:cNvPr id="8" name="TextBox 7"/>
          <p:cNvSpPr txBox="1"/>
          <p:nvPr/>
        </p:nvSpPr>
        <p:spPr>
          <a:xfrm>
            <a:off x="115410" y="1212703"/>
            <a:ext cx="4181383" cy="1754326"/>
          </a:xfrm>
          <a:prstGeom prst="rect">
            <a:avLst/>
          </a:prstGeom>
          <a:noFill/>
        </p:spPr>
        <p:txBody>
          <a:bodyPr wrap="square" rtlCol="0">
            <a:spAutoFit/>
          </a:bodyPr>
          <a:lstStyle/>
          <a:p>
            <a:pPr algn="r" rtl="1">
              <a:lnSpc>
                <a:spcPct val="150000"/>
              </a:lnSpc>
            </a:pPr>
            <a:r>
              <a:rPr lang="ar-SA" sz="2400" dirty="0">
                <a:cs typeface="+mj-cs"/>
              </a:rPr>
              <a:t>الفراشة, الأرنب, دودة الأرض, </a:t>
            </a:r>
            <a:r>
              <a:rPr lang="ar-JO" sz="2400" dirty="0">
                <a:cs typeface="+mj-cs"/>
              </a:rPr>
              <a:t>الطاووس</a:t>
            </a:r>
            <a:r>
              <a:rPr lang="ar-SA" sz="2400" dirty="0">
                <a:cs typeface="+mj-cs"/>
              </a:rPr>
              <a:t>, </a:t>
            </a:r>
            <a:r>
              <a:rPr lang="ar-JO" sz="2400" dirty="0">
                <a:solidFill>
                  <a:srgbClr val="FF0000"/>
                </a:solidFill>
                <a:cs typeface="+mj-cs"/>
              </a:rPr>
              <a:t>سمكة</a:t>
            </a:r>
            <a:r>
              <a:rPr lang="ar-SA" sz="2400" dirty="0">
                <a:cs typeface="+mj-cs"/>
              </a:rPr>
              <a:t> </a:t>
            </a:r>
            <a:r>
              <a:rPr lang="en-US" sz="2400" dirty="0">
                <a:cs typeface="+mj-cs"/>
              </a:rPr>
              <a:t>, </a:t>
            </a:r>
            <a:r>
              <a:rPr lang="ar-SA" sz="2400" dirty="0">
                <a:cs typeface="+mj-cs"/>
              </a:rPr>
              <a:t>قنديل البحر, النملة, القط </a:t>
            </a:r>
            <a:r>
              <a:rPr lang="ar-JO" sz="2400" dirty="0" err="1">
                <a:cs typeface="+mj-cs"/>
              </a:rPr>
              <a:t>,</a:t>
            </a:r>
            <a:r>
              <a:rPr lang="ar-SA" sz="2400" dirty="0">
                <a:cs typeface="+mj-cs"/>
              </a:rPr>
              <a:t> الدعسوقة, الأفعى</a:t>
            </a:r>
            <a:r>
              <a:rPr lang="ar-JO" sz="2400" dirty="0">
                <a:cs typeface="+mj-cs"/>
              </a:rPr>
              <a:t> , </a:t>
            </a:r>
            <a:r>
              <a:rPr lang="ar-JO" sz="2400" dirty="0" err="1">
                <a:cs typeface="+mj-cs"/>
              </a:rPr>
              <a:t>علجوم</a:t>
            </a:r>
            <a:endParaRPr lang="ar-SA" sz="2400" dirty="0">
              <a:cs typeface="+mj-cs"/>
            </a:endParaRPr>
          </a:p>
        </p:txBody>
      </p:sp>
      <p:pic>
        <p:nvPicPr>
          <p:cNvPr id="2" name="תמונה 1"/>
          <p:cNvPicPr>
            <a:picLocks noChangeAspect="1"/>
          </p:cNvPicPr>
          <p:nvPr/>
        </p:nvPicPr>
        <p:blipFill>
          <a:blip r:embed="rId4"/>
          <a:stretch>
            <a:fillRect/>
          </a:stretch>
        </p:blipFill>
        <p:spPr>
          <a:xfrm>
            <a:off x="1342326" y="3500962"/>
            <a:ext cx="1463167" cy="999831"/>
          </a:xfrm>
          <a:prstGeom prst="rect">
            <a:avLst/>
          </a:prstGeom>
        </p:spPr>
      </p:pic>
      <p:pic>
        <p:nvPicPr>
          <p:cNvPr id="4" name="תמונה 3"/>
          <p:cNvPicPr>
            <a:picLocks noChangeAspect="1"/>
          </p:cNvPicPr>
          <p:nvPr/>
        </p:nvPicPr>
        <p:blipFill>
          <a:blip r:embed="rId5"/>
          <a:stretch>
            <a:fillRect/>
          </a:stretch>
        </p:blipFill>
        <p:spPr>
          <a:xfrm>
            <a:off x="3017314" y="3448217"/>
            <a:ext cx="1329724" cy="999831"/>
          </a:xfrm>
          <a:prstGeom prst="rect">
            <a:avLst/>
          </a:prstGeom>
        </p:spPr>
      </p:pic>
    </p:spTree>
    <p:extLst>
      <p:ext uri="{BB962C8B-B14F-4D97-AF65-F5344CB8AC3E}">
        <p14:creationId xmlns:p14="http://schemas.microsoft.com/office/powerpoint/2010/main" val="209688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7"/>
          <p:cNvSpPr txBox="1">
            <a:spLocks noGrp="1"/>
          </p:cNvSpPr>
          <p:nvPr>
            <p:ph type="title"/>
          </p:nvPr>
        </p:nvSpPr>
        <p:spPr>
          <a:xfrm>
            <a:off x="572728" y="293508"/>
            <a:ext cx="7886700" cy="994172"/>
          </a:xfrm>
          <a:prstGeom prst="rect">
            <a:avLst/>
          </a:prstGeom>
          <a:noFill/>
          <a:ln>
            <a:noFill/>
          </a:ln>
        </p:spPr>
        <p:txBody>
          <a:bodyPr spcFirstLastPara="1" vert="horz" wrap="square" lIns="68569" tIns="34275" rIns="68569" bIns="34275" rtlCol="0" anchor="ctr" anchorCtr="0">
            <a:normAutofit/>
          </a:bodyPr>
          <a:lstStyle/>
          <a:p>
            <a:pPr>
              <a:spcBef>
                <a:spcPts val="0"/>
              </a:spcBef>
            </a:pPr>
            <a:r>
              <a:rPr lang="ar-SA" sz="3200" b="1" dirty="0">
                <a:latin typeface="Lateef" panose="01000506020000020003" pitchFamily="2" charset="-78"/>
                <a:cs typeface="+mj-cs"/>
              </a:rPr>
              <a:t>ماذا يجب أن نحضّر ل</a:t>
            </a:r>
            <a:r>
              <a:rPr lang="ar-JO" sz="3200" b="1" dirty="0">
                <a:latin typeface="Lateef" panose="01000506020000020003" pitchFamily="2" charset="-78"/>
                <a:cs typeface="+mj-cs"/>
              </a:rPr>
              <a:t>درسنا اليوم </a:t>
            </a:r>
            <a:r>
              <a:rPr lang="ar-SA" sz="3200" b="1" dirty="0" err="1">
                <a:latin typeface="Lateef" panose="01000506020000020003" pitchFamily="2" charset="-78"/>
                <a:cs typeface="+mj-cs"/>
              </a:rPr>
              <a:t>؟</a:t>
            </a:r>
            <a:r>
              <a:rPr lang="ar-SA" sz="3200" b="1" dirty="0">
                <a:latin typeface="Lateef" panose="01000506020000020003" pitchFamily="2" charset="-78"/>
                <a:cs typeface="+mj-cs"/>
              </a:rPr>
              <a:t> </a:t>
            </a:r>
            <a:endParaRPr sz="3200" b="1" dirty="0">
              <a:latin typeface="Lateef" panose="01000506020000020003" pitchFamily="2" charset="-78"/>
              <a:cs typeface="+mj-cs"/>
            </a:endParaRPr>
          </a:p>
        </p:txBody>
      </p:sp>
      <p:pic>
        <p:nvPicPr>
          <p:cNvPr id="2" name="תמונה 1"/>
          <p:cNvPicPr>
            <a:picLocks noChangeAspect="1"/>
          </p:cNvPicPr>
          <p:nvPr/>
        </p:nvPicPr>
        <p:blipFill>
          <a:blip r:embed="rId3"/>
          <a:stretch>
            <a:fillRect/>
          </a:stretch>
        </p:blipFill>
        <p:spPr>
          <a:xfrm>
            <a:off x="3300090" y="1863176"/>
            <a:ext cx="1664679" cy="1581293"/>
          </a:xfrm>
          <a:prstGeom prst="rect">
            <a:avLst/>
          </a:prstGeom>
        </p:spPr>
      </p:pic>
      <p:pic>
        <p:nvPicPr>
          <p:cNvPr id="3" name="תמונה 2"/>
          <p:cNvPicPr>
            <a:picLocks noChangeAspect="1"/>
          </p:cNvPicPr>
          <p:nvPr/>
        </p:nvPicPr>
        <p:blipFill>
          <a:blip r:embed="rId4"/>
          <a:stretch>
            <a:fillRect/>
          </a:stretch>
        </p:blipFill>
        <p:spPr>
          <a:xfrm>
            <a:off x="1086280" y="1863176"/>
            <a:ext cx="1829598" cy="1612034"/>
          </a:xfrm>
          <a:prstGeom prst="rect">
            <a:avLst/>
          </a:prstGeom>
        </p:spPr>
      </p:pic>
      <p:pic>
        <p:nvPicPr>
          <p:cNvPr id="5" name="תמונה 4"/>
          <p:cNvPicPr>
            <a:picLocks noChangeAspect="1"/>
          </p:cNvPicPr>
          <p:nvPr/>
        </p:nvPicPr>
        <p:blipFill>
          <a:blip r:embed="rId5"/>
          <a:stretch>
            <a:fillRect/>
          </a:stretch>
        </p:blipFill>
        <p:spPr>
          <a:xfrm>
            <a:off x="5160974" y="1863176"/>
            <a:ext cx="1569835" cy="1612034"/>
          </a:xfrm>
          <a:prstGeom prst="rect">
            <a:avLst/>
          </a:prstGeom>
        </p:spPr>
      </p:pic>
      <p:pic>
        <p:nvPicPr>
          <p:cNvPr id="6" name="תמונה 5"/>
          <p:cNvPicPr>
            <a:picLocks noChangeAspect="1"/>
          </p:cNvPicPr>
          <p:nvPr/>
        </p:nvPicPr>
        <p:blipFill>
          <a:blip r:embed="rId6"/>
          <a:stretch>
            <a:fillRect/>
          </a:stretch>
        </p:blipFill>
        <p:spPr>
          <a:xfrm>
            <a:off x="6927014" y="1863176"/>
            <a:ext cx="1735723" cy="1581293"/>
          </a:xfrm>
          <a:prstGeom prst="rect">
            <a:avLst/>
          </a:prstGeom>
        </p:spPr>
      </p:pic>
    </p:spTree>
    <p:extLst>
      <p:ext uri="{BB962C8B-B14F-4D97-AF65-F5344CB8AC3E}">
        <p14:creationId xmlns:p14="http://schemas.microsoft.com/office/powerpoint/2010/main" val="152253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1101213" y="517525"/>
            <a:ext cx="7409375" cy="539750"/>
          </a:xfrm>
        </p:spPr>
        <p:txBody>
          <a:bodyPr>
            <a:noAutofit/>
          </a:bodyPr>
          <a:lstStyle/>
          <a:p>
            <a:r>
              <a:rPr lang="ar-SA" sz="3200" dirty="0">
                <a:latin typeface="Lateef" panose="01000506020000020003" pitchFamily="2" charset="-78"/>
                <a:cs typeface="+mj-cs"/>
              </a:rPr>
              <a:t>تدريب : صنّف </a:t>
            </a:r>
            <a:r>
              <a:rPr lang="ar-JO" sz="3200" dirty="0">
                <a:latin typeface="Lateef" panose="01000506020000020003" pitchFamily="2" charset="-78"/>
                <a:cs typeface="+mj-cs"/>
              </a:rPr>
              <a:t>حيوانات </a:t>
            </a:r>
            <a:r>
              <a:rPr lang="ar-SA" sz="3200" dirty="0">
                <a:latin typeface="Lateef" panose="01000506020000020003" pitchFamily="2" charset="-78"/>
                <a:cs typeface="+mj-cs"/>
              </a:rPr>
              <a:t>حسب الجدول.</a:t>
            </a:r>
            <a:endParaRPr lang="he-IL" sz="3200" dirty="0">
              <a:latin typeface="Lateef" panose="01000506020000020003" pitchFamily="2" charset="-78"/>
              <a:cs typeface="+mj-cs"/>
            </a:endParaRPr>
          </a:p>
        </p:txBody>
      </p:sp>
      <p:graphicFrame>
        <p:nvGraphicFramePr>
          <p:cNvPr id="5" name="טבלה 4"/>
          <p:cNvGraphicFramePr>
            <a:graphicFrameLocks noGrp="1"/>
          </p:cNvGraphicFramePr>
          <p:nvPr>
            <p:extLst>
              <p:ext uri="{D42A27DB-BD31-4B8C-83A1-F6EECF244321}">
                <p14:modId xmlns:p14="http://schemas.microsoft.com/office/powerpoint/2010/main" val="551680511"/>
              </p:ext>
            </p:extLst>
          </p:nvPr>
        </p:nvGraphicFramePr>
        <p:xfrm>
          <a:off x="5543491" y="1362890"/>
          <a:ext cx="2919662" cy="3561348"/>
        </p:xfrm>
        <a:graphic>
          <a:graphicData uri="http://schemas.openxmlformats.org/drawingml/2006/table">
            <a:tbl>
              <a:tblPr firstRow="1" bandRow="1">
                <a:tableStyleId>{5C22544A-7EE6-4342-B048-85BDC9FD1C3A}</a:tableStyleId>
              </a:tblPr>
              <a:tblGrid>
                <a:gridCol w="1459831">
                  <a:extLst>
                    <a:ext uri="{9D8B030D-6E8A-4147-A177-3AD203B41FA5}">
                      <a16:colId xmlns:a16="http://schemas.microsoft.com/office/drawing/2014/main" val="20000"/>
                    </a:ext>
                  </a:extLst>
                </a:gridCol>
                <a:gridCol w="1459831">
                  <a:extLst>
                    <a:ext uri="{9D8B030D-6E8A-4147-A177-3AD203B41FA5}">
                      <a16:colId xmlns:a16="http://schemas.microsoft.com/office/drawing/2014/main" val="20001"/>
                    </a:ext>
                  </a:extLst>
                </a:gridCol>
              </a:tblGrid>
              <a:tr h="508764">
                <a:tc>
                  <a:txBody>
                    <a:bodyPr/>
                    <a:lstStyle/>
                    <a:p>
                      <a:pPr algn="ctr"/>
                      <a:r>
                        <a:rPr lang="ar-SA" sz="2400" dirty="0">
                          <a:cs typeface="+mj-cs"/>
                        </a:rPr>
                        <a:t>اللافقاريات</a:t>
                      </a:r>
                      <a:endParaRPr lang="en-US" sz="2400" dirty="0">
                        <a:cs typeface="+mj-cs"/>
                      </a:endParaRPr>
                    </a:p>
                  </a:txBody>
                  <a:tcPr/>
                </a:tc>
                <a:tc>
                  <a:txBody>
                    <a:bodyPr/>
                    <a:lstStyle/>
                    <a:p>
                      <a:pPr algn="ctr"/>
                      <a:r>
                        <a:rPr lang="ar-SA" sz="2400" dirty="0">
                          <a:cs typeface="+mj-cs"/>
                        </a:rPr>
                        <a:t>فقاريات</a:t>
                      </a:r>
                      <a:endParaRPr lang="en-US" sz="2400" dirty="0">
                        <a:cs typeface="+mj-cs"/>
                      </a:endParaRPr>
                    </a:p>
                  </a:txBody>
                  <a:tcPr/>
                </a:tc>
                <a:extLst>
                  <a:ext uri="{0D108BD9-81ED-4DB2-BD59-A6C34878D82A}">
                    <a16:rowId xmlns:a16="http://schemas.microsoft.com/office/drawing/2014/main" val="10000"/>
                  </a:ext>
                </a:extLst>
              </a:tr>
              <a:tr h="508764">
                <a:tc>
                  <a:txBody>
                    <a:bodyPr/>
                    <a:lstStyle/>
                    <a:p>
                      <a:pPr algn="ctr"/>
                      <a:r>
                        <a:rPr lang="ar-SA" sz="2400" kern="1200" dirty="0">
                          <a:solidFill>
                            <a:schemeClr val="dk1"/>
                          </a:solidFill>
                          <a:latin typeface="+mn-lt"/>
                          <a:ea typeface="+mn-ea"/>
                          <a:cs typeface="+mn-cs"/>
                        </a:rPr>
                        <a:t>الفراشة</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ar-SA" sz="2400" kern="1200" dirty="0">
                          <a:solidFill>
                            <a:schemeClr val="dk1"/>
                          </a:solidFill>
                          <a:latin typeface="+mn-lt"/>
                          <a:ea typeface="+mn-ea"/>
                          <a:cs typeface="+mn-cs"/>
                        </a:rPr>
                        <a:t> الأرنب</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508764">
                <a:tc>
                  <a:txBody>
                    <a:bodyPr/>
                    <a:lstStyle/>
                    <a:p>
                      <a:pPr algn="ctr"/>
                      <a:r>
                        <a:rPr lang="ar-SA" sz="2400" kern="1200" dirty="0">
                          <a:solidFill>
                            <a:schemeClr val="dk1"/>
                          </a:solidFill>
                          <a:latin typeface="+mn-lt"/>
                          <a:ea typeface="+mn-ea"/>
                          <a:cs typeface="+mn-cs"/>
                        </a:rPr>
                        <a:t>دودة الأرض</a:t>
                      </a:r>
                      <a:endParaRPr lang="en-US" sz="2400" dirty="0">
                        <a:latin typeface="Times New Roman" panose="02020603050405020304" pitchFamily="18" charset="0"/>
                        <a:cs typeface="Times New Roman" panose="02020603050405020304" pitchFamily="18" charset="0"/>
                      </a:endParaRPr>
                    </a:p>
                  </a:txBody>
                  <a:tcPr/>
                </a:tc>
                <a:tc>
                  <a:txBody>
                    <a:bodyPr/>
                    <a:lstStyle/>
                    <a:p>
                      <a:pPr marL="0" algn="ctr" defTabSz="685800" rtl="1" eaLnBrk="1" latinLnBrk="0" hangingPunct="1"/>
                      <a:r>
                        <a:rPr lang="ar-JO" sz="2400" kern="1200" dirty="0">
                          <a:solidFill>
                            <a:schemeClr val="dk1"/>
                          </a:solidFill>
                          <a:latin typeface="+mn-lt"/>
                          <a:ea typeface="+mn-ea"/>
                          <a:cs typeface="+mn-cs"/>
                        </a:rPr>
                        <a:t>الطاووس</a:t>
                      </a:r>
                      <a:endParaRPr lang="en-US" sz="24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508764">
                <a:tc>
                  <a:txBody>
                    <a:bodyPr/>
                    <a:lstStyle/>
                    <a:p>
                      <a:pPr algn="ctr"/>
                      <a:r>
                        <a:rPr lang="ar-SA" sz="2400" kern="1200" dirty="0">
                          <a:solidFill>
                            <a:schemeClr val="dk1"/>
                          </a:solidFill>
                          <a:latin typeface="+mn-lt"/>
                          <a:ea typeface="+mn-ea"/>
                          <a:cs typeface="+mn-cs"/>
                        </a:rPr>
                        <a:t>قنديل البحر</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ar-JO" sz="2400" kern="1200" dirty="0">
                          <a:solidFill>
                            <a:schemeClr val="dk1"/>
                          </a:solidFill>
                          <a:latin typeface="+mn-lt"/>
                          <a:ea typeface="+mn-ea"/>
                          <a:cs typeface="+mn-cs"/>
                        </a:rPr>
                        <a:t>سمكة</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508764">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508764">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508764">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sp>
        <p:nvSpPr>
          <p:cNvPr id="8" name="TextBox 7"/>
          <p:cNvSpPr txBox="1"/>
          <p:nvPr/>
        </p:nvSpPr>
        <p:spPr>
          <a:xfrm>
            <a:off x="115410" y="1212703"/>
            <a:ext cx="4181383" cy="1754326"/>
          </a:xfrm>
          <a:prstGeom prst="rect">
            <a:avLst/>
          </a:prstGeom>
          <a:noFill/>
        </p:spPr>
        <p:txBody>
          <a:bodyPr wrap="square" rtlCol="0">
            <a:spAutoFit/>
          </a:bodyPr>
          <a:lstStyle/>
          <a:p>
            <a:pPr algn="r" rtl="1">
              <a:lnSpc>
                <a:spcPct val="150000"/>
              </a:lnSpc>
            </a:pPr>
            <a:r>
              <a:rPr lang="ar-SA" sz="2400" dirty="0">
                <a:cs typeface="+mj-cs"/>
              </a:rPr>
              <a:t>الفراشة, الأرنب, دودة الأرض, </a:t>
            </a:r>
            <a:r>
              <a:rPr lang="ar-JO" sz="2400" dirty="0">
                <a:cs typeface="+mj-cs"/>
              </a:rPr>
              <a:t>الطاووس</a:t>
            </a:r>
            <a:r>
              <a:rPr lang="ar-SA" sz="2400" dirty="0">
                <a:cs typeface="+mj-cs"/>
              </a:rPr>
              <a:t>, </a:t>
            </a:r>
            <a:r>
              <a:rPr lang="ar-JO" sz="2400" dirty="0">
                <a:cs typeface="+mj-cs"/>
              </a:rPr>
              <a:t>سمكة</a:t>
            </a:r>
            <a:r>
              <a:rPr lang="ar-SA" sz="2400" dirty="0">
                <a:cs typeface="+mj-cs"/>
              </a:rPr>
              <a:t> </a:t>
            </a:r>
            <a:r>
              <a:rPr lang="en-US" sz="2400" dirty="0">
                <a:cs typeface="+mj-cs"/>
              </a:rPr>
              <a:t>, </a:t>
            </a:r>
            <a:r>
              <a:rPr lang="ar-SA" sz="2400" dirty="0">
                <a:solidFill>
                  <a:srgbClr val="FF0000"/>
                </a:solidFill>
                <a:cs typeface="+mj-cs"/>
              </a:rPr>
              <a:t>قنديل البحر</a:t>
            </a:r>
            <a:r>
              <a:rPr lang="ar-SA" sz="2400" dirty="0">
                <a:cs typeface="+mj-cs"/>
              </a:rPr>
              <a:t>, النملة, القط </a:t>
            </a:r>
            <a:r>
              <a:rPr lang="ar-JO" sz="2400" dirty="0" err="1">
                <a:cs typeface="+mj-cs"/>
              </a:rPr>
              <a:t>,</a:t>
            </a:r>
            <a:r>
              <a:rPr lang="ar-SA" sz="2400" dirty="0">
                <a:cs typeface="+mj-cs"/>
              </a:rPr>
              <a:t> الدعسوقة, الأفعى</a:t>
            </a:r>
            <a:r>
              <a:rPr lang="ar-JO" sz="2400" dirty="0">
                <a:cs typeface="+mj-cs"/>
              </a:rPr>
              <a:t> , </a:t>
            </a:r>
            <a:r>
              <a:rPr lang="ar-JO" sz="2400" dirty="0" err="1">
                <a:cs typeface="+mj-cs"/>
              </a:rPr>
              <a:t>علجوم</a:t>
            </a:r>
            <a:endParaRPr lang="ar-SA" sz="2400" dirty="0">
              <a:cs typeface="+mj-cs"/>
            </a:endParaRPr>
          </a:p>
        </p:txBody>
      </p:sp>
      <p:pic>
        <p:nvPicPr>
          <p:cNvPr id="2" name="תמונה 1"/>
          <p:cNvPicPr>
            <a:picLocks noChangeAspect="1"/>
          </p:cNvPicPr>
          <p:nvPr/>
        </p:nvPicPr>
        <p:blipFill>
          <a:blip r:embed="rId4"/>
          <a:stretch>
            <a:fillRect/>
          </a:stretch>
        </p:blipFill>
        <p:spPr>
          <a:xfrm>
            <a:off x="1342326" y="3500962"/>
            <a:ext cx="1463167" cy="999831"/>
          </a:xfrm>
          <a:prstGeom prst="rect">
            <a:avLst/>
          </a:prstGeom>
        </p:spPr>
      </p:pic>
      <p:pic>
        <p:nvPicPr>
          <p:cNvPr id="4" name="תמונה 3"/>
          <p:cNvPicPr>
            <a:picLocks noChangeAspect="1"/>
          </p:cNvPicPr>
          <p:nvPr/>
        </p:nvPicPr>
        <p:blipFill>
          <a:blip r:embed="rId5"/>
          <a:stretch>
            <a:fillRect/>
          </a:stretch>
        </p:blipFill>
        <p:spPr>
          <a:xfrm>
            <a:off x="3017314" y="3448217"/>
            <a:ext cx="1329724" cy="999831"/>
          </a:xfrm>
          <a:prstGeom prst="rect">
            <a:avLst/>
          </a:prstGeom>
        </p:spPr>
      </p:pic>
    </p:spTree>
    <p:extLst>
      <p:ext uri="{BB962C8B-B14F-4D97-AF65-F5344CB8AC3E}">
        <p14:creationId xmlns:p14="http://schemas.microsoft.com/office/powerpoint/2010/main" val="220866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1101213" y="517525"/>
            <a:ext cx="7409375" cy="539750"/>
          </a:xfrm>
        </p:spPr>
        <p:txBody>
          <a:bodyPr>
            <a:noAutofit/>
          </a:bodyPr>
          <a:lstStyle/>
          <a:p>
            <a:r>
              <a:rPr lang="ar-SA" sz="3200" dirty="0">
                <a:latin typeface="Lateef" panose="01000506020000020003" pitchFamily="2" charset="-78"/>
                <a:cs typeface="+mj-cs"/>
              </a:rPr>
              <a:t>تدريب : صنّف </a:t>
            </a:r>
            <a:r>
              <a:rPr lang="ar-JO" sz="3200" dirty="0">
                <a:latin typeface="Lateef" panose="01000506020000020003" pitchFamily="2" charset="-78"/>
                <a:cs typeface="+mj-cs"/>
              </a:rPr>
              <a:t>حيوانات </a:t>
            </a:r>
            <a:r>
              <a:rPr lang="ar-SA" sz="3200" dirty="0">
                <a:latin typeface="Lateef" panose="01000506020000020003" pitchFamily="2" charset="-78"/>
                <a:cs typeface="+mj-cs"/>
              </a:rPr>
              <a:t>حسب الجدول.</a:t>
            </a:r>
            <a:endParaRPr lang="he-IL" sz="3200" dirty="0">
              <a:latin typeface="Lateef" panose="01000506020000020003" pitchFamily="2" charset="-78"/>
              <a:cs typeface="+mj-cs"/>
            </a:endParaRPr>
          </a:p>
        </p:txBody>
      </p:sp>
      <p:graphicFrame>
        <p:nvGraphicFramePr>
          <p:cNvPr id="5" name="טבלה 4"/>
          <p:cNvGraphicFramePr>
            <a:graphicFrameLocks noGrp="1"/>
          </p:cNvGraphicFramePr>
          <p:nvPr>
            <p:extLst>
              <p:ext uri="{D42A27DB-BD31-4B8C-83A1-F6EECF244321}">
                <p14:modId xmlns:p14="http://schemas.microsoft.com/office/powerpoint/2010/main" val="2106390953"/>
              </p:ext>
            </p:extLst>
          </p:nvPr>
        </p:nvGraphicFramePr>
        <p:xfrm>
          <a:off x="5543491" y="1362890"/>
          <a:ext cx="2919662" cy="3561348"/>
        </p:xfrm>
        <a:graphic>
          <a:graphicData uri="http://schemas.openxmlformats.org/drawingml/2006/table">
            <a:tbl>
              <a:tblPr firstRow="1" bandRow="1">
                <a:tableStyleId>{5C22544A-7EE6-4342-B048-85BDC9FD1C3A}</a:tableStyleId>
              </a:tblPr>
              <a:tblGrid>
                <a:gridCol w="1459831">
                  <a:extLst>
                    <a:ext uri="{9D8B030D-6E8A-4147-A177-3AD203B41FA5}">
                      <a16:colId xmlns:a16="http://schemas.microsoft.com/office/drawing/2014/main" val="20000"/>
                    </a:ext>
                  </a:extLst>
                </a:gridCol>
                <a:gridCol w="1459831">
                  <a:extLst>
                    <a:ext uri="{9D8B030D-6E8A-4147-A177-3AD203B41FA5}">
                      <a16:colId xmlns:a16="http://schemas.microsoft.com/office/drawing/2014/main" val="20001"/>
                    </a:ext>
                  </a:extLst>
                </a:gridCol>
              </a:tblGrid>
              <a:tr h="508764">
                <a:tc>
                  <a:txBody>
                    <a:bodyPr/>
                    <a:lstStyle/>
                    <a:p>
                      <a:pPr algn="ctr"/>
                      <a:r>
                        <a:rPr lang="ar-SA" sz="2400" dirty="0">
                          <a:cs typeface="+mj-cs"/>
                        </a:rPr>
                        <a:t>اللافقاريات</a:t>
                      </a:r>
                      <a:endParaRPr lang="en-US" sz="2400" dirty="0">
                        <a:cs typeface="+mj-cs"/>
                      </a:endParaRPr>
                    </a:p>
                  </a:txBody>
                  <a:tcPr/>
                </a:tc>
                <a:tc>
                  <a:txBody>
                    <a:bodyPr/>
                    <a:lstStyle/>
                    <a:p>
                      <a:pPr algn="ctr"/>
                      <a:r>
                        <a:rPr lang="ar-SA" sz="2400" dirty="0">
                          <a:cs typeface="+mj-cs"/>
                        </a:rPr>
                        <a:t>فقاريات</a:t>
                      </a:r>
                      <a:endParaRPr lang="en-US" sz="2400" dirty="0">
                        <a:cs typeface="+mj-cs"/>
                      </a:endParaRPr>
                    </a:p>
                  </a:txBody>
                  <a:tcPr/>
                </a:tc>
                <a:extLst>
                  <a:ext uri="{0D108BD9-81ED-4DB2-BD59-A6C34878D82A}">
                    <a16:rowId xmlns:a16="http://schemas.microsoft.com/office/drawing/2014/main" val="10000"/>
                  </a:ext>
                </a:extLst>
              </a:tr>
              <a:tr h="508764">
                <a:tc>
                  <a:txBody>
                    <a:bodyPr/>
                    <a:lstStyle/>
                    <a:p>
                      <a:pPr algn="ctr"/>
                      <a:r>
                        <a:rPr lang="ar-SA" sz="2400" kern="1200" dirty="0">
                          <a:solidFill>
                            <a:schemeClr val="dk1"/>
                          </a:solidFill>
                          <a:latin typeface="+mn-lt"/>
                          <a:ea typeface="+mn-ea"/>
                          <a:cs typeface="+mn-cs"/>
                        </a:rPr>
                        <a:t>الفراشة</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ar-SA" sz="2400" kern="1200" dirty="0">
                          <a:solidFill>
                            <a:schemeClr val="dk1"/>
                          </a:solidFill>
                          <a:latin typeface="+mn-lt"/>
                          <a:ea typeface="+mn-ea"/>
                          <a:cs typeface="+mn-cs"/>
                        </a:rPr>
                        <a:t> الأرنب</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508764">
                <a:tc>
                  <a:txBody>
                    <a:bodyPr/>
                    <a:lstStyle/>
                    <a:p>
                      <a:pPr algn="ctr"/>
                      <a:r>
                        <a:rPr lang="ar-SA" sz="2400" kern="1200" dirty="0">
                          <a:solidFill>
                            <a:schemeClr val="dk1"/>
                          </a:solidFill>
                          <a:latin typeface="+mn-lt"/>
                          <a:ea typeface="+mn-ea"/>
                          <a:cs typeface="+mn-cs"/>
                        </a:rPr>
                        <a:t>دودة الأرض</a:t>
                      </a:r>
                      <a:endParaRPr lang="en-US" sz="2400" dirty="0">
                        <a:latin typeface="Times New Roman" panose="02020603050405020304" pitchFamily="18" charset="0"/>
                        <a:cs typeface="Times New Roman" panose="02020603050405020304" pitchFamily="18" charset="0"/>
                      </a:endParaRPr>
                    </a:p>
                  </a:txBody>
                  <a:tcPr/>
                </a:tc>
                <a:tc>
                  <a:txBody>
                    <a:bodyPr/>
                    <a:lstStyle/>
                    <a:p>
                      <a:pPr marL="0" algn="ctr" defTabSz="685800" rtl="1" eaLnBrk="1" latinLnBrk="0" hangingPunct="1"/>
                      <a:r>
                        <a:rPr lang="ar-JO" sz="2400" kern="1200" dirty="0">
                          <a:solidFill>
                            <a:schemeClr val="dk1"/>
                          </a:solidFill>
                          <a:latin typeface="+mn-lt"/>
                          <a:ea typeface="+mn-ea"/>
                          <a:cs typeface="+mn-cs"/>
                        </a:rPr>
                        <a:t>الطاووس</a:t>
                      </a:r>
                      <a:endParaRPr lang="en-US" sz="24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508764">
                <a:tc>
                  <a:txBody>
                    <a:bodyPr/>
                    <a:lstStyle/>
                    <a:p>
                      <a:pPr algn="ctr"/>
                      <a:r>
                        <a:rPr lang="ar-SA" sz="2400" kern="1200" dirty="0">
                          <a:solidFill>
                            <a:schemeClr val="dk1"/>
                          </a:solidFill>
                          <a:latin typeface="+mn-lt"/>
                          <a:ea typeface="+mn-ea"/>
                          <a:cs typeface="+mn-cs"/>
                        </a:rPr>
                        <a:t>قنديل البحر</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ar-JO" sz="2400" kern="1200" dirty="0">
                          <a:solidFill>
                            <a:schemeClr val="dk1"/>
                          </a:solidFill>
                          <a:latin typeface="+mn-lt"/>
                          <a:ea typeface="+mn-ea"/>
                          <a:cs typeface="+mn-cs"/>
                        </a:rPr>
                        <a:t>سمكة</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508764">
                <a:tc>
                  <a:txBody>
                    <a:bodyPr/>
                    <a:lstStyle/>
                    <a:p>
                      <a:pPr algn="ctr"/>
                      <a:r>
                        <a:rPr lang="ar-SA" sz="2400" kern="1200" dirty="0">
                          <a:solidFill>
                            <a:schemeClr val="dk1"/>
                          </a:solidFill>
                          <a:latin typeface="+mn-lt"/>
                          <a:ea typeface="+mn-ea"/>
                          <a:cs typeface="+mn-cs"/>
                        </a:rPr>
                        <a:t> النملة</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508764">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508764">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sp>
        <p:nvSpPr>
          <p:cNvPr id="8" name="TextBox 7"/>
          <p:cNvSpPr txBox="1"/>
          <p:nvPr/>
        </p:nvSpPr>
        <p:spPr>
          <a:xfrm>
            <a:off x="115410" y="1212703"/>
            <a:ext cx="4181383" cy="1754326"/>
          </a:xfrm>
          <a:prstGeom prst="rect">
            <a:avLst/>
          </a:prstGeom>
          <a:noFill/>
        </p:spPr>
        <p:txBody>
          <a:bodyPr wrap="square" rtlCol="0">
            <a:spAutoFit/>
          </a:bodyPr>
          <a:lstStyle/>
          <a:p>
            <a:pPr algn="r" rtl="1">
              <a:lnSpc>
                <a:spcPct val="150000"/>
              </a:lnSpc>
            </a:pPr>
            <a:r>
              <a:rPr lang="ar-SA" sz="2400" dirty="0">
                <a:cs typeface="+mj-cs"/>
              </a:rPr>
              <a:t>الفراشة, الأرنب, دودة الأرض, </a:t>
            </a:r>
            <a:r>
              <a:rPr lang="ar-JO" sz="2400" dirty="0">
                <a:cs typeface="+mj-cs"/>
              </a:rPr>
              <a:t>الطاووس</a:t>
            </a:r>
            <a:r>
              <a:rPr lang="ar-SA" sz="2400" dirty="0">
                <a:cs typeface="+mj-cs"/>
              </a:rPr>
              <a:t>, </a:t>
            </a:r>
            <a:r>
              <a:rPr lang="ar-JO" sz="2400" dirty="0">
                <a:cs typeface="+mj-cs"/>
              </a:rPr>
              <a:t>سمكة</a:t>
            </a:r>
            <a:r>
              <a:rPr lang="ar-SA" sz="2400" dirty="0">
                <a:cs typeface="+mj-cs"/>
              </a:rPr>
              <a:t> </a:t>
            </a:r>
            <a:r>
              <a:rPr lang="en-US" sz="2400" dirty="0">
                <a:cs typeface="+mj-cs"/>
              </a:rPr>
              <a:t>, </a:t>
            </a:r>
            <a:r>
              <a:rPr lang="ar-SA" sz="2400" dirty="0">
                <a:cs typeface="+mj-cs"/>
              </a:rPr>
              <a:t>قنديل البحر,</a:t>
            </a:r>
            <a:r>
              <a:rPr lang="ar-SA" sz="2400" dirty="0">
                <a:solidFill>
                  <a:srgbClr val="FF0000"/>
                </a:solidFill>
                <a:cs typeface="+mj-cs"/>
              </a:rPr>
              <a:t> النملة</a:t>
            </a:r>
            <a:r>
              <a:rPr lang="ar-SA" sz="2400" dirty="0">
                <a:cs typeface="+mj-cs"/>
              </a:rPr>
              <a:t>, القط </a:t>
            </a:r>
            <a:r>
              <a:rPr lang="ar-JO" sz="2400" dirty="0" err="1">
                <a:cs typeface="+mj-cs"/>
              </a:rPr>
              <a:t>,</a:t>
            </a:r>
            <a:r>
              <a:rPr lang="ar-SA" sz="2400" dirty="0">
                <a:cs typeface="+mj-cs"/>
              </a:rPr>
              <a:t> الدعسوقة, الأفعى</a:t>
            </a:r>
            <a:r>
              <a:rPr lang="ar-JO" sz="2400" dirty="0">
                <a:cs typeface="+mj-cs"/>
              </a:rPr>
              <a:t> , </a:t>
            </a:r>
            <a:r>
              <a:rPr lang="ar-JO" sz="2400" dirty="0" err="1">
                <a:cs typeface="+mj-cs"/>
              </a:rPr>
              <a:t>علجوم</a:t>
            </a:r>
            <a:endParaRPr lang="ar-SA" sz="2400" dirty="0">
              <a:cs typeface="+mj-cs"/>
            </a:endParaRPr>
          </a:p>
        </p:txBody>
      </p:sp>
      <p:pic>
        <p:nvPicPr>
          <p:cNvPr id="2" name="תמונה 1"/>
          <p:cNvPicPr>
            <a:picLocks noChangeAspect="1"/>
          </p:cNvPicPr>
          <p:nvPr/>
        </p:nvPicPr>
        <p:blipFill>
          <a:blip r:embed="rId4"/>
          <a:stretch>
            <a:fillRect/>
          </a:stretch>
        </p:blipFill>
        <p:spPr>
          <a:xfrm>
            <a:off x="1342326" y="3500962"/>
            <a:ext cx="1463167" cy="999831"/>
          </a:xfrm>
          <a:prstGeom prst="rect">
            <a:avLst/>
          </a:prstGeom>
        </p:spPr>
      </p:pic>
      <p:pic>
        <p:nvPicPr>
          <p:cNvPr id="4" name="תמונה 3"/>
          <p:cNvPicPr>
            <a:picLocks noChangeAspect="1"/>
          </p:cNvPicPr>
          <p:nvPr/>
        </p:nvPicPr>
        <p:blipFill>
          <a:blip r:embed="rId5"/>
          <a:stretch>
            <a:fillRect/>
          </a:stretch>
        </p:blipFill>
        <p:spPr>
          <a:xfrm>
            <a:off x="3017314" y="3448217"/>
            <a:ext cx="1329724" cy="999831"/>
          </a:xfrm>
          <a:prstGeom prst="rect">
            <a:avLst/>
          </a:prstGeom>
        </p:spPr>
      </p:pic>
    </p:spTree>
    <p:extLst>
      <p:ext uri="{BB962C8B-B14F-4D97-AF65-F5344CB8AC3E}">
        <p14:creationId xmlns:p14="http://schemas.microsoft.com/office/powerpoint/2010/main" val="320929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1101213" y="517525"/>
            <a:ext cx="7409375" cy="539750"/>
          </a:xfrm>
        </p:spPr>
        <p:txBody>
          <a:bodyPr>
            <a:noAutofit/>
          </a:bodyPr>
          <a:lstStyle/>
          <a:p>
            <a:r>
              <a:rPr lang="ar-SA" sz="3200" dirty="0">
                <a:latin typeface="Lateef" panose="01000506020000020003" pitchFamily="2" charset="-78"/>
                <a:cs typeface="+mj-cs"/>
              </a:rPr>
              <a:t>تدريب : صنّف </a:t>
            </a:r>
            <a:r>
              <a:rPr lang="ar-JO" sz="3200" dirty="0">
                <a:latin typeface="Lateef" panose="01000506020000020003" pitchFamily="2" charset="-78"/>
                <a:cs typeface="+mj-cs"/>
              </a:rPr>
              <a:t>حيوانات </a:t>
            </a:r>
            <a:r>
              <a:rPr lang="ar-SA" sz="3200" dirty="0">
                <a:latin typeface="Lateef" panose="01000506020000020003" pitchFamily="2" charset="-78"/>
                <a:cs typeface="+mj-cs"/>
              </a:rPr>
              <a:t>حسب الجدول.</a:t>
            </a:r>
            <a:endParaRPr lang="he-IL" sz="3200" dirty="0">
              <a:latin typeface="Lateef" panose="01000506020000020003" pitchFamily="2" charset="-78"/>
              <a:cs typeface="+mj-cs"/>
            </a:endParaRPr>
          </a:p>
        </p:txBody>
      </p:sp>
      <p:graphicFrame>
        <p:nvGraphicFramePr>
          <p:cNvPr id="5" name="טבלה 4"/>
          <p:cNvGraphicFramePr>
            <a:graphicFrameLocks noGrp="1"/>
          </p:cNvGraphicFramePr>
          <p:nvPr>
            <p:extLst>
              <p:ext uri="{D42A27DB-BD31-4B8C-83A1-F6EECF244321}">
                <p14:modId xmlns:p14="http://schemas.microsoft.com/office/powerpoint/2010/main" val="2480100693"/>
              </p:ext>
            </p:extLst>
          </p:nvPr>
        </p:nvGraphicFramePr>
        <p:xfrm>
          <a:off x="5543491" y="1362890"/>
          <a:ext cx="2919662" cy="3561348"/>
        </p:xfrm>
        <a:graphic>
          <a:graphicData uri="http://schemas.openxmlformats.org/drawingml/2006/table">
            <a:tbl>
              <a:tblPr firstRow="1" bandRow="1">
                <a:tableStyleId>{5C22544A-7EE6-4342-B048-85BDC9FD1C3A}</a:tableStyleId>
              </a:tblPr>
              <a:tblGrid>
                <a:gridCol w="1459831">
                  <a:extLst>
                    <a:ext uri="{9D8B030D-6E8A-4147-A177-3AD203B41FA5}">
                      <a16:colId xmlns:a16="http://schemas.microsoft.com/office/drawing/2014/main" val="20000"/>
                    </a:ext>
                  </a:extLst>
                </a:gridCol>
                <a:gridCol w="1459831">
                  <a:extLst>
                    <a:ext uri="{9D8B030D-6E8A-4147-A177-3AD203B41FA5}">
                      <a16:colId xmlns:a16="http://schemas.microsoft.com/office/drawing/2014/main" val="20001"/>
                    </a:ext>
                  </a:extLst>
                </a:gridCol>
              </a:tblGrid>
              <a:tr h="508764">
                <a:tc>
                  <a:txBody>
                    <a:bodyPr/>
                    <a:lstStyle/>
                    <a:p>
                      <a:pPr algn="ctr"/>
                      <a:r>
                        <a:rPr lang="ar-SA" sz="2400" dirty="0">
                          <a:cs typeface="+mj-cs"/>
                        </a:rPr>
                        <a:t>اللافقاريات</a:t>
                      </a:r>
                      <a:endParaRPr lang="en-US" sz="2400" dirty="0">
                        <a:cs typeface="+mj-cs"/>
                      </a:endParaRPr>
                    </a:p>
                  </a:txBody>
                  <a:tcPr/>
                </a:tc>
                <a:tc>
                  <a:txBody>
                    <a:bodyPr/>
                    <a:lstStyle/>
                    <a:p>
                      <a:pPr algn="ctr"/>
                      <a:r>
                        <a:rPr lang="ar-SA" sz="2400" dirty="0">
                          <a:cs typeface="+mj-cs"/>
                        </a:rPr>
                        <a:t>فقاريات</a:t>
                      </a:r>
                      <a:endParaRPr lang="en-US" sz="2400" dirty="0">
                        <a:cs typeface="+mj-cs"/>
                      </a:endParaRPr>
                    </a:p>
                  </a:txBody>
                  <a:tcPr/>
                </a:tc>
                <a:extLst>
                  <a:ext uri="{0D108BD9-81ED-4DB2-BD59-A6C34878D82A}">
                    <a16:rowId xmlns:a16="http://schemas.microsoft.com/office/drawing/2014/main" val="10000"/>
                  </a:ext>
                </a:extLst>
              </a:tr>
              <a:tr h="508764">
                <a:tc>
                  <a:txBody>
                    <a:bodyPr/>
                    <a:lstStyle/>
                    <a:p>
                      <a:pPr algn="ctr"/>
                      <a:r>
                        <a:rPr lang="ar-SA" sz="2400" kern="1200" dirty="0">
                          <a:solidFill>
                            <a:schemeClr val="dk1"/>
                          </a:solidFill>
                          <a:latin typeface="+mn-lt"/>
                          <a:ea typeface="+mn-ea"/>
                          <a:cs typeface="+mn-cs"/>
                        </a:rPr>
                        <a:t>الفراشة</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ar-SA" sz="2400" kern="1200" dirty="0">
                          <a:solidFill>
                            <a:schemeClr val="dk1"/>
                          </a:solidFill>
                          <a:latin typeface="+mn-lt"/>
                          <a:ea typeface="+mn-ea"/>
                          <a:cs typeface="+mn-cs"/>
                        </a:rPr>
                        <a:t> الأرنب</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508764">
                <a:tc>
                  <a:txBody>
                    <a:bodyPr/>
                    <a:lstStyle/>
                    <a:p>
                      <a:pPr algn="ctr"/>
                      <a:r>
                        <a:rPr lang="ar-SA" sz="2400" kern="1200" dirty="0">
                          <a:solidFill>
                            <a:schemeClr val="dk1"/>
                          </a:solidFill>
                          <a:latin typeface="+mn-lt"/>
                          <a:ea typeface="+mn-ea"/>
                          <a:cs typeface="+mn-cs"/>
                        </a:rPr>
                        <a:t>دودة الأرض</a:t>
                      </a:r>
                      <a:endParaRPr lang="en-US" sz="2400" dirty="0">
                        <a:latin typeface="Times New Roman" panose="02020603050405020304" pitchFamily="18" charset="0"/>
                        <a:cs typeface="Times New Roman" panose="02020603050405020304" pitchFamily="18" charset="0"/>
                      </a:endParaRPr>
                    </a:p>
                  </a:txBody>
                  <a:tcPr/>
                </a:tc>
                <a:tc>
                  <a:txBody>
                    <a:bodyPr/>
                    <a:lstStyle/>
                    <a:p>
                      <a:pPr marL="0" algn="ctr" defTabSz="685800" rtl="1" eaLnBrk="1" latinLnBrk="0" hangingPunct="1"/>
                      <a:r>
                        <a:rPr lang="ar-JO" sz="2400" kern="1200" dirty="0">
                          <a:solidFill>
                            <a:schemeClr val="dk1"/>
                          </a:solidFill>
                          <a:latin typeface="+mn-lt"/>
                          <a:ea typeface="+mn-ea"/>
                          <a:cs typeface="+mn-cs"/>
                        </a:rPr>
                        <a:t>الطاووس</a:t>
                      </a:r>
                      <a:endParaRPr lang="en-US" sz="24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508764">
                <a:tc>
                  <a:txBody>
                    <a:bodyPr/>
                    <a:lstStyle/>
                    <a:p>
                      <a:pPr algn="ctr"/>
                      <a:r>
                        <a:rPr lang="ar-SA" sz="2400" kern="1200" dirty="0">
                          <a:solidFill>
                            <a:schemeClr val="dk1"/>
                          </a:solidFill>
                          <a:latin typeface="+mn-lt"/>
                          <a:ea typeface="+mn-ea"/>
                          <a:cs typeface="+mn-cs"/>
                        </a:rPr>
                        <a:t>قنديل البحر</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ar-JO" sz="2400" kern="1200" dirty="0">
                          <a:solidFill>
                            <a:schemeClr val="dk1"/>
                          </a:solidFill>
                          <a:latin typeface="+mn-lt"/>
                          <a:ea typeface="+mn-ea"/>
                          <a:cs typeface="+mn-cs"/>
                        </a:rPr>
                        <a:t>سمكة</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508764">
                <a:tc>
                  <a:txBody>
                    <a:bodyPr/>
                    <a:lstStyle/>
                    <a:p>
                      <a:pPr algn="ctr"/>
                      <a:r>
                        <a:rPr lang="ar-SA" sz="2400" kern="1200" dirty="0">
                          <a:solidFill>
                            <a:schemeClr val="dk1"/>
                          </a:solidFill>
                          <a:latin typeface="+mn-lt"/>
                          <a:ea typeface="+mn-ea"/>
                          <a:cs typeface="+mn-cs"/>
                        </a:rPr>
                        <a:t> النملة</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ar-SA" sz="2400" kern="1200" dirty="0">
                          <a:solidFill>
                            <a:schemeClr val="dk1"/>
                          </a:solidFill>
                          <a:latin typeface="+mn-lt"/>
                          <a:ea typeface="+mn-ea"/>
                          <a:cs typeface="+mn-cs"/>
                        </a:rPr>
                        <a:t>القط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508764">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508764">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sp>
        <p:nvSpPr>
          <p:cNvPr id="8" name="TextBox 7"/>
          <p:cNvSpPr txBox="1"/>
          <p:nvPr/>
        </p:nvSpPr>
        <p:spPr>
          <a:xfrm>
            <a:off x="115409" y="1212703"/>
            <a:ext cx="4181383" cy="1754326"/>
          </a:xfrm>
          <a:prstGeom prst="rect">
            <a:avLst/>
          </a:prstGeom>
          <a:noFill/>
        </p:spPr>
        <p:txBody>
          <a:bodyPr wrap="square" rtlCol="0">
            <a:spAutoFit/>
          </a:bodyPr>
          <a:lstStyle/>
          <a:p>
            <a:pPr algn="r" rtl="1">
              <a:lnSpc>
                <a:spcPct val="150000"/>
              </a:lnSpc>
            </a:pPr>
            <a:r>
              <a:rPr lang="ar-SA" sz="2400" dirty="0">
                <a:cs typeface="+mj-cs"/>
              </a:rPr>
              <a:t>الفراشة, الأرنب, دودة الأرض, </a:t>
            </a:r>
            <a:r>
              <a:rPr lang="ar-JO" sz="2400" dirty="0">
                <a:cs typeface="+mj-cs"/>
              </a:rPr>
              <a:t>الطاووس</a:t>
            </a:r>
            <a:r>
              <a:rPr lang="ar-SA" sz="2400" dirty="0">
                <a:cs typeface="+mj-cs"/>
              </a:rPr>
              <a:t>, </a:t>
            </a:r>
            <a:r>
              <a:rPr lang="ar-JO" sz="2400" dirty="0">
                <a:cs typeface="+mj-cs"/>
              </a:rPr>
              <a:t>سمكة</a:t>
            </a:r>
            <a:r>
              <a:rPr lang="ar-SA" sz="2400" dirty="0">
                <a:cs typeface="+mj-cs"/>
              </a:rPr>
              <a:t> </a:t>
            </a:r>
            <a:r>
              <a:rPr lang="en-US" sz="2400" dirty="0">
                <a:cs typeface="+mj-cs"/>
              </a:rPr>
              <a:t>, </a:t>
            </a:r>
            <a:r>
              <a:rPr lang="ar-SA" sz="2400" dirty="0">
                <a:cs typeface="+mj-cs"/>
              </a:rPr>
              <a:t>قنديل البحر, النملة, </a:t>
            </a:r>
            <a:r>
              <a:rPr lang="ar-SA" sz="2400" dirty="0">
                <a:solidFill>
                  <a:srgbClr val="FF0000"/>
                </a:solidFill>
                <a:cs typeface="+mj-cs"/>
              </a:rPr>
              <a:t>القط </a:t>
            </a:r>
            <a:r>
              <a:rPr lang="ar-JO" sz="2400" dirty="0" err="1">
                <a:cs typeface="+mj-cs"/>
              </a:rPr>
              <a:t>,</a:t>
            </a:r>
            <a:r>
              <a:rPr lang="ar-SA" sz="2400" dirty="0">
                <a:cs typeface="+mj-cs"/>
              </a:rPr>
              <a:t> الدعسوقة, الأفعى</a:t>
            </a:r>
            <a:r>
              <a:rPr lang="ar-JO" sz="2400" dirty="0">
                <a:cs typeface="+mj-cs"/>
              </a:rPr>
              <a:t> , </a:t>
            </a:r>
            <a:r>
              <a:rPr lang="ar-JO" sz="2400" dirty="0" err="1">
                <a:cs typeface="+mj-cs"/>
              </a:rPr>
              <a:t>علجوم</a:t>
            </a:r>
            <a:endParaRPr lang="ar-SA" sz="2400" dirty="0">
              <a:cs typeface="+mj-cs"/>
            </a:endParaRPr>
          </a:p>
        </p:txBody>
      </p:sp>
      <p:pic>
        <p:nvPicPr>
          <p:cNvPr id="2" name="תמונה 1"/>
          <p:cNvPicPr>
            <a:picLocks noChangeAspect="1"/>
          </p:cNvPicPr>
          <p:nvPr/>
        </p:nvPicPr>
        <p:blipFill>
          <a:blip r:embed="rId4"/>
          <a:stretch>
            <a:fillRect/>
          </a:stretch>
        </p:blipFill>
        <p:spPr>
          <a:xfrm>
            <a:off x="1342326" y="3500962"/>
            <a:ext cx="1463167" cy="999831"/>
          </a:xfrm>
          <a:prstGeom prst="rect">
            <a:avLst/>
          </a:prstGeom>
        </p:spPr>
      </p:pic>
      <p:pic>
        <p:nvPicPr>
          <p:cNvPr id="4" name="תמונה 3"/>
          <p:cNvPicPr>
            <a:picLocks noChangeAspect="1"/>
          </p:cNvPicPr>
          <p:nvPr/>
        </p:nvPicPr>
        <p:blipFill>
          <a:blip r:embed="rId5"/>
          <a:stretch>
            <a:fillRect/>
          </a:stretch>
        </p:blipFill>
        <p:spPr>
          <a:xfrm>
            <a:off x="3017314" y="3448217"/>
            <a:ext cx="1329724" cy="999831"/>
          </a:xfrm>
          <a:prstGeom prst="rect">
            <a:avLst/>
          </a:prstGeom>
        </p:spPr>
      </p:pic>
    </p:spTree>
    <p:extLst>
      <p:ext uri="{BB962C8B-B14F-4D97-AF65-F5344CB8AC3E}">
        <p14:creationId xmlns:p14="http://schemas.microsoft.com/office/powerpoint/2010/main" val="179223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1101213" y="517525"/>
            <a:ext cx="7409375" cy="539750"/>
          </a:xfrm>
        </p:spPr>
        <p:txBody>
          <a:bodyPr>
            <a:noAutofit/>
          </a:bodyPr>
          <a:lstStyle/>
          <a:p>
            <a:r>
              <a:rPr lang="ar-SA" sz="3200" dirty="0">
                <a:latin typeface="Lateef" panose="01000506020000020003" pitchFamily="2" charset="-78"/>
                <a:cs typeface="+mj-cs"/>
              </a:rPr>
              <a:t>تدريب : صنّف </a:t>
            </a:r>
            <a:r>
              <a:rPr lang="ar-JO" sz="3200" dirty="0">
                <a:latin typeface="Lateef" panose="01000506020000020003" pitchFamily="2" charset="-78"/>
                <a:cs typeface="+mj-cs"/>
              </a:rPr>
              <a:t>حيوانات </a:t>
            </a:r>
            <a:r>
              <a:rPr lang="ar-SA" sz="3200" dirty="0">
                <a:latin typeface="Lateef" panose="01000506020000020003" pitchFamily="2" charset="-78"/>
                <a:cs typeface="+mj-cs"/>
              </a:rPr>
              <a:t>حسب الجدول.</a:t>
            </a:r>
            <a:endParaRPr lang="he-IL" sz="3200" dirty="0">
              <a:latin typeface="Lateef" panose="01000506020000020003" pitchFamily="2" charset="-78"/>
              <a:cs typeface="+mj-cs"/>
            </a:endParaRPr>
          </a:p>
        </p:txBody>
      </p:sp>
      <p:graphicFrame>
        <p:nvGraphicFramePr>
          <p:cNvPr id="5" name="טבלה 4"/>
          <p:cNvGraphicFramePr>
            <a:graphicFrameLocks noGrp="1"/>
          </p:cNvGraphicFramePr>
          <p:nvPr>
            <p:extLst>
              <p:ext uri="{D42A27DB-BD31-4B8C-83A1-F6EECF244321}">
                <p14:modId xmlns:p14="http://schemas.microsoft.com/office/powerpoint/2010/main" val="1745807639"/>
              </p:ext>
            </p:extLst>
          </p:nvPr>
        </p:nvGraphicFramePr>
        <p:xfrm>
          <a:off x="5543491" y="1362890"/>
          <a:ext cx="2919662" cy="3561348"/>
        </p:xfrm>
        <a:graphic>
          <a:graphicData uri="http://schemas.openxmlformats.org/drawingml/2006/table">
            <a:tbl>
              <a:tblPr firstRow="1" bandRow="1">
                <a:tableStyleId>{5C22544A-7EE6-4342-B048-85BDC9FD1C3A}</a:tableStyleId>
              </a:tblPr>
              <a:tblGrid>
                <a:gridCol w="1459831">
                  <a:extLst>
                    <a:ext uri="{9D8B030D-6E8A-4147-A177-3AD203B41FA5}">
                      <a16:colId xmlns:a16="http://schemas.microsoft.com/office/drawing/2014/main" val="20000"/>
                    </a:ext>
                  </a:extLst>
                </a:gridCol>
                <a:gridCol w="1459831">
                  <a:extLst>
                    <a:ext uri="{9D8B030D-6E8A-4147-A177-3AD203B41FA5}">
                      <a16:colId xmlns:a16="http://schemas.microsoft.com/office/drawing/2014/main" val="20001"/>
                    </a:ext>
                  </a:extLst>
                </a:gridCol>
              </a:tblGrid>
              <a:tr h="508764">
                <a:tc>
                  <a:txBody>
                    <a:bodyPr/>
                    <a:lstStyle/>
                    <a:p>
                      <a:pPr algn="ctr"/>
                      <a:r>
                        <a:rPr lang="ar-SA" sz="2400" dirty="0">
                          <a:cs typeface="+mj-cs"/>
                        </a:rPr>
                        <a:t>اللافقاريات</a:t>
                      </a:r>
                      <a:endParaRPr lang="en-US" sz="2400" dirty="0">
                        <a:cs typeface="+mj-cs"/>
                      </a:endParaRPr>
                    </a:p>
                  </a:txBody>
                  <a:tcPr/>
                </a:tc>
                <a:tc>
                  <a:txBody>
                    <a:bodyPr/>
                    <a:lstStyle/>
                    <a:p>
                      <a:pPr algn="ctr"/>
                      <a:r>
                        <a:rPr lang="ar-SA" sz="2400" dirty="0">
                          <a:cs typeface="+mj-cs"/>
                        </a:rPr>
                        <a:t>فقاريات</a:t>
                      </a:r>
                      <a:endParaRPr lang="en-US" sz="2400" dirty="0">
                        <a:cs typeface="+mj-cs"/>
                      </a:endParaRPr>
                    </a:p>
                  </a:txBody>
                  <a:tcPr/>
                </a:tc>
                <a:extLst>
                  <a:ext uri="{0D108BD9-81ED-4DB2-BD59-A6C34878D82A}">
                    <a16:rowId xmlns:a16="http://schemas.microsoft.com/office/drawing/2014/main" val="10000"/>
                  </a:ext>
                </a:extLst>
              </a:tr>
              <a:tr h="508764">
                <a:tc>
                  <a:txBody>
                    <a:bodyPr/>
                    <a:lstStyle/>
                    <a:p>
                      <a:pPr algn="ctr"/>
                      <a:r>
                        <a:rPr lang="ar-SA" sz="2400" kern="1200" dirty="0">
                          <a:solidFill>
                            <a:schemeClr val="dk1"/>
                          </a:solidFill>
                          <a:latin typeface="+mn-lt"/>
                          <a:ea typeface="+mn-ea"/>
                          <a:cs typeface="+mn-cs"/>
                        </a:rPr>
                        <a:t>الفراشة</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ar-SA" sz="2400" kern="1200" dirty="0">
                          <a:solidFill>
                            <a:schemeClr val="dk1"/>
                          </a:solidFill>
                          <a:latin typeface="+mn-lt"/>
                          <a:ea typeface="+mn-ea"/>
                          <a:cs typeface="+mn-cs"/>
                        </a:rPr>
                        <a:t> الأرنب</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508764">
                <a:tc>
                  <a:txBody>
                    <a:bodyPr/>
                    <a:lstStyle/>
                    <a:p>
                      <a:pPr algn="ctr"/>
                      <a:r>
                        <a:rPr lang="ar-SA" sz="2400" kern="1200" dirty="0">
                          <a:solidFill>
                            <a:schemeClr val="dk1"/>
                          </a:solidFill>
                          <a:latin typeface="+mn-lt"/>
                          <a:ea typeface="+mn-ea"/>
                          <a:cs typeface="+mn-cs"/>
                        </a:rPr>
                        <a:t>دودة الأرض</a:t>
                      </a:r>
                      <a:endParaRPr lang="en-US" sz="2400" dirty="0">
                        <a:latin typeface="Times New Roman" panose="02020603050405020304" pitchFamily="18" charset="0"/>
                        <a:cs typeface="Times New Roman" panose="02020603050405020304" pitchFamily="18" charset="0"/>
                      </a:endParaRPr>
                    </a:p>
                  </a:txBody>
                  <a:tcPr/>
                </a:tc>
                <a:tc>
                  <a:txBody>
                    <a:bodyPr/>
                    <a:lstStyle/>
                    <a:p>
                      <a:pPr marL="0" algn="ctr" defTabSz="685800" rtl="1" eaLnBrk="1" latinLnBrk="0" hangingPunct="1"/>
                      <a:r>
                        <a:rPr lang="ar-JO" sz="2400" kern="1200" dirty="0">
                          <a:solidFill>
                            <a:schemeClr val="dk1"/>
                          </a:solidFill>
                          <a:latin typeface="+mn-lt"/>
                          <a:ea typeface="+mn-ea"/>
                          <a:cs typeface="+mn-cs"/>
                        </a:rPr>
                        <a:t>الطاووس</a:t>
                      </a:r>
                      <a:endParaRPr lang="en-US" sz="24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508764">
                <a:tc>
                  <a:txBody>
                    <a:bodyPr/>
                    <a:lstStyle/>
                    <a:p>
                      <a:pPr algn="ctr"/>
                      <a:r>
                        <a:rPr lang="ar-SA" sz="2400" kern="1200" dirty="0">
                          <a:solidFill>
                            <a:schemeClr val="dk1"/>
                          </a:solidFill>
                          <a:latin typeface="+mn-lt"/>
                          <a:ea typeface="+mn-ea"/>
                          <a:cs typeface="+mn-cs"/>
                        </a:rPr>
                        <a:t>قنديل البحر</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ar-JO" sz="2400" kern="1200" dirty="0">
                          <a:solidFill>
                            <a:schemeClr val="dk1"/>
                          </a:solidFill>
                          <a:latin typeface="+mn-lt"/>
                          <a:ea typeface="+mn-ea"/>
                          <a:cs typeface="+mn-cs"/>
                        </a:rPr>
                        <a:t>سمكة</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508764">
                <a:tc>
                  <a:txBody>
                    <a:bodyPr/>
                    <a:lstStyle/>
                    <a:p>
                      <a:pPr algn="ctr"/>
                      <a:r>
                        <a:rPr lang="ar-SA" sz="2400" kern="1200" dirty="0">
                          <a:solidFill>
                            <a:schemeClr val="dk1"/>
                          </a:solidFill>
                          <a:latin typeface="+mn-lt"/>
                          <a:ea typeface="+mn-ea"/>
                          <a:cs typeface="+mn-cs"/>
                        </a:rPr>
                        <a:t> النملة</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ar-SA" sz="2400" kern="1200" dirty="0">
                          <a:solidFill>
                            <a:schemeClr val="dk1"/>
                          </a:solidFill>
                          <a:latin typeface="+mn-lt"/>
                          <a:ea typeface="+mn-ea"/>
                          <a:cs typeface="+mn-cs"/>
                        </a:rPr>
                        <a:t>القط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508764">
                <a:tc>
                  <a:txBody>
                    <a:bodyPr/>
                    <a:lstStyle/>
                    <a:p>
                      <a:pPr algn="ctr"/>
                      <a:r>
                        <a:rPr lang="ar-SA" sz="2400" kern="1200" dirty="0">
                          <a:solidFill>
                            <a:schemeClr val="dk1"/>
                          </a:solidFill>
                          <a:latin typeface="+mn-lt"/>
                          <a:ea typeface="+mn-ea"/>
                          <a:cs typeface="+mn-cs"/>
                        </a:rPr>
                        <a:t> الدعسوقة</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508764">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sp>
        <p:nvSpPr>
          <p:cNvPr id="8" name="TextBox 7"/>
          <p:cNvSpPr txBox="1"/>
          <p:nvPr/>
        </p:nvSpPr>
        <p:spPr>
          <a:xfrm>
            <a:off x="115409" y="1212703"/>
            <a:ext cx="4181383" cy="1754326"/>
          </a:xfrm>
          <a:prstGeom prst="rect">
            <a:avLst/>
          </a:prstGeom>
          <a:noFill/>
        </p:spPr>
        <p:txBody>
          <a:bodyPr wrap="square" rtlCol="0">
            <a:spAutoFit/>
          </a:bodyPr>
          <a:lstStyle/>
          <a:p>
            <a:pPr algn="r" rtl="1">
              <a:lnSpc>
                <a:spcPct val="150000"/>
              </a:lnSpc>
            </a:pPr>
            <a:r>
              <a:rPr lang="ar-SA" sz="2400" dirty="0">
                <a:cs typeface="+mj-cs"/>
              </a:rPr>
              <a:t>الفراشة, الأرنب, دودة الأرض, </a:t>
            </a:r>
            <a:r>
              <a:rPr lang="ar-JO" sz="2400" dirty="0">
                <a:cs typeface="+mj-cs"/>
              </a:rPr>
              <a:t>الطاووس</a:t>
            </a:r>
            <a:r>
              <a:rPr lang="ar-SA" sz="2400" dirty="0">
                <a:cs typeface="+mj-cs"/>
              </a:rPr>
              <a:t>, </a:t>
            </a:r>
            <a:r>
              <a:rPr lang="ar-JO" sz="2400" dirty="0">
                <a:cs typeface="+mj-cs"/>
              </a:rPr>
              <a:t>سمكة</a:t>
            </a:r>
            <a:r>
              <a:rPr lang="ar-SA" sz="2400" dirty="0">
                <a:cs typeface="+mj-cs"/>
              </a:rPr>
              <a:t> </a:t>
            </a:r>
            <a:r>
              <a:rPr lang="en-US" sz="2400" dirty="0">
                <a:cs typeface="+mj-cs"/>
              </a:rPr>
              <a:t>, </a:t>
            </a:r>
            <a:r>
              <a:rPr lang="ar-SA" sz="2400" dirty="0">
                <a:cs typeface="+mj-cs"/>
              </a:rPr>
              <a:t>قنديل البحر, النملة, القط </a:t>
            </a:r>
            <a:r>
              <a:rPr lang="ar-JO" sz="2400" dirty="0" err="1">
                <a:cs typeface="+mj-cs"/>
              </a:rPr>
              <a:t>,</a:t>
            </a:r>
            <a:r>
              <a:rPr lang="ar-SA" sz="2400" dirty="0">
                <a:solidFill>
                  <a:srgbClr val="FF0000"/>
                </a:solidFill>
                <a:cs typeface="+mj-cs"/>
              </a:rPr>
              <a:t> الدعسوقة</a:t>
            </a:r>
            <a:r>
              <a:rPr lang="ar-SA" sz="2400" dirty="0">
                <a:cs typeface="+mj-cs"/>
              </a:rPr>
              <a:t>, الأفعى</a:t>
            </a:r>
            <a:r>
              <a:rPr lang="ar-JO" sz="2400" dirty="0">
                <a:cs typeface="+mj-cs"/>
              </a:rPr>
              <a:t> , </a:t>
            </a:r>
            <a:r>
              <a:rPr lang="ar-JO" sz="2400" dirty="0" err="1">
                <a:cs typeface="+mj-cs"/>
              </a:rPr>
              <a:t>علجوم</a:t>
            </a:r>
            <a:endParaRPr lang="ar-SA" sz="2400" dirty="0">
              <a:cs typeface="+mj-cs"/>
            </a:endParaRPr>
          </a:p>
        </p:txBody>
      </p:sp>
      <p:pic>
        <p:nvPicPr>
          <p:cNvPr id="2" name="תמונה 1"/>
          <p:cNvPicPr>
            <a:picLocks noChangeAspect="1"/>
          </p:cNvPicPr>
          <p:nvPr/>
        </p:nvPicPr>
        <p:blipFill>
          <a:blip r:embed="rId4"/>
          <a:stretch>
            <a:fillRect/>
          </a:stretch>
        </p:blipFill>
        <p:spPr>
          <a:xfrm>
            <a:off x="1342326" y="3500962"/>
            <a:ext cx="1463167" cy="999831"/>
          </a:xfrm>
          <a:prstGeom prst="rect">
            <a:avLst/>
          </a:prstGeom>
        </p:spPr>
      </p:pic>
      <p:pic>
        <p:nvPicPr>
          <p:cNvPr id="4" name="תמונה 3"/>
          <p:cNvPicPr>
            <a:picLocks noChangeAspect="1"/>
          </p:cNvPicPr>
          <p:nvPr/>
        </p:nvPicPr>
        <p:blipFill>
          <a:blip r:embed="rId5"/>
          <a:stretch>
            <a:fillRect/>
          </a:stretch>
        </p:blipFill>
        <p:spPr>
          <a:xfrm>
            <a:off x="3017314" y="3448217"/>
            <a:ext cx="1329724" cy="999831"/>
          </a:xfrm>
          <a:prstGeom prst="rect">
            <a:avLst/>
          </a:prstGeom>
        </p:spPr>
      </p:pic>
    </p:spTree>
    <p:extLst>
      <p:ext uri="{BB962C8B-B14F-4D97-AF65-F5344CB8AC3E}">
        <p14:creationId xmlns:p14="http://schemas.microsoft.com/office/powerpoint/2010/main" val="363279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1101213" y="517525"/>
            <a:ext cx="7409375" cy="539750"/>
          </a:xfrm>
        </p:spPr>
        <p:txBody>
          <a:bodyPr>
            <a:noAutofit/>
          </a:bodyPr>
          <a:lstStyle/>
          <a:p>
            <a:r>
              <a:rPr lang="ar-SA" sz="3200" dirty="0">
                <a:latin typeface="Lateef" panose="01000506020000020003" pitchFamily="2" charset="-78"/>
                <a:cs typeface="+mj-cs"/>
              </a:rPr>
              <a:t>تدريب : صنّف </a:t>
            </a:r>
            <a:r>
              <a:rPr lang="ar-JO" sz="3200" dirty="0">
                <a:latin typeface="Lateef" panose="01000506020000020003" pitchFamily="2" charset="-78"/>
                <a:cs typeface="+mj-cs"/>
              </a:rPr>
              <a:t>حيوانات </a:t>
            </a:r>
            <a:r>
              <a:rPr lang="ar-SA" sz="3200" dirty="0">
                <a:latin typeface="Lateef" panose="01000506020000020003" pitchFamily="2" charset="-78"/>
                <a:cs typeface="+mj-cs"/>
              </a:rPr>
              <a:t>حسب الجدول.</a:t>
            </a:r>
            <a:endParaRPr lang="he-IL" sz="3200" dirty="0">
              <a:latin typeface="Lateef" panose="01000506020000020003" pitchFamily="2" charset="-78"/>
              <a:cs typeface="+mj-cs"/>
            </a:endParaRPr>
          </a:p>
        </p:txBody>
      </p:sp>
      <p:graphicFrame>
        <p:nvGraphicFramePr>
          <p:cNvPr id="5" name="טבלה 4"/>
          <p:cNvGraphicFramePr>
            <a:graphicFrameLocks noGrp="1"/>
          </p:cNvGraphicFramePr>
          <p:nvPr>
            <p:extLst>
              <p:ext uri="{D42A27DB-BD31-4B8C-83A1-F6EECF244321}">
                <p14:modId xmlns:p14="http://schemas.microsoft.com/office/powerpoint/2010/main" val="1264223779"/>
              </p:ext>
            </p:extLst>
          </p:nvPr>
        </p:nvGraphicFramePr>
        <p:xfrm>
          <a:off x="5543491" y="1362890"/>
          <a:ext cx="2919662" cy="3561348"/>
        </p:xfrm>
        <a:graphic>
          <a:graphicData uri="http://schemas.openxmlformats.org/drawingml/2006/table">
            <a:tbl>
              <a:tblPr firstRow="1" bandRow="1">
                <a:tableStyleId>{5C22544A-7EE6-4342-B048-85BDC9FD1C3A}</a:tableStyleId>
              </a:tblPr>
              <a:tblGrid>
                <a:gridCol w="1459831">
                  <a:extLst>
                    <a:ext uri="{9D8B030D-6E8A-4147-A177-3AD203B41FA5}">
                      <a16:colId xmlns:a16="http://schemas.microsoft.com/office/drawing/2014/main" val="20000"/>
                    </a:ext>
                  </a:extLst>
                </a:gridCol>
                <a:gridCol w="1459831">
                  <a:extLst>
                    <a:ext uri="{9D8B030D-6E8A-4147-A177-3AD203B41FA5}">
                      <a16:colId xmlns:a16="http://schemas.microsoft.com/office/drawing/2014/main" val="20001"/>
                    </a:ext>
                  </a:extLst>
                </a:gridCol>
              </a:tblGrid>
              <a:tr h="508764">
                <a:tc>
                  <a:txBody>
                    <a:bodyPr/>
                    <a:lstStyle/>
                    <a:p>
                      <a:pPr algn="ctr"/>
                      <a:r>
                        <a:rPr lang="ar-SA" sz="2400" dirty="0">
                          <a:cs typeface="+mj-cs"/>
                        </a:rPr>
                        <a:t>اللافقاريات</a:t>
                      </a:r>
                      <a:endParaRPr lang="en-US" sz="2400" dirty="0">
                        <a:cs typeface="+mj-cs"/>
                      </a:endParaRPr>
                    </a:p>
                  </a:txBody>
                  <a:tcPr/>
                </a:tc>
                <a:tc>
                  <a:txBody>
                    <a:bodyPr/>
                    <a:lstStyle/>
                    <a:p>
                      <a:pPr algn="ctr"/>
                      <a:r>
                        <a:rPr lang="ar-SA" sz="2400" dirty="0">
                          <a:cs typeface="+mj-cs"/>
                        </a:rPr>
                        <a:t>فقاريات</a:t>
                      </a:r>
                      <a:endParaRPr lang="en-US" sz="2400" dirty="0">
                        <a:cs typeface="+mj-cs"/>
                      </a:endParaRPr>
                    </a:p>
                  </a:txBody>
                  <a:tcPr/>
                </a:tc>
                <a:extLst>
                  <a:ext uri="{0D108BD9-81ED-4DB2-BD59-A6C34878D82A}">
                    <a16:rowId xmlns:a16="http://schemas.microsoft.com/office/drawing/2014/main" val="10000"/>
                  </a:ext>
                </a:extLst>
              </a:tr>
              <a:tr h="508764">
                <a:tc>
                  <a:txBody>
                    <a:bodyPr/>
                    <a:lstStyle/>
                    <a:p>
                      <a:pPr algn="ctr"/>
                      <a:r>
                        <a:rPr lang="ar-SA" sz="2400" kern="1200" dirty="0">
                          <a:solidFill>
                            <a:schemeClr val="dk1"/>
                          </a:solidFill>
                          <a:latin typeface="+mn-lt"/>
                          <a:ea typeface="+mn-ea"/>
                          <a:cs typeface="+mn-cs"/>
                        </a:rPr>
                        <a:t>الفراشة</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ar-SA" sz="2400" kern="1200" dirty="0">
                          <a:solidFill>
                            <a:schemeClr val="dk1"/>
                          </a:solidFill>
                          <a:latin typeface="+mn-lt"/>
                          <a:ea typeface="+mn-ea"/>
                          <a:cs typeface="+mn-cs"/>
                        </a:rPr>
                        <a:t> الأرنب</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508764">
                <a:tc>
                  <a:txBody>
                    <a:bodyPr/>
                    <a:lstStyle/>
                    <a:p>
                      <a:pPr algn="ctr"/>
                      <a:r>
                        <a:rPr lang="ar-SA" sz="2400" kern="1200" dirty="0">
                          <a:solidFill>
                            <a:schemeClr val="dk1"/>
                          </a:solidFill>
                          <a:latin typeface="+mn-lt"/>
                          <a:ea typeface="+mn-ea"/>
                          <a:cs typeface="+mn-cs"/>
                        </a:rPr>
                        <a:t>دودة الأرض</a:t>
                      </a:r>
                      <a:endParaRPr lang="en-US" sz="2400" dirty="0">
                        <a:latin typeface="Times New Roman" panose="02020603050405020304" pitchFamily="18" charset="0"/>
                        <a:cs typeface="Times New Roman" panose="02020603050405020304" pitchFamily="18" charset="0"/>
                      </a:endParaRPr>
                    </a:p>
                  </a:txBody>
                  <a:tcPr/>
                </a:tc>
                <a:tc>
                  <a:txBody>
                    <a:bodyPr/>
                    <a:lstStyle/>
                    <a:p>
                      <a:pPr marL="0" algn="ctr" defTabSz="685800" rtl="1" eaLnBrk="1" latinLnBrk="0" hangingPunct="1"/>
                      <a:r>
                        <a:rPr lang="ar-JO" sz="2400" kern="1200" dirty="0">
                          <a:solidFill>
                            <a:schemeClr val="dk1"/>
                          </a:solidFill>
                          <a:latin typeface="+mn-lt"/>
                          <a:ea typeface="+mn-ea"/>
                          <a:cs typeface="+mn-cs"/>
                        </a:rPr>
                        <a:t>الطاووس</a:t>
                      </a:r>
                      <a:endParaRPr lang="en-US" sz="24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508764">
                <a:tc>
                  <a:txBody>
                    <a:bodyPr/>
                    <a:lstStyle/>
                    <a:p>
                      <a:pPr algn="ctr"/>
                      <a:r>
                        <a:rPr lang="ar-SA" sz="2400" kern="1200" dirty="0">
                          <a:solidFill>
                            <a:schemeClr val="dk1"/>
                          </a:solidFill>
                          <a:latin typeface="+mn-lt"/>
                          <a:ea typeface="+mn-ea"/>
                          <a:cs typeface="+mn-cs"/>
                        </a:rPr>
                        <a:t>قنديل البحر</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ar-JO" sz="2400" kern="1200" dirty="0">
                          <a:solidFill>
                            <a:schemeClr val="dk1"/>
                          </a:solidFill>
                          <a:latin typeface="+mn-lt"/>
                          <a:ea typeface="+mn-ea"/>
                          <a:cs typeface="+mn-cs"/>
                        </a:rPr>
                        <a:t>سمكة</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508764">
                <a:tc>
                  <a:txBody>
                    <a:bodyPr/>
                    <a:lstStyle/>
                    <a:p>
                      <a:pPr algn="ctr"/>
                      <a:r>
                        <a:rPr lang="ar-SA" sz="2400" kern="1200" dirty="0">
                          <a:solidFill>
                            <a:schemeClr val="dk1"/>
                          </a:solidFill>
                          <a:latin typeface="+mn-lt"/>
                          <a:ea typeface="+mn-ea"/>
                          <a:cs typeface="+mn-cs"/>
                        </a:rPr>
                        <a:t> النملة</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ar-SA" sz="2400" kern="1200" dirty="0">
                          <a:solidFill>
                            <a:schemeClr val="dk1"/>
                          </a:solidFill>
                          <a:latin typeface="+mn-lt"/>
                          <a:ea typeface="+mn-ea"/>
                          <a:cs typeface="+mn-cs"/>
                        </a:rPr>
                        <a:t>القط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508764">
                <a:tc>
                  <a:txBody>
                    <a:bodyPr/>
                    <a:lstStyle/>
                    <a:p>
                      <a:pPr algn="ctr"/>
                      <a:r>
                        <a:rPr lang="ar-SA" sz="2400" kern="1200" dirty="0">
                          <a:solidFill>
                            <a:schemeClr val="dk1"/>
                          </a:solidFill>
                          <a:latin typeface="+mn-lt"/>
                          <a:ea typeface="+mn-ea"/>
                          <a:cs typeface="+mn-cs"/>
                        </a:rPr>
                        <a:t> الدعسوقة</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ar-SA" sz="2400" kern="1200" dirty="0">
                          <a:solidFill>
                            <a:schemeClr val="dk1"/>
                          </a:solidFill>
                          <a:latin typeface="+mn-lt"/>
                          <a:ea typeface="+mn-ea"/>
                          <a:cs typeface="+mn-cs"/>
                        </a:rPr>
                        <a:t>الأفعى</a:t>
                      </a:r>
                      <a:r>
                        <a:rPr lang="ar-JO" sz="2400" kern="1200" dirty="0">
                          <a:solidFill>
                            <a:schemeClr val="dk1"/>
                          </a:solidFill>
                          <a:latin typeface="+mn-lt"/>
                          <a:ea typeface="+mn-ea"/>
                          <a:cs typeface="+mn-cs"/>
                        </a:rPr>
                        <a:t>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508764">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bl>
          </a:graphicData>
        </a:graphic>
      </p:graphicFrame>
      <p:sp>
        <p:nvSpPr>
          <p:cNvPr id="8" name="TextBox 7"/>
          <p:cNvSpPr txBox="1"/>
          <p:nvPr/>
        </p:nvSpPr>
        <p:spPr>
          <a:xfrm>
            <a:off x="115409" y="1212703"/>
            <a:ext cx="4181383" cy="1754326"/>
          </a:xfrm>
          <a:prstGeom prst="rect">
            <a:avLst/>
          </a:prstGeom>
          <a:noFill/>
        </p:spPr>
        <p:txBody>
          <a:bodyPr wrap="square" rtlCol="0">
            <a:spAutoFit/>
          </a:bodyPr>
          <a:lstStyle/>
          <a:p>
            <a:pPr algn="r" rtl="1">
              <a:lnSpc>
                <a:spcPct val="150000"/>
              </a:lnSpc>
            </a:pPr>
            <a:r>
              <a:rPr lang="ar-SA" sz="2400" dirty="0">
                <a:cs typeface="+mj-cs"/>
              </a:rPr>
              <a:t>الفراشة, الأرنب, دودة الأرض, </a:t>
            </a:r>
            <a:r>
              <a:rPr lang="ar-JO" sz="2400" dirty="0">
                <a:cs typeface="+mj-cs"/>
              </a:rPr>
              <a:t>الطاووس</a:t>
            </a:r>
            <a:r>
              <a:rPr lang="ar-SA" sz="2400" dirty="0">
                <a:cs typeface="+mj-cs"/>
              </a:rPr>
              <a:t>, </a:t>
            </a:r>
            <a:r>
              <a:rPr lang="ar-JO" sz="2400" dirty="0">
                <a:cs typeface="+mj-cs"/>
              </a:rPr>
              <a:t>سمكة</a:t>
            </a:r>
            <a:r>
              <a:rPr lang="ar-SA" sz="2400" dirty="0">
                <a:cs typeface="+mj-cs"/>
              </a:rPr>
              <a:t> </a:t>
            </a:r>
            <a:r>
              <a:rPr lang="en-US" sz="2400" dirty="0">
                <a:cs typeface="+mj-cs"/>
              </a:rPr>
              <a:t>, </a:t>
            </a:r>
            <a:r>
              <a:rPr lang="ar-SA" sz="2400" dirty="0">
                <a:cs typeface="+mj-cs"/>
              </a:rPr>
              <a:t>قنديل البحر, النملة, القط </a:t>
            </a:r>
            <a:r>
              <a:rPr lang="ar-JO" sz="2400" dirty="0" err="1">
                <a:cs typeface="+mj-cs"/>
              </a:rPr>
              <a:t>,</a:t>
            </a:r>
            <a:r>
              <a:rPr lang="ar-SA" sz="2400" dirty="0">
                <a:cs typeface="+mj-cs"/>
              </a:rPr>
              <a:t> الدعسوقة, </a:t>
            </a:r>
            <a:r>
              <a:rPr lang="ar-SA" sz="2400" dirty="0">
                <a:solidFill>
                  <a:srgbClr val="FF0000"/>
                </a:solidFill>
                <a:cs typeface="+mj-cs"/>
              </a:rPr>
              <a:t>الأفعى</a:t>
            </a:r>
            <a:r>
              <a:rPr lang="ar-JO" sz="2400" dirty="0">
                <a:solidFill>
                  <a:srgbClr val="FF0000"/>
                </a:solidFill>
                <a:cs typeface="+mj-cs"/>
              </a:rPr>
              <a:t> </a:t>
            </a:r>
            <a:r>
              <a:rPr lang="ar-JO" sz="2400" dirty="0">
                <a:cs typeface="+mj-cs"/>
              </a:rPr>
              <a:t>, </a:t>
            </a:r>
            <a:r>
              <a:rPr lang="ar-JO" sz="2400" dirty="0" err="1">
                <a:cs typeface="+mj-cs"/>
              </a:rPr>
              <a:t>علجوم</a:t>
            </a:r>
            <a:endParaRPr lang="ar-SA" sz="2400" dirty="0">
              <a:cs typeface="+mj-cs"/>
            </a:endParaRPr>
          </a:p>
        </p:txBody>
      </p:sp>
      <p:pic>
        <p:nvPicPr>
          <p:cNvPr id="2" name="תמונה 1"/>
          <p:cNvPicPr>
            <a:picLocks noChangeAspect="1"/>
          </p:cNvPicPr>
          <p:nvPr/>
        </p:nvPicPr>
        <p:blipFill>
          <a:blip r:embed="rId4"/>
          <a:stretch>
            <a:fillRect/>
          </a:stretch>
        </p:blipFill>
        <p:spPr>
          <a:xfrm>
            <a:off x="1342326" y="3500962"/>
            <a:ext cx="1463167" cy="999831"/>
          </a:xfrm>
          <a:prstGeom prst="rect">
            <a:avLst/>
          </a:prstGeom>
        </p:spPr>
      </p:pic>
      <p:pic>
        <p:nvPicPr>
          <p:cNvPr id="4" name="תמונה 3"/>
          <p:cNvPicPr>
            <a:picLocks noChangeAspect="1"/>
          </p:cNvPicPr>
          <p:nvPr/>
        </p:nvPicPr>
        <p:blipFill>
          <a:blip r:embed="rId5"/>
          <a:stretch>
            <a:fillRect/>
          </a:stretch>
        </p:blipFill>
        <p:spPr>
          <a:xfrm>
            <a:off x="3017314" y="3448217"/>
            <a:ext cx="1329724" cy="999831"/>
          </a:xfrm>
          <a:prstGeom prst="rect">
            <a:avLst/>
          </a:prstGeom>
        </p:spPr>
      </p:pic>
    </p:spTree>
    <p:extLst>
      <p:ext uri="{BB962C8B-B14F-4D97-AF65-F5344CB8AC3E}">
        <p14:creationId xmlns:p14="http://schemas.microsoft.com/office/powerpoint/2010/main" val="380906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1101213" y="517525"/>
            <a:ext cx="7409375" cy="539750"/>
          </a:xfrm>
        </p:spPr>
        <p:txBody>
          <a:bodyPr>
            <a:noAutofit/>
          </a:bodyPr>
          <a:lstStyle/>
          <a:p>
            <a:r>
              <a:rPr lang="ar-SA" sz="3200" dirty="0">
                <a:latin typeface="Lateef" panose="01000506020000020003" pitchFamily="2" charset="-78"/>
                <a:cs typeface="+mj-cs"/>
              </a:rPr>
              <a:t>تدريب : صنّف </a:t>
            </a:r>
            <a:r>
              <a:rPr lang="ar-JO" sz="3200" dirty="0">
                <a:latin typeface="Lateef" panose="01000506020000020003" pitchFamily="2" charset="-78"/>
                <a:cs typeface="+mj-cs"/>
              </a:rPr>
              <a:t>حيوانات </a:t>
            </a:r>
            <a:r>
              <a:rPr lang="ar-SA" sz="3200" dirty="0">
                <a:latin typeface="Lateef" panose="01000506020000020003" pitchFamily="2" charset="-78"/>
                <a:cs typeface="+mj-cs"/>
              </a:rPr>
              <a:t>حسب الجدول.</a:t>
            </a:r>
            <a:endParaRPr lang="he-IL" sz="3200" dirty="0">
              <a:latin typeface="Lateef" panose="01000506020000020003" pitchFamily="2" charset="-78"/>
              <a:cs typeface="+mj-cs"/>
            </a:endParaRPr>
          </a:p>
        </p:txBody>
      </p:sp>
      <p:graphicFrame>
        <p:nvGraphicFramePr>
          <p:cNvPr id="5" name="טבלה 4"/>
          <p:cNvGraphicFramePr>
            <a:graphicFrameLocks noGrp="1"/>
          </p:cNvGraphicFramePr>
          <p:nvPr>
            <p:extLst>
              <p:ext uri="{D42A27DB-BD31-4B8C-83A1-F6EECF244321}">
                <p14:modId xmlns:p14="http://schemas.microsoft.com/office/powerpoint/2010/main" val="774807031"/>
              </p:ext>
            </p:extLst>
          </p:nvPr>
        </p:nvGraphicFramePr>
        <p:xfrm>
          <a:off x="5543491" y="1362890"/>
          <a:ext cx="2919662" cy="3561348"/>
        </p:xfrm>
        <a:graphic>
          <a:graphicData uri="http://schemas.openxmlformats.org/drawingml/2006/table">
            <a:tbl>
              <a:tblPr firstRow="1" bandRow="1">
                <a:tableStyleId>{5C22544A-7EE6-4342-B048-85BDC9FD1C3A}</a:tableStyleId>
              </a:tblPr>
              <a:tblGrid>
                <a:gridCol w="1459831">
                  <a:extLst>
                    <a:ext uri="{9D8B030D-6E8A-4147-A177-3AD203B41FA5}">
                      <a16:colId xmlns:a16="http://schemas.microsoft.com/office/drawing/2014/main" val="20000"/>
                    </a:ext>
                  </a:extLst>
                </a:gridCol>
                <a:gridCol w="1459831">
                  <a:extLst>
                    <a:ext uri="{9D8B030D-6E8A-4147-A177-3AD203B41FA5}">
                      <a16:colId xmlns:a16="http://schemas.microsoft.com/office/drawing/2014/main" val="20001"/>
                    </a:ext>
                  </a:extLst>
                </a:gridCol>
              </a:tblGrid>
              <a:tr h="508764">
                <a:tc>
                  <a:txBody>
                    <a:bodyPr/>
                    <a:lstStyle/>
                    <a:p>
                      <a:pPr algn="ctr"/>
                      <a:r>
                        <a:rPr lang="ar-SA" sz="2400" dirty="0">
                          <a:cs typeface="+mj-cs"/>
                        </a:rPr>
                        <a:t>اللافقاريات</a:t>
                      </a:r>
                      <a:endParaRPr lang="en-US" sz="2400" dirty="0">
                        <a:cs typeface="+mj-cs"/>
                      </a:endParaRPr>
                    </a:p>
                  </a:txBody>
                  <a:tcPr/>
                </a:tc>
                <a:tc>
                  <a:txBody>
                    <a:bodyPr/>
                    <a:lstStyle/>
                    <a:p>
                      <a:pPr algn="ctr"/>
                      <a:r>
                        <a:rPr lang="ar-SA" sz="2400" dirty="0">
                          <a:cs typeface="+mj-cs"/>
                        </a:rPr>
                        <a:t>فقاريات</a:t>
                      </a:r>
                      <a:endParaRPr lang="en-US" sz="2400" dirty="0">
                        <a:cs typeface="+mj-cs"/>
                      </a:endParaRPr>
                    </a:p>
                  </a:txBody>
                  <a:tcPr/>
                </a:tc>
                <a:extLst>
                  <a:ext uri="{0D108BD9-81ED-4DB2-BD59-A6C34878D82A}">
                    <a16:rowId xmlns:a16="http://schemas.microsoft.com/office/drawing/2014/main" val="10000"/>
                  </a:ext>
                </a:extLst>
              </a:tr>
              <a:tr h="508764">
                <a:tc>
                  <a:txBody>
                    <a:bodyPr/>
                    <a:lstStyle/>
                    <a:p>
                      <a:pPr algn="ctr"/>
                      <a:r>
                        <a:rPr lang="ar-SA" sz="2400" kern="1200" dirty="0">
                          <a:solidFill>
                            <a:schemeClr val="dk1"/>
                          </a:solidFill>
                          <a:latin typeface="+mn-lt"/>
                          <a:ea typeface="+mn-ea"/>
                          <a:cs typeface="+mn-cs"/>
                        </a:rPr>
                        <a:t>الفراشة</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ar-SA" sz="2400" kern="1200" dirty="0">
                          <a:solidFill>
                            <a:schemeClr val="dk1"/>
                          </a:solidFill>
                          <a:latin typeface="+mn-lt"/>
                          <a:ea typeface="+mn-ea"/>
                          <a:cs typeface="+mn-cs"/>
                        </a:rPr>
                        <a:t> الأرنب</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508764">
                <a:tc>
                  <a:txBody>
                    <a:bodyPr/>
                    <a:lstStyle/>
                    <a:p>
                      <a:pPr algn="ctr"/>
                      <a:r>
                        <a:rPr lang="ar-SA" sz="2400" kern="1200" dirty="0">
                          <a:solidFill>
                            <a:schemeClr val="dk1"/>
                          </a:solidFill>
                          <a:latin typeface="+mn-lt"/>
                          <a:ea typeface="+mn-ea"/>
                          <a:cs typeface="+mn-cs"/>
                        </a:rPr>
                        <a:t>دودة الأرض</a:t>
                      </a:r>
                      <a:endParaRPr lang="en-US" sz="2400" dirty="0">
                        <a:latin typeface="Times New Roman" panose="02020603050405020304" pitchFamily="18" charset="0"/>
                        <a:cs typeface="Times New Roman" panose="02020603050405020304" pitchFamily="18" charset="0"/>
                      </a:endParaRPr>
                    </a:p>
                  </a:txBody>
                  <a:tcPr/>
                </a:tc>
                <a:tc>
                  <a:txBody>
                    <a:bodyPr/>
                    <a:lstStyle/>
                    <a:p>
                      <a:pPr marL="0" algn="ctr" defTabSz="685800" rtl="1" eaLnBrk="1" latinLnBrk="0" hangingPunct="1"/>
                      <a:r>
                        <a:rPr lang="ar-JO" sz="2400" kern="1200" dirty="0">
                          <a:solidFill>
                            <a:schemeClr val="dk1"/>
                          </a:solidFill>
                          <a:latin typeface="+mn-lt"/>
                          <a:ea typeface="+mn-ea"/>
                          <a:cs typeface="+mn-cs"/>
                        </a:rPr>
                        <a:t>الطاووس</a:t>
                      </a:r>
                      <a:endParaRPr lang="en-US" sz="24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508764">
                <a:tc>
                  <a:txBody>
                    <a:bodyPr/>
                    <a:lstStyle/>
                    <a:p>
                      <a:pPr algn="ctr"/>
                      <a:r>
                        <a:rPr lang="ar-SA" sz="2400" kern="1200" dirty="0">
                          <a:solidFill>
                            <a:schemeClr val="dk1"/>
                          </a:solidFill>
                          <a:latin typeface="+mn-lt"/>
                          <a:ea typeface="+mn-ea"/>
                          <a:cs typeface="+mn-cs"/>
                        </a:rPr>
                        <a:t>قنديل البحر</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ar-JO" sz="2400" kern="1200" dirty="0">
                          <a:solidFill>
                            <a:schemeClr val="dk1"/>
                          </a:solidFill>
                          <a:latin typeface="+mn-lt"/>
                          <a:ea typeface="+mn-ea"/>
                          <a:cs typeface="+mn-cs"/>
                        </a:rPr>
                        <a:t>سمكة</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508764">
                <a:tc>
                  <a:txBody>
                    <a:bodyPr/>
                    <a:lstStyle/>
                    <a:p>
                      <a:pPr algn="ctr"/>
                      <a:r>
                        <a:rPr lang="ar-SA" sz="2400" kern="1200" dirty="0">
                          <a:solidFill>
                            <a:schemeClr val="dk1"/>
                          </a:solidFill>
                          <a:latin typeface="+mn-lt"/>
                          <a:ea typeface="+mn-ea"/>
                          <a:cs typeface="+mn-cs"/>
                        </a:rPr>
                        <a:t> النملة</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ar-SA" sz="2400" kern="1200" dirty="0">
                          <a:solidFill>
                            <a:schemeClr val="dk1"/>
                          </a:solidFill>
                          <a:latin typeface="+mn-lt"/>
                          <a:ea typeface="+mn-ea"/>
                          <a:cs typeface="+mn-cs"/>
                        </a:rPr>
                        <a:t>القط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508764">
                <a:tc>
                  <a:txBody>
                    <a:bodyPr/>
                    <a:lstStyle/>
                    <a:p>
                      <a:pPr algn="ctr"/>
                      <a:r>
                        <a:rPr lang="ar-SA" sz="2400" kern="1200" dirty="0">
                          <a:solidFill>
                            <a:schemeClr val="dk1"/>
                          </a:solidFill>
                          <a:latin typeface="+mn-lt"/>
                          <a:ea typeface="+mn-ea"/>
                          <a:cs typeface="+mn-cs"/>
                        </a:rPr>
                        <a:t> الدعسوقة</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ar-SA" sz="2400" kern="1200" dirty="0">
                          <a:solidFill>
                            <a:schemeClr val="dk1"/>
                          </a:solidFill>
                          <a:latin typeface="+mn-lt"/>
                          <a:ea typeface="+mn-ea"/>
                          <a:cs typeface="+mn-cs"/>
                        </a:rPr>
                        <a:t>الأفعى</a:t>
                      </a:r>
                      <a:r>
                        <a:rPr lang="ar-JO" sz="2400" kern="1200" dirty="0">
                          <a:solidFill>
                            <a:schemeClr val="dk1"/>
                          </a:solidFill>
                          <a:latin typeface="+mn-lt"/>
                          <a:ea typeface="+mn-ea"/>
                          <a:cs typeface="+mn-cs"/>
                        </a:rPr>
                        <a:t>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508764">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JO" sz="2400" kern="1200" dirty="0">
                          <a:solidFill>
                            <a:schemeClr val="dk1"/>
                          </a:solidFill>
                          <a:latin typeface="+mn-lt"/>
                          <a:ea typeface="+mn-ea"/>
                          <a:cs typeface="+mn-cs"/>
                        </a:rPr>
                        <a:t>علجوم</a:t>
                      </a:r>
                      <a:endParaRPr lang="ar-SA" sz="2400" kern="1200" dirty="0">
                        <a:solidFill>
                          <a:schemeClr val="dk1"/>
                        </a:solidFill>
                        <a:latin typeface="+mn-lt"/>
                        <a:ea typeface="+mn-ea"/>
                        <a:cs typeface="+mn-cs"/>
                      </a:endParaRPr>
                    </a:p>
                  </a:txBody>
                  <a:tcPr/>
                </a:tc>
                <a:extLst>
                  <a:ext uri="{0D108BD9-81ED-4DB2-BD59-A6C34878D82A}">
                    <a16:rowId xmlns:a16="http://schemas.microsoft.com/office/drawing/2014/main" val="10006"/>
                  </a:ext>
                </a:extLst>
              </a:tr>
            </a:tbl>
          </a:graphicData>
        </a:graphic>
      </p:graphicFrame>
      <p:sp>
        <p:nvSpPr>
          <p:cNvPr id="8" name="TextBox 7"/>
          <p:cNvSpPr txBox="1"/>
          <p:nvPr/>
        </p:nvSpPr>
        <p:spPr>
          <a:xfrm>
            <a:off x="115409" y="1212703"/>
            <a:ext cx="4181383" cy="1754326"/>
          </a:xfrm>
          <a:prstGeom prst="rect">
            <a:avLst/>
          </a:prstGeom>
          <a:noFill/>
        </p:spPr>
        <p:txBody>
          <a:bodyPr wrap="square" rtlCol="0">
            <a:spAutoFit/>
          </a:bodyPr>
          <a:lstStyle/>
          <a:p>
            <a:pPr algn="r" rtl="1">
              <a:lnSpc>
                <a:spcPct val="150000"/>
              </a:lnSpc>
            </a:pPr>
            <a:r>
              <a:rPr lang="ar-SA" sz="2400" dirty="0">
                <a:cs typeface="+mj-cs"/>
              </a:rPr>
              <a:t>الفراشة, الأرنب, دودة الأرض, </a:t>
            </a:r>
            <a:r>
              <a:rPr lang="ar-JO" sz="2400" dirty="0">
                <a:cs typeface="+mj-cs"/>
              </a:rPr>
              <a:t>الطاووس</a:t>
            </a:r>
            <a:r>
              <a:rPr lang="ar-SA" sz="2400" dirty="0">
                <a:cs typeface="+mj-cs"/>
              </a:rPr>
              <a:t>, </a:t>
            </a:r>
            <a:r>
              <a:rPr lang="ar-JO" sz="2400" dirty="0">
                <a:cs typeface="+mj-cs"/>
              </a:rPr>
              <a:t>سمكة</a:t>
            </a:r>
            <a:r>
              <a:rPr lang="ar-SA" sz="2400" dirty="0">
                <a:cs typeface="+mj-cs"/>
              </a:rPr>
              <a:t> </a:t>
            </a:r>
            <a:r>
              <a:rPr lang="en-US" sz="2400" dirty="0">
                <a:cs typeface="+mj-cs"/>
              </a:rPr>
              <a:t>, </a:t>
            </a:r>
            <a:r>
              <a:rPr lang="ar-SA" sz="2400" dirty="0">
                <a:cs typeface="+mj-cs"/>
              </a:rPr>
              <a:t>قنديل البحر, النملة, القط </a:t>
            </a:r>
            <a:r>
              <a:rPr lang="ar-JO" sz="2400" dirty="0" err="1">
                <a:cs typeface="+mj-cs"/>
              </a:rPr>
              <a:t>,</a:t>
            </a:r>
            <a:r>
              <a:rPr lang="ar-SA" sz="2400" dirty="0">
                <a:cs typeface="+mj-cs"/>
              </a:rPr>
              <a:t> الدعسوقة, الأفعى</a:t>
            </a:r>
            <a:r>
              <a:rPr lang="ar-JO" sz="2400" dirty="0">
                <a:cs typeface="+mj-cs"/>
              </a:rPr>
              <a:t> , </a:t>
            </a:r>
            <a:r>
              <a:rPr lang="ar-JO" sz="2400" dirty="0" err="1">
                <a:solidFill>
                  <a:srgbClr val="FF0000"/>
                </a:solidFill>
                <a:cs typeface="+mj-cs"/>
              </a:rPr>
              <a:t>علجوم</a:t>
            </a:r>
            <a:endParaRPr lang="ar-SA" sz="2400" dirty="0">
              <a:solidFill>
                <a:srgbClr val="FF0000"/>
              </a:solidFill>
              <a:cs typeface="+mj-cs"/>
            </a:endParaRPr>
          </a:p>
        </p:txBody>
      </p:sp>
      <p:pic>
        <p:nvPicPr>
          <p:cNvPr id="2" name="תמונה 1"/>
          <p:cNvPicPr>
            <a:picLocks noChangeAspect="1"/>
          </p:cNvPicPr>
          <p:nvPr/>
        </p:nvPicPr>
        <p:blipFill>
          <a:blip r:embed="rId4"/>
          <a:stretch>
            <a:fillRect/>
          </a:stretch>
        </p:blipFill>
        <p:spPr>
          <a:xfrm>
            <a:off x="1342326" y="3500962"/>
            <a:ext cx="1463167" cy="999831"/>
          </a:xfrm>
          <a:prstGeom prst="rect">
            <a:avLst/>
          </a:prstGeom>
        </p:spPr>
      </p:pic>
      <p:pic>
        <p:nvPicPr>
          <p:cNvPr id="4" name="תמונה 3"/>
          <p:cNvPicPr>
            <a:picLocks noChangeAspect="1"/>
          </p:cNvPicPr>
          <p:nvPr/>
        </p:nvPicPr>
        <p:blipFill>
          <a:blip r:embed="rId5"/>
          <a:stretch>
            <a:fillRect/>
          </a:stretch>
        </p:blipFill>
        <p:spPr>
          <a:xfrm>
            <a:off x="3017314" y="3448217"/>
            <a:ext cx="1329724" cy="999831"/>
          </a:xfrm>
          <a:prstGeom prst="rect">
            <a:avLst/>
          </a:prstGeom>
        </p:spPr>
      </p:pic>
    </p:spTree>
    <p:extLst>
      <p:ext uri="{BB962C8B-B14F-4D97-AF65-F5344CB8AC3E}">
        <p14:creationId xmlns:p14="http://schemas.microsoft.com/office/powerpoint/2010/main" val="87087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1004961" y="485454"/>
            <a:ext cx="7409375" cy="539750"/>
          </a:xfrm>
        </p:spPr>
        <p:txBody>
          <a:bodyPr>
            <a:noAutofit/>
          </a:bodyPr>
          <a:lstStyle/>
          <a:p>
            <a:pPr algn="ctr"/>
            <a:r>
              <a:rPr lang="ar-SA" sz="2800" b="1" dirty="0">
                <a:latin typeface="Times New Roman" panose="02020603050405020304" pitchFamily="18" charset="0"/>
                <a:ea typeface="Arial"/>
                <a:cs typeface="Times New Roman" panose="02020603050405020304" pitchFamily="18" charset="0"/>
              </a:rPr>
              <a:t>الفُروقُ‭ ‬بَيْنَ‭ ‬الْفَقارِيّاتِ‭ ‬وَاللّافَقارِيّاتِ</a:t>
            </a:r>
            <a:endParaRPr lang="he-IL" sz="2800" b="1" dirty="0">
              <a:latin typeface="Times New Roman" panose="02020603050405020304" pitchFamily="18" charset="0"/>
              <a:ea typeface="Arial"/>
              <a:cs typeface="Times New Roman" panose="02020603050405020304" pitchFamily="18" charset="0"/>
            </a:endParaRPr>
          </a:p>
        </p:txBody>
      </p:sp>
      <p:sp>
        <p:nvSpPr>
          <p:cNvPr id="2" name="מלבן 1"/>
          <p:cNvSpPr/>
          <p:nvPr/>
        </p:nvSpPr>
        <p:spPr>
          <a:xfrm>
            <a:off x="555171" y="2628117"/>
            <a:ext cx="8525234" cy="369332"/>
          </a:xfrm>
          <a:prstGeom prst="rect">
            <a:avLst/>
          </a:prstGeom>
        </p:spPr>
        <p:txBody>
          <a:bodyPr wrap="square">
            <a:spAutoFit/>
          </a:bodyPr>
          <a:lstStyle/>
          <a:p>
            <a:pPr algn="r" rtl="1"/>
            <a:r>
              <a:rPr lang="ar-SA" dirty="0">
                <a:solidFill>
                  <a:srgbClr val="000000"/>
                </a:solidFill>
                <a:latin typeface="Droid Arabic Kufi"/>
              </a:rPr>
              <a:t>‭ ‬‭</a:t>
            </a:r>
            <a:endParaRPr lang="ar-SA" b="0" i="0" dirty="0">
              <a:solidFill>
                <a:srgbClr val="000000"/>
              </a:solidFill>
              <a:effectLst/>
              <a:latin typeface="Droid Arabic Kufi"/>
            </a:endParaRPr>
          </a:p>
        </p:txBody>
      </p:sp>
      <p:sp>
        <p:nvSpPr>
          <p:cNvPr id="3" name="מלבן 2"/>
          <p:cNvSpPr/>
          <p:nvPr/>
        </p:nvSpPr>
        <p:spPr>
          <a:xfrm>
            <a:off x="676294" y="1211118"/>
            <a:ext cx="7355557" cy="4524315"/>
          </a:xfrm>
          <a:prstGeom prst="rect">
            <a:avLst/>
          </a:prstGeom>
        </p:spPr>
        <p:txBody>
          <a:bodyPr wrap="square">
            <a:spAutoFit/>
          </a:bodyPr>
          <a:lstStyle/>
          <a:p>
            <a:pPr marL="342900" indent="-342900" algn="r" rtl="1">
              <a:buFont typeface="Arial" pitchFamily="34" charset="0"/>
              <a:buChar char="•"/>
            </a:pPr>
            <a:r>
              <a:rPr lang="ar-SA" sz="2400" b="1" dirty="0">
                <a:solidFill>
                  <a:srgbClr val="333333"/>
                </a:solidFill>
                <a:latin typeface="DroidArabicKufi-Regular"/>
              </a:rPr>
              <a:t>بالإضافة إلى العمود الفقري تمتلك الكائنات الفقارية الجمجمة والعديد من العظام الهيكلية الأخرى التي تشكل الهيكل الداخلي للجسم.</a:t>
            </a:r>
          </a:p>
          <a:p>
            <a:pPr marL="342900" indent="-342900" algn="r" rtl="1">
              <a:buFontTx/>
              <a:buChar char="-"/>
            </a:pPr>
            <a:endParaRPr lang="ar-SA" sz="2400" b="1" dirty="0">
              <a:solidFill>
                <a:srgbClr val="333333"/>
              </a:solidFill>
              <a:latin typeface="DroidArabicKufi-Regular"/>
            </a:endParaRPr>
          </a:p>
          <a:p>
            <a:pPr algn="r" rtl="1">
              <a:buFont typeface="Arial" pitchFamily="34" charset="0"/>
              <a:buChar char="•"/>
            </a:pPr>
            <a:r>
              <a:rPr lang="ar-JO" sz="2400" b="1" dirty="0">
                <a:solidFill>
                  <a:srgbClr val="333333"/>
                </a:solidFill>
                <a:latin typeface="DroidArabicKufi-Regular"/>
              </a:rPr>
              <a:t> </a:t>
            </a:r>
            <a:r>
              <a:rPr lang="ar-SA" sz="2400" b="1" dirty="0">
                <a:solidFill>
                  <a:srgbClr val="333333"/>
                </a:solidFill>
                <a:latin typeface="DroidArabicKufi-Regular"/>
              </a:rPr>
              <a:t>تعتبر جميع الفقاريات متماثلة ثنائياً مع زوجين من الزوائد أي الأطراف، أو الزعانف، أو الأجنحة. </a:t>
            </a:r>
          </a:p>
          <a:p>
            <a:pPr algn="r" rtl="1">
              <a:buFont typeface="Arial" pitchFamily="34" charset="0"/>
              <a:buChar char="•"/>
            </a:pPr>
            <a:endParaRPr lang="ar-SA" sz="2400" b="1" dirty="0">
              <a:solidFill>
                <a:srgbClr val="333333"/>
              </a:solidFill>
              <a:latin typeface="DroidArabicKufi-Regular"/>
            </a:endParaRPr>
          </a:p>
          <a:p>
            <a:pPr marL="342900" indent="-342900" algn="r" rtl="1">
              <a:buFont typeface="Arial" pitchFamily="34" charset="0"/>
              <a:buChar char="•"/>
            </a:pPr>
            <a:r>
              <a:rPr lang="ar-SA" sz="2400" b="1" dirty="0">
                <a:solidFill>
                  <a:srgbClr val="333333"/>
                </a:solidFill>
                <a:latin typeface="DroidArabicKufi-Regular"/>
              </a:rPr>
              <a:t>بالمقارنة مع اللافقاريات تمتلك الفقاريات نظاماً عضوياً أكثر تطوراً.</a:t>
            </a:r>
          </a:p>
          <a:p>
            <a:pPr marL="342900" indent="-342900" algn="r" rtl="1">
              <a:buFontTx/>
              <a:buChar char="-"/>
            </a:pPr>
            <a:endParaRPr lang="ar-SA" sz="2400" b="1" dirty="0">
              <a:solidFill>
                <a:srgbClr val="333333"/>
              </a:solidFill>
              <a:latin typeface="DroidArabicKufi-Regular"/>
            </a:endParaRPr>
          </a:p>
          <a:p>
            <a:pPr algn="r" rtl="1">
              <a:buFont typeface="Arial" pitchFamily="34" charset="0"/>
              <a:buChar char="•"/>
            </a:pPr>
            <a:r>
              <a:rPr lang="ar-JO" sz="2400" b="1" dirty="0">
                <a:solidFill>
                  <a:srgbClr val="333333"/>
                </a:solidFill>
                <a:latin typeface="DroidArabicKufi-Regular"/>
              </a:rPr>
              <a:t> </a:t>
            </a:r>
            <a:r>
              <a:rPr lang="ar-SA" sz="2400" b="1" dirty="0">
                <a:solidFill>
                  <a:srgbClr val="333333"/>
                </a:solidFill>
                <a:latin typeface="DroidArabicKufi-Regular"/>
              </a:rPr>
              <a:t>تمتلك الفقاريات نظام دورة دموية مغلقة أي أن الدم يدور في الأوعية الدموية باستمرار.</a:t>
            </a:r>
            <a:br>
              <a:rPr lang="ar-SA" sz="2400" dirty="0"/>
            </a:br>
            <a:br>
              <a:rPr lang="ar-SA" sz="2400" dirty="0"/>
            </a:br>
            <a:endParaRPr lang="en-US" sz="2400" dirty="0"/>
          </a:p>
        </p:txBody>
      </p:sp>
    </p:spTree>
    <p:extLst>
      <p:ext uri="{BB962C8B-B14F-4D97-AF65-F5344CB8AC3E}">
        <p14:creationId xmlns:p14="http://schemas.microsoft.com/office/powerpoint/2010/main" val="209810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1113100" y="455216"/>
            <a:ext cx="7409375" cy="539750"/>
          </a:xfrm>
        </p:spPr>
        <p:txBody>
          <a:bodyPr>
            <a:noAutofit/>
          </a:bodyPr>
          <a:lstStyle/>
          <a:p>
            <a:pPr algn="ctr"/>
            <a:r>
              <a:rPr lang="ar-SA" sz="2800" b="1" dirty="0">
                <a:latin typeface="Times New Roman" panose="02020603050405020304" pitchFamily="18" charset="0"/>
                <a:ea typeface="Arial"/>
                <a:cs typeface="Times New Roman" panose="02020603050405020304" pitchFamily="18" charset="0"/>
              </a:rPr>
              <a:t>الفُروقُ‭ ‬بَيْنَ‭ ‬الْفَقارِيّاتِ‭ ‬وَاللّافَقارِيّاتِ</a:t>
            </a:r>
            <a:endParaRPr lang="he-IL" sz="2800" b="1" dirty="0">
              <a:latin typeface="Times New Roman" panose="02020603050405020304" pitchFamily="18" charset="0"/>
              <a:ea typeface="Arial"/>
              <a:cs typeface="Times New Roman" panose="02020603050405020304" pitchFamily="18" charset="0"/>
            </a:endParaRPr>
          </a:p>
        </p:txBody>
      </p:sp>
      <p:sp>
        <p:nvSpPr>
          <p:cNvPr id="7" name="מלבן 6"/>
          <p:cNvSpPr/>
          <p:nvPr/>
        </p:nvSpPr>
        <p:spPr>
          <a:xfrm>
            <a:off x="1018711" y="3676995"/>
            <a:ext cx="8139039" cy="369332"/>
          </a:xfrm>
          <a:prstGeom prst="rect">
            <a:avLst/>
          </a:prstGeom>
        </p:spPr>
        <p:txBody>
          <a:bodyPr wrap="square">
            <a:spAutoFit/>
          </a:bodyPr>
          <a:lstStyle/>
          <a:p>
            <a:pPr algn="r" rtl="1"/>
            <a:r>
              <a:rPr lang="ar-SA" dirty="0">
                <a:solidFill>
                  <a:srgbClr val="000000"/>
                </a:solidFill>
                <a:latin typeface="Droid Arabic Kufi"/>
              </a:rPr>
              <a:t> </a:t>
            </a:r>
            <a:endParaRPr lang="ar-SA" b="0" i="0" dirty="0">
              <a:solidFill>
                <a:srgbClr val="000000"/>
              </a:solidFill>
              <a:effectLst/>
              <a:latin typeface="Droid Arabic Kufi"/>
            </a:endParaRPr>
          </a:p>
        </p:txBody>
      </p:sp>
      <p:sp>
        <p:nvSpPr>
          <p:cNvPr id="9" name="מלבן 8"/>
          <p:cNvSpPr/>
          <p:nvPr/>
        </p:nvSpPr>
        <p:spPr>
          <a:xfrm>
            <a:off x="1823644" y="3281516"/>
            <a:ext cx="7256761" cy="369332"/>
          </a:xfrm>
          <a:prstGeom prst="rect">
            <a:avLst/>
          </a:prstGeom>
        </p:spPr>
        <p:txBody>
          <a:bodyPr wrap="square">
            <a:spAutoFit/>
          </a:bodyPr>
          <a:lstStyle/>
          <a:p>
            <a:pPr algn="r" rtl="1"/>
            <a:r>
              <a:rPr lang="ar-SA" dirty="0">
                <a:solidFill>
                  <a:srgbClr val="000000"/>
                </a:solidFill>
                <a:latin typeface="Droid Arabic Kufi"/>
              </a:rPr>
              <a:t> </a:t>
            </a:r>
          </a:p>
        </p:txBody>
      </p:sp>
      <p:sp>
        <p:nvSpPr>
          <p:cNvPr id="11" name="מלבן 10"/>
          <p:cNvSpPr/>
          <p:nvPr/>
        </p:nvSpPr>
        <p:spPr>
          <a:xfrm>
            <a:off x="2289521" y="3307663"/>
            <a:ext cx="5056534" cy="369332"/>
          </a:xfrm>
          <a:prstGeom prst="rect">
            <a:avLst/>
          </a:prstGeom>
        </p:spPr>
        <p:txBody>
          <a:bodyPr wrap="square">
            <a:spAutoFit/>
          </a:bodyPr>
          <a:lstStyle/>
          <a:p>
            <a:pPr algn="r" rtl="1"/>
            <a:r>
              <a:rPr lang="ar-SA" dirty="0">
                <a:solidFill>
                  <a:srgbClr val="000000"/>
                </a:solidFill>
                <a:latin typeface="Droid Arabic Kufi"/>
              </a:rPr>
              <a:t> </a:t>
            </a:r>
          </a:p>
        </p:txBody>
      </p:sp>
      <p:sp>
        <p:nvSpPr>
          <p:cNvPr id="12" name="מלבן 11"/>
          <p:cNvSpPr/>
          <p:nvPr/>
        </p:nvSpPr>
        <p:spPr>
          <a:xfrm>
            <a:off x="660018" y="4073415"/>
            <a:ext cx="8483982" cy="369332"/>
          </a:xfrm>
          <a:prstGeom prst="rect">
            <a:avLst/>
          </a:prstGeom>
        </p:spPr>
        <p:txBody>
          <a:bodyPr wrap="square">
            <a:spAutoFit/>
          </a:bodyPr>
          <a:lstStyle/>
          <a:p>
            <a:pPr algn="r" rtl="1"/>
            <a:r>
              <a:rPr lang="ar-SA" dirty="0">
                <a:solidFill>
                  <a:srgbClr val="000000"/>
                </a:solidFill>
                <a:latin typeface="Droid Arabic Kufi"/>
              </a:rPr>
              <a:t> </a:t>
            </a:r>
            <a:endParaRPr lang="ar-SA" b="0" i="0" dirty="0">
              <a:solidFill>
                <a:srgbClr val="000000"/>
              </a:solidFill>
              <a:effectLst/>
              <a:latin typeface="Droid Arabic Kufi"/>
            </a:endParaRPr>
          </a:p>
        </p:txBody>
      </p:sp>
      <p:sp>
        <p:nvSpPr>
          <p:cNvPr id="10" name="מלבן 9"/>
          <p:cNvSpPr/>
          <p:nvPr/>
        </p:nvSpPr>
        <p:spPr>
          <a:xfrm>
            <a:off x="1271911" y="1529488"/>
            <a:ext cx="6916438" cy="4616648"/>
          </a:xfrm>
          <a:prstGeom prst="rect">
            <a:avLst/>
          </a:prstGeom>
        </p:spPr>
        <p:txBody>
          <a:bodyPr wrap="square">
            <a:spAutoFit/>
          </a:bodyPr>
          <a:lstStyle/>
          <a:p>
            <a:pPr algn="r"/>
            <a:r>
              <a:rPr lang="ar-SA" sz="2400" b="1" dirty="0"/>
              <a:t>- تنتمي لمجموعة الفقاريات عشرات الآلاف من أنواع الحيوانات. </a:t>
            </a:r>
          </a:p>
          <a:p>
            <a:pPr algn="r"/>
            <a:br>
              <a:rPr lang="ar-SA" sz="2400" b="1" dirty="0"/>
            </a:br>
            <a:r>
              <a:rPr lang="ar-SA" sz="2400" b="1" dirty="0"/>
              <a:t>- تنتمي لمجموعة اللافقاريات بعض ملايين من أنواع الحيوانات. </a:t>
            </a:r>
          </a:p>
          <a:p>
            <a:pPr algn="r"/>
            <a:endParaRPr lang="ar-SA" sz="2400" b="1" dirty="0"/>
          </a:p>
          <a:p>
            <a:pPr algn="r"/>
            <a:r>
              <a:rPr lang="en-US" sz="2400" b="1" dirty="0">
                <a:solidFill>
                  <a:schemeClr val="dk1"/>
                </a:solidFill>
                <a:latin typeface="Times New Roman" panose="02020603050405020304" pitchFamily="18" charset="0"/>
                <a:ea typeface="Times New Roman" panose="02020603050405020304" pitchFamily="18" charset="0"/>
              </a:rPr>
              <a:t>.</a:t>
            </a:r>
            <a:r>
              <a:rPr lang="ar-SA" sz="2400" b="1" dirty="0">
                <a:solidFill>
                  <a:schemeClr val="dk1"/>
                </a:solidFill>
                <a:latin typeface="Times New Roman" panose="02020603050405020304" pitchFamily="18" charset="0"/>
                <a:ea typeface="Times New Roman" panose="02020603050405020304" pitchFamily="18" charset="0"/>
              </a:rPr>
              <a:t>- تعيش </a:t>
            </a:r>
            <a:r>
              <a:rPr lang="ar-SA" sz="2400" b="1" dirty="0"/>
              <a:t>الفقاري</a:t>
            </a:r>
            <a:r>
              <a:rPr lang="ar-JO" sz="2400" b="1" dirty="0"/>
              <a:t>ات</a:t>
            </a:r>
            <a:r>
              <a:rPr lang="ar-SA" sz="2400" b="1" dirty="0"/>
              <a:t> وأي</a:t>
            </a:r>
            <a:r>
              <a:rPr lang="ar-JO" sz="2400" b="1" dirty="0"/>
              <a:t>ض</a:t>
            </a:r>
            <a:r>
              <a:rPr lang="ar-SA" sz="2400" b="1" dirty="0"/>
              <a:t>ا </a:t>
            </a:r>
            <a:r>
              <a:rPr lang="ar-JO" sz="2400" b="1" dirty="0"/>
              <a:t>ا</a:t>
            </a:r>
            <a:r>
              <a:rPr lang="ar-SA" sz="2400" b="1" dirty="0"/>
              <a:t>للافقاري</a:t>
            </a:r>
            <a:r>
              <a:rPr lang="ar-JO" sz="2400" b="1" dirty="0"/>
              <a:t>ات</a:t>
            </a:r>
            <a:r>
              <a:rPr lang="ar-SA" sz="2400" b="1" dirty="0"/>
              <a:t> </a:t>
            </a:r>
            <a:r>
              <a:rPr lang="ar-SA" sz="2400" b="1" dirty="0">
                <a:solidFill>
                  <a:schemeClr val="dk1"/>
                </a:solidFill>
                <a:latin typeface="Times New Roman" panose="02020603050405020304" pitchFamily="18" charset="0"/>
                <a:ea typeface="Times New Roman" panose="02020603050405020304" pitchFamily="18" charset="0"/>
              </a:rPr>
              <a:t>في الماء وعلى اليابسة</a:t>
            </a:r>
          </a:p>
          <a:p>
            <a:pPr algn="r"/>
            <a:endParaRPr lang="ar-SA" sz="2400" b="1" dirty="0">
              <a:solidFill>
                <a:schemeClr val="dk1"/>
              </a:solidFill>
              <a:latin typeface="Times New Roman" panose="02020603050405020304" pitchFamily="18" charset="0"/>
              <a:ea typeface="Times New Roman" panose="02020603050405020304" pitchFamily="18" charset="0"/>
            </a:endParaRPr>
          </a:p>
          <a:p>
            <a:pPr algn="r"/>
            <a:r>
              <a:rPr lang="ar-SA" sz="2400" b="1" dirty="0">
                <a:solidFill>
                  <a:schemeClr val="dk1"/>
                </a:solidFill>
                <a:latin typeface="Times New Roman" panose="02020603050405020304" pitchFamily="18" charset="0"/>
                <a:ea typeface="Times New Roman" panose="02020603050405020304" pitchFamily="18" charset="0"/>
              </a:rPr>
              <a:t>- هناك أنواع عد</a:t>
            </a:r>
            <a:r>
              <a:rPr lang="ar-JO" sz="2400" b="1" dirty="0">
                <a:solidFill>
                  <a:schemeClr val="dk1"/>
                </a:solidFill>
                <a:latin typeface="Times New Roman" panose="02020603050405020304" pitchFamily="18" charset="0"/>
                <a:ea typeface="Times New Roman" panose="02020603050405020304" pitchFamily="18" charset="0"/>
              </a:rPr>
              <a:t>ي</a:t>
            </a:r>
            <a:r>
              <a:rPr lang="ar-SA" sz="2400" b="1" dirty="0" err="1">
                <a:solidFill>
                  <a:schemeClr val="dk1"/>
                </a:solidFill>
                <a:latin typeface="Times New Roman" panose="02020603050405020304" pitchFamily="18" charset="0"/>
                <a:ea typeface="Times New Roman" panose="02020603050405020304" pitchFamily="18" charset="0"/>
              </a:rPr>
              <a:t>دة</a:t>
            </a:r>
            <a:r>
              <a:rPr lang="ar-SA" sz="2400" b="1" dirty="0">
                <a:solidFill>
                  <a:schemeClr val="dk1"/>
                </a:solidFill>
                <a:latin typeface="Times New Roman" panose="02020603050405020304" pitchFamily="18" charset="0"/>
                <a:ea typeface="Times New Roman" panose="02020603050405020304" pitchFamily="18" charset="0"/>
              </a:rPr>
              <a:t> من </a:t>
            </a:r>
            <a:r>
              <a:rPr lang="ar-SA" sz="2400" b="1" dirty="0"/>
              <a:t>الفقاري</a:t>
            </a:r>
            <a:r>
              <a:rPr lang="ar-JO" sz="2400" b="1" dirty="0"/>
              <a:t>ات</a:t>
            </a:r>
            <a:r>
              <a:rPr lang="ar-SA" sz="2400" b="1" dirty="0"/>
              <a:t> وأي</a:t>
            </a:r>
            <a:r>
              <a:rPr lang="ar-JO" sz="2400" b="1" dirty="0" err="1"/>
              <a:t>ضا</a:t>
            </a:r>
            <a:r>
              <a:rPr lang="ar-SA" sz="2400" b="1" dirty="0"/>
              <a:t> </a:t>
            </a:r>
            <a:r>
              <a:rPr lang="ar-JO" sz="2400" b="1" dirty="0"/>
              <a:t>ا</a:t>
            </a:r>
            <a:r>
              <a:rPr lang="ar-SA" sz="2400" b="1" dirty="0"/>
              <a:t>للافقاري</a:t>
            </a:r>
            <a:r>
              <a:rPr lang="ar-JO" sz="2400" b="1" dirty="0"/>
              <a:t>ات</a:t>
            </a:r>
            <a:r>
              <a:rPr lang="ar-SA" sz="2400" b="1" dirty="0"/>
              <a:t> تتكاثر بواسطة وضع البيض</a:t>
            </a:r>
          </a:p>
          <a:p>
            <a:pPr algn="r"/>
            <a:endParaRPr lang="ar-SA" sz="2400" b="1" dirty="0"/>
          </a:p>
          <a:p>
            <a:pPr algn="r"/>
            <a:endParaRPr lang="ar-SA" sz="2400" b="1" dirty="0"/>
          </a:p>
          <a:p>
            <a:pPr algn="r"/>
            <a:endParaRPr lang="ar-SA" b="1" dirty="0">
              <a:solidFill>
                <a:schemeClr val="dk1"/>
              </a:solidFill>
              <a:latin typeface="Times New Roman" panose="02020603050405020304" pitchFamily="18" charset="0"/>
              <a:ea typeface="Times New Roman" panose="02020603050405020304" pitchFamily="18" charset="0"/>
            </a:endParaRPr>
          </a:p>
          <a:p>
            <a:pPr algn="r"/>
            <a:br>
              <a:rPr lang="ar-SA" b="1" dirty="0"/>
            </a:br>
            <a:endParaRPr lang="en-US" dirty="0"/>
          </a:p>
        </p:txBody>
      </p:sp>
    </p:spTree>
    <p:extLst>
      <p:ext uri="{BB962C8B-B14F-4D97-AF65-F5344CB8AC3E}">
        <p14:creationId xmlns:p14="http://schemas.microsoft.com/office/powerpoint/2010/main" val="243202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0" y="411684"/>
            <a:ext cx="8963696" cy="697287"/>
          </a:xfrm>
        </p:spPr>
        <p:txBody>
          <a:bodyPr>
            <a:noAutofit/>
          </a:bodyPr>
          <a:lstStyle/>
          <a:p>
            <a:r>
              <a:rPr lang="ar-SA" sz="3200" dirty="0">
                <a:latin typeface="Lateef" panose="01000506020000020003" pitchFamily="2" charset="-78"/>
                <a:ea typeface="Arial"/>
                <a:cs typeface="+mj-cs"/>
              </a:rPr>
              <a:t>تدريب : صنّف </a:t>
            </a:r>
            <a:r>
              <a:rPr lang="ar-SA" sz="3200" b="1" dirty="0">
                <a:cs typeface="+mj-cs"/>
              </a:rPr>
              <a:t>صفات الحيوانات الفقارية و اللافقارية </a:t>
            </a:r>
            <a:r>
              <a:rPr lang="ar-SA" sz="3200" dirty="0">
                <a:latin typeface="Lateef" panose="01000506020000020003" pitchFamily="2" charset="-78"/>
                <a:ea typeface="Arial"/>
                <a:cs typeface="+mj-cs"/>
              </a:rPr>
              <a:t>داخل الجدول.</a:t>
            </a:r>
            <a:endParaRPr lang="he-IL" sz="3200" dirty="0">
              <a:latin typeface="Lateef" panose="01000506020000020003" pitchFamily="2" charset="-78"/>
              <a:ea typeface="Arial"/>
              <a:cs typeface="+mj-cs"/>
            </a:endParaRPr>
          </a:p>
        </p:txBody>
      </p:sp>
      <p:sp>
        <p:nvSpPr>
          <p:cNvPr id="2" name="מלבן 1"/>
          <p:cNvSpPr/>
          <p:nvPr/>
        </p:nvSpPr>
        <p:spPr>
          <a:xfrm>
            <a:off x="154546" y="1217558"/>
            <a:ext cx="8551573" cy="461665"/>
          </a:xfrm>
          <a:prstGeom prst="rect">
            <a:avLst/>
          </a:prstGeom>
        </p:spPr>
        <p:txBody>
          <a:bodyPr wrap="square">
            <a:spAutoFit/>
          </a:bodyPr>
          <a:lstStyle/>
          <a:p>
            <a:pPr algn="r"/>
            <a:r>
              <a:rPr lang="ar-SA" sz="2400" b="1" dirty="0">
                <a:cs typeface="+mj-cs"/>
              </a:rPr>
              <a:t>أي من الصفات التالية هي صفات للحيوانات الفقارية وأيُّها للافقارية وأيُّها مشتركة؟</a:t>
            </a:r>
            <a:endParaRPr lang="en-US" sz="2400" b="1" dirty="0">
              <a:cs typeface="+mj-cs"/>
            </a:endParaRPr>
          </a:p>
        </p:txBody>
      </p:sp>
      <p:graphicFrame>
        <p:nvGraphicFramePr>
          <p:cNvPr id="7" name="טבלה 6"/>
          <p:cNvGraphicFramePr>
            <a:graphicFrameLocks noGrp="1"/>
          </p:cNvGraphicFramePr>
          <p:nvPr>
            <p:extLst>
              <p:ext uri="{D42A27DB-BD31-4B8C-83A1-F6EECF244321}">
                <p14:modId xmlns:p14="http://schemas.microsoft.com/office/powerpoint/2010/main" val="3257217255"/>
              </p:ext>
            </p:extLst>
          </p:nvPr>
        </p:nvGraphicFramePr>
        <p:xfrm>
          <a:off x="334850" y="1709663"/>
          <a:ext cx="8718999" cy="3291840"/>
        </p:xfrm>
        <a:graphic>
          <a:graphicData uri="http://schemas.openxmlformats.org/drawingml/2006/table">
            <a:tbl>
              <a:tblPr firstRow="1" bandRow="1">
                <a:tableStyleId>{5C22544A-7EE6-4342-B048-85BDC9FD1C3A}</a:tableStyleId>
              </a:tblPr>
              <a:tblGrid>
                <a:gridCol w="2906333">
                  <a:extLst>
                    <a:ext uri="{9D8B030D-6E8A-4147-A177-3AD203B41FA5}">
                      <a16:colId xmlns:a16="http://schemas.microsoft.com/office/drawing/2014/main" val="20000"/>
                    </a:ext>
                  </a:extLst>
                </a:gridCol>
                <a:gridCol w="2567189">
                  <a:extLst>
                    <a:ext uri="{9D8B030D-6E8A-4147-A177-3AD203B41FA5}">
                      <a16:colId xmlns:a16="http://schemas.microsoft.com/office/drawing/2014/main" val="20001"/>
                    </a:ext>
                  </a:extLst>
                </a:gridCol>
                <a:gridCol w="3245477">
                  <a:extLst>
                    <a:ext uri="{9D8B030D-6E8A-4147-A177-3AD203B41FA5}">
                      <a16:colId xmlns:a16="http://schemas.microsoft.com/office/drawing/2014/main" val="20002"/>
                    </a:ext>
                  </a:extLst>
                </a:gridCol>
              </a:tblGrid>
              <a:tr h="262457">
                <a:tc>
                  <a:txBody>
                    <a:bodyPr/>
                    <a:lstStyle/>
                    <a:p>
                      <a:pPr algn="ctr"/>
                      <a:r>
                        <a:rPr lang="ar-SA" sz="1800" b="1" dirty="0">
                          <a:cs typeface="+mj-cs"/>
                        </a:rPr>
                        <a:t>الحيوانات اللافقارية </a:t>
                      </a:r>
                      <a:endParaRPr lang="en-US" sz="1800" dirty="0">
                        <a:cs typeface="+mj-cs"/>
                      </a:endParaRPr>
                    </a:p>
                  </a:txBody>
                  <a:tcPr/>
                </a:tc>
                <a:tc>
                  <a:txBody>
                    <a:bodyPr/>
                    <a:lstStyle/>
                    <a:p>
                      <a:pPr algn="ctr"/>
                      <a:r>
                        <a:rPr lang="ar-SA" sz="1800" b="1" dirty="0">
                          <a:cs typeface="+mj-cs"/>
                        </a:rPr>
                        <a:t>الحيوانات الفقارية </a:t>
                      </a:r>
                      <a:endParaRPr lang="en-US" sz="1800" dirty="0">
                        <a:cs typeface="+mj-cs"/>
                      </a:endParaRPr>
                    </a:p>
                  </a:txBody>
                  <a:tcPr/>
                </a:tc>
                <a:tc>
                  <a:txBody>
                    <a:bodyPr/>
                    <a:lstStyle/>
                    <a:p>
                      <a:pPr algn="ctr"/>
                      <a:r>
                        <a:rPr lang="ar-SA" sz="1800" dirty="0">
                          <a:cs typeface="+mj-cs"/>
                        </a:rPr>
                        <a:t>الصفة</a:t>
                      </a:r>
                      <a:endParaRPr lang="en-US" sz="1800" dirty="0">
                        <a:cs typeface="+mj-cs"/>
                      </a:endParaRPr>
                    </a:p>
                  </a:txBody>
                  <a:tcPr/>
                </a:tc>
                <a:extLst>
                  <a:ext uri="{0D108BD9-81ED-4DB2-BD59-A6C34878D82A}">
                    <a16:rowId xmlns:a16="http://schemas.microsoft.com/office/drawing/2014/main" val="10000"/>
                  </a:ext>
                </a:extLst>
              </a:tr>
              <a:tr h="262457">
                <a:tc>
                  <a:txBody>
                    <a:bodyPr/>
                    <a:lstStyle/>
                    <a:p>
                      <a:endParaRPr lang="en-US" sz="1800" dirty="0">
                        <a:cs typeface="+mj-cs"/>
                      </a:endParaRPr>
                    </a:p>
                  </a:txBody>
                  <a:tcPr/>
                </a:tc>
                <a:tc>
                  <a:txBody>
                    <a:bodyPr/>
                    <a:lstStyle/>
                    <a:p>
                      <a:endParaRPr lang="en-US" sz="1800">
                        <a:cs typeface="+mj-cs"/>
                      </a:endParaRPr>
                    </a:p>
                  </a:txBody>
                  <a:tcPr/>
                </a:tc>
                <a:tc>
                  <a:txBody>
                    <a:bodyPr/>
                    <a:lstStyle/>
                    <a:p>
                      <a:pPr marL="0" marR="0" indent="0" algn="ctr">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 أكثر عددًا</a:t>
                      </a:r>
                    </a:p>
                  </a:txBody>
                  <a:tcPr/>
                </a:tc>
                <a:extLst>
                  <a:ext uri="{0D108BD9-81ED-4DB2-BD59-A6C34878D82A}">
                    <a16:rowId xmlns:a16="http://schemas.microsoft.com/office/drawing/2014/main" val="10001"/>
                  </a:ext>
                </a:extLst>
              </a:tr>
              <a:tr h="262457">
                <a:tc>
                  <a:txBody>
                    <a:bodyPr/>
                    <a:lstStyle/>
                    <a:p>
                      <a:endParaRPr lang="en-US" sz="1800">
                        <a:cs typeface="+mj-cs"/>
                      </a:endParaRPr>
                    </a:p>
                  </a:txBody>
                  <a:tcPr/>
                </a:tc>
                <a:tc>
                  <a:txBody>
                    <a:bodyPr/>
                    <a:lstStyle/>
                    <a:p>
                      <a:endParaRPr lang="en-US" sz="1800">
                        <a:cs typeface="+mj-cs"/>
                      </a:endParaRPr>
                    </a:p>
                  </a:txBody>
                  <a:tcPr/>
                </a:tc>
                <a:tc>
                  <a:txBody>
                    <a:bodyPr/>
                    <a:lstStyle/>
                    <a:p>
                      <a:pPr marL="0" marR="0" indent="0" algn="ctr">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لديها عمود فقري</a:t>
                      </a:r>
                    </a:p>
                  </a:txBody>
                  <a:tcPr/>
                </a:tc>
                <a:extLst>
                  <a:ext uri="{0D108BD9-81ED-4DB2-BD59-A6C34878D82A}">
                    <a16:rowId xmlns:a16="http://schemas.microsoft.com/office/drawing/2014/main" val="10002"/>
                  </a:ext>
                </a:extLst>
              </a:tr>
              <a:tr h="262457">
                <a:tc>
                  <a:txBody>
                    <a:bodyPr/>
                    <a:lstStyle/>
                    <a:p>
                      <a:endParaRPr lang="en-US" sz="1800">
                        <a:cs typeface="+mj-cs"/>
                      </a:endParaRPr>
                    </a:p>
                  </a:txBody>
                  <a:tcPr/>
                </a:tc>
                <a:tc>
                  <a:txBody>
                    <a:bodyPr/>
                    <a:lstStyle/>
                    <a:p>
                      <a:endParaRPr lang="en-US" sz="1800">
                        <a:cs typeface="+mj-cs"/>
                      </a:endParaRPr>
                    </a:p>
                  </a:txBody>
                  <a:tcPr/>
                </a:tc>
                <a:tc>
                  <a:txBody>
                    <a:bodyPr/>
                    <a:lstStyle/>
                    <a:p>
                      <a:pPr marL="0" marR="0" indent="0" algn="ctr">
                        <a:spcBef>
                          <a:spcPts val="0"/>
                        </a:spcBef>
                        <a:spcAft>
                          <a:spcPts val="0"/>
                        </a:spcAft>
                        <a:buNone/>
                      </a:pPr>
                      <a:r>
                        <a:rPr lang="ar-SA" sz="1800" b="1" baseline="0" dirty="0">
                          <a:effectLst/>
                          <a:latin typeface="Times New Roman" panose="02020603050405020304" pitchFamily="18" charset="0"/>
                          <a:ea typeface="Times New Roman" panose="02020603050405020304" pitchFamily="18" charset="0"/>
                          <a:cs typeface="+mj-cs"/>
                        </a:rPr>
                        <a:t>آكلة نبات</a:t>
                      </a:r>
                    </a:p>
                  </a:txBody>
                  <a:tcPr/>
                </a:tc>
                <a:extLst>
                  <a:ext uri="{0D108BD9-81ED-4DB2-BD59-A6C34878D82A}">
                    <a16:rowId xmlns:a16="http://schemas.microsoft.com/office/drawing/2014/main" val="10003"/>
                  </a:ext>
                </a:extLst>
              </a:tr>
              <a:tr h="262457">
                <a:tc>
                  <a:txBody>
                    <a:bodyPr/>
                    <a:lstStyle/>
                    <a:p>
                      <a:endParaRPr lang="en-US" sz="1800">
                        <a:cs typeface="+mj-cs"/>
                      </a:endParaRPr>
                    </a:p>
                  </a:txBody>
                  <a:tcPr/>
                </a:tc>
                <a:tc>
                  <a:txBody>
                    <a:bodyPr/>
                    <a:lstStyle/>
                    <a:p>
                      <a:endParaRPr lang="en-US" sz="1800" dirty="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dirty="0">
                          <a:effectLst/>
                          <a:latin typeface="Times New Roman" panose="02020603050405020304" pitchFamily="18" charset="0"/>
                          <a:ea typeface="Times New Roman" panose="02020603050405020304" pitchFamily="18" charset="0"/>
                          <a:cs typeface="+mj-cs"/>
                        </a:rPr>
                        <a:t>تعيش</a:t>
                      </a:r>
                      <a:r>
                        <a:rPr lang="ar-SA" sz="1800" b="1" baseline="0" dirty="0">
                          <a:effectLst/>
                          <a:latin typeface="Times New Roman" panose="02020603050405020304" pitchFamily="18" charset="0"/>
                          <a:ea typeface="Times New Roman" panose="02020603050405020304" pitchFamily="18" charset="0"/>
                          <a:cs typeface="+mj-cs"/>
                        </a:rPr>
                        <a:t> في الماء وعلى اليابسة</a:t>
                      </a:r>
                    </a:p>
                  </a:txBody>
                  <a:tcPr/>
                </a:tc>
                <a:extLst>
                  <a:ext uri="{0D108BD9-81ED-4DB2-BD59-A6C34878D82A}">
                    <a16:rowId xmlns:a16="http://schemas.microsoft.com/office/drawing/2014/main" val="10004"/>
                  </a:ext>
                </a:extLst>
              </a:tr>
              <a:tr h="262457">
                <a:tc>
                  <a:txBody>
                    <a:bodyPr/>
                    <a:lstStyle/>
                    <a:p>
                      <a:endParaRPr lang="en-US" sz="1800">
                        <a:cs typeface="+mj-cs"/>
                      </a:endParaRPr>
                    </a:p>
                  </a:txBody>
                  <a:tcPr/>
                </a:tc>
                <a:tc>
                  <a:txBody>
                    <a:bodyPr/>
                    <a:lstStyle/>
                    <a:p>
                      <a:endParaRPr lang="en-US" sz="180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baseline="0" dirty="0">
                          <a:effectLst/>
                          <a:latin typeface="Times New Roman" panose="02020603050405020304" pitchFamily="18" charset="0"/>
                          <a:ea typeface="Times New Roman" panose="02020603050405020304" pitchFamily="18" charset="0"/>
                          <a:cs typeface="+mj-cs"/>
                        </a:rPr>
                        <a:t>تملك دماغًا متطورًا</a:t>
                      </a:r>
                      <a:r>
                        <a:rPr lang="ar-JO" sz="1800" b="1" baseline="0" dirty="0">
                          <a:effectLst/>
                          <a:latin typeface="Times New Roman" panose="02020603050405020304" pitchFamily="18" charset="0"/>
                          <a:ea typeface="Times New Roman" panose="02020603050405020304" pitchFamily="18" charset="0"/>
                          <a:cs typeface="+mj-cs"/>
                        </a:rPr>
                        <a:t> و </a:t>
                      </a: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أكثر ذكاء</a:t>
                      </a:r>
                    </a:p>
                  </a:txBody>
                  <a:tcPr/>
                </a:tc>
                <a:extLst>
                  <a:ext uri="{0D108BD9-81ED-4DB2-BD59-A6C34878D82A}">
                    <a16:rowId xmlns:a16="http://schemas.microsoft.com/office/drawing/2014/main" val="10005"/>
                  </a:ext>
                </a:extLst>
              </a:tr>
              <a:tr h="358684">
                <a:tc>
                  <a:txBody>
                    <a:bodyPr/>
                    <a:lstStyle/>
                    <a:p>
                      <a:endParaRPr lang="en-US" sz="1800">
                        <a:cs typeface="+mj-cs"/>
                      </a:endParaRPr>
                    </a:p>
                  </a:txBody>
                  <a:tcPr/>
                </a:tc>
                <a:tc>
                  <a:txBody>
                    <a:bodyPr/>
                    <a:lstStyle/>
                    <a:p>
                      <a:endParaRPr lang="en-US" sz="180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dirty="0">
                          <a:solidFill>
                            <a:schemeClr val="dk1"/>
                          </a:solidFill>
                          <a:latin typeface="+mn-lt"/>
                          <a:ea typeface="+mn-ea"/>
                          <a:cs typeface="+mn-cs"/>
                        </a:rPr>
                        <a:t>يُمكن</a:t>
                      </a:r>
                      <a:r>
                        <a:rPr lang="ar-SA" sz="1800" b="1" kern="1200" baseline="0" dirty="0">
                          <a:solidFill>
                            <a:schemeClr val="dk1"/>
                          </a:solidFill>
                          <a:latin typeface="+mn-lt"/>
                          <a:ea typeface="+mn-ea"/>
                          <a:cs typeface="+mn-cs"/>
                        </a:rPr>
                        <a:t> ترويضها</a:t>
                      </a:r>
                      <a:endParaRPr lang="en-US" sz="1800" b="1" kern="1200" dirty="0">
                        <a:solidFill>
                          <a:schemeClr val="dk1"/>
                        </a:solidFill>
                        <a:latin typeface="+mn-lt"/>
                        <a:ea typeface="+mn-ea"/>
                        <a:cs typeface="+mn-cs"/>
                      </a:endParaRPr>
                    </a:p>
                  </a:txBody>
                  <a:tcPr/>
                </a:tc>
                <a:extLst>
                  <a:ext uri="{0D108BD9-81ED-4DB2-BD59-A6C34878D82A}">
                    <a16:rowId xmlns:a16="http://schemas.microsoft.com/office/drawing/2014/main" val="10006"/>
                  </a:ext>
                </a:extLst>
              </a:tr>
              <a:tr h="262457">
                <a:tc>
                  <a:txBody>
                    <a:bodyPr/>
                    <a:lstStyle/>
                    <a:p>
                      <a:endParaRPr lang="en-US" sz="1800">
                        <a:cs typeface="+mj-cs"/>
                      </a:endParaRPr>
                    </a:p>
                  </a:txBody>
                  <a:tcPr/>
                </a:tc>
                <a:tc>
                  <a:txBody>
                    <a:bodyPr/>
                    <a:lstStyle/>
                    <a:p>
                      <a:endParaRPr lang="en-US" sz="180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baseline="0" dirty="0">
                          <a:effectLst/>
                          <a:latin typeface="Times New Roman" panose="02020603050405020304" pitchFamily="18" charset="0"/>
                          <a:ea typeface="Times New Roman" panose="02020603050405020304" pitchFamily="18" charset="0"/>
                          <a:cs typeface="+mj-cs"/>
                        </a:rPr>
                        <a:t>تتكاثر بوضع البيض</a:t>
                      </a:r>
                    </a:p>
                  </a:txBody>
                  <a:tcPr/>
                </a:tc>
                <a:extLst>
                  <a:ext uri="{0D108BD9-81ED-4DB2-BD59-A6C34878D82A}">
                    <a16:rowId xmlns:a16="http://schemas.microsoft.com/office/drawing/2014/main" val="10007"/>
                  </a:ext>
                </a:extLst>
              </a:tr>
              <a:tr h="262457">
                <a:tc>
                  <a:txBody>
                    <a:bodyPr/>
                    <a:lstStyle/>
                    <a:p>
                      <a:endParaRPr lang="en-US" sz="1800">
                        <a:cs typeface="+mj-cs"/>
                      </a:endParaRPr>
                    </a:p>
                  </a:txBody>
                  <a:tcPr/>
                </a:tc>
                <a:tc>
                  <a:txBody>
                    <a:bodyPr/>
                    <a:lstStyle/>
                    <a:p>
                      <a:endParaRPr lang="en-US" sz="1800">
                        <a:cs typeface="+mj-cs"/>
                      </a:endParaRPr>
                    </a:p>
                  </a:txBody>
                  <a:tcPr/>
                </a:tc>
                <a:tc>
                  <a:txBody>
                    <a:bodyPr/>
                    <a:lstStyle/>
                    <a:p>
                      <a:pPr marL="0" marR="0" indent="0" algn="ctr">
                        <a:spcBef>
                          <a:spcPts val="0"/>
                        </a:spcBef>
                        <a:spcAft>
                          <a:spcPts val="0"/>
                        </a:spcAft>
                        <a:buNone/>
                      </a:pPr>
                      <a:r>
                        <a:rPr lang="ar-SA" sz="1800" b="1" baseline="0" dirty="0">
                          <a:effectLst/>
                          <a:latin typeface="Times New Roman" panose="02020603050405020304" pitchFamily="18" charset="0"/>
                          <a:ea typeface="Times New Roman" panose="02020603050405020304" pitchFamily="18" charset="0"/>
                          <a:cs typeface="+mj-cs"/>
                        </a:rPr>
                        <a:t>تتزاوج وتتكاثر</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1220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0" y="411684"/>
            <a:ext cx="8963696" cy="697287"/>
          </a:xfrm>
        </p:spPr>
        <p:txBody>
          <a:bodyPr>
            <a:noAutofit/>
          </a:bodyPr>
          <a:lstStyle/>
          <a:p>
            <a:r>
              <a:rPr lang="ar-SA" sz="3200" dirty="0">
                <a:latin typeface="Lateef" panose="01000506020000020003" pitchFamily="2" charset="-78"/>
                <a:ea typeface="Arial"/>
                <a:cs typeface="+mj-cs"/>
              </a:rPr>
              <a:t>تدريب : صنّف </a:t>
            </a:r>
            <a:r>
              <a:rPr lang="ar-SA" sz="3200" b="1" dirty="0">
                <a:cs typeface="+mj-cs"/>
              </a:rPr>
              <a:t>صفات الحيوانات الفقارية و اللافقارية </a:t>
            </a:r>
            <a:r>
              <a:rPr lang="ar-SA" sz="3200" dirty="0">
                <a:latin typeface="Lateef" panose="01000506020000020003" pitchFamily="2" charset="-78"/>
                <a:ea typeface="Arial"/>
                <a:cs typeface="+mj-cs"/>
              </a:rPr>
              <a:t>داخل الجدول.</a:t>
            </a:r>
            <a:endParaRPr lang="he-IL" sz="3200" dirty="0">
              <a:latin typeface="Lateef" panose="01000506020000020003" pitchFamily="2" charset="-78"/>
              <a:ea typeface="Arial"/>
              <a:cs typeface="+mj-cs"/>
            </a:endParaRPr>
          </a:p>
        </p:txBody>
      </p:sp>
      <p:sp>
        <p:nvSpPr>
          <p:cNvPr id="2" name="מלבן 1"/>
          <p:cNvSpPr/>
          <p:nvPr/>
        </p:nvSpPr>
        <p:spPr>
          <a:xfrm>
            <a:off x="154546" y="1217558"/>
            <a:ext cx="8551573" cy="461665"/>
          </a:xfrm>
          <a:prstGeom prst="rect">
            <a:avLst/>
          </a:prstGeom>
        </p:spPr>
        <p:txBody>
          <a:bodyPr wrap="square">
            <a:spAutoFit/>
          </a:bodyPr>
          <a:lstStyle/>
          <a:p>
            <a:pPr algn="r"/>
            <a:r>
              <a:rPr lang="ar-SA" sz="2400" b="1" dirty="0">
                <a:cs typeface="+mj-cs"/>
              </a:rPr>
              <a:t>أي من الصفات التالية هي صفات للحيوانات الفقارية وأيُّها للافقارية وأيُّها مشتركة؟</a:t>
            </a:r>
            <a:endParaRPr lang="en-US" sz="2400" b="1" dirty="0">
              <a:cs typeface="+mj-cs"/>
            </a:endParaRPr>
          </a:p>
        </p:txBody>
      </p:sp>
      <p:graphicFrame>
        <p:nvGraphicFramePr>
          <p:cNvPr id="7" name="טבלה 6"/>
          <p:cNvGraphicFramePr>
            <a:graphicFrameLocks noGrp="1"/>
          </p:cNvGraphicFramePr>
          <p:nvPr>
            <p:extLst>
              <p:ext uri="{D42A27DB-BD31-4B8C-83A1-F6EECF244321}">
                <p14:modId xmlns:p14="http://schemas.microsoft.com/office/powerpoint/2010/main" val="3886789719"/>
              </p:ext>
            </p:extLst>
          </p:nvPr>
        </p:nvGraphicFramePr>
        <p:xfrm>
          <a:off x="334850" y="1709663"/>
          <a:ext cx="8718999" cy="3291840"/>
        </p:xfrm>
        <a:graphic>
          <a:graphicData uri="http://schemas.openxmlformats.org/drawingml/2006/table">
            <a:tbl>
              <a:tblPr firstRow="1" bandRow="1">
                <a:tableStyleId>{5C22544A-7EE6-4342-B048-85BDC9FD1C3A}</a:tableStyleId>
              </a:tblPr>
              <a:tblGrid>
                <a:gridCol w="2906333">
                  <a:extLst>
                    <a:ext uri="{9D8B030D-6E8A-4147-A177-3AD203B41FA5}">
                      <a16:colId xmlns:a16="http://schemas.microsoft.com/office/drawing/2014/main" val="20000"/>
                    </a:ext>
                  </a:extLst>
                </a:gridCol>
                <a:gridCol w="2567189">
                  <a:extLst>
                    <a:ext uri="{9D8B030D-6E8A-4147-A177-3AD203B41FA5}">
                      <a16:colId xmlns:a16="http://schemas.microsoft.com/office/drawing/2014/main" val="20001"/>
                    </a:ext>
                  </a:extLst>
                </a:gridCol>
                <a:gridCol w="3245477">
                  <a:extLst>
                    <a:ext uri="{9D8B030D-6E8A-4147-A177-3AD203B41FA5}">
                      <a16:colId xmlns:a16="http://schemas.microsoft.com/office/drawing/2014/main" val="20002"/>
                    </a:ext>
                  </a:extLst>
                </a:gridCol>
              </a:tblGrid>
              <a:tr h="262457">
                <a:tc>
                  <a:txBody>
                    <a:bodyPr/>
                    <a:lstStyle/>
                    <a:p>
                      <a:pPr algn="ctr"/>
                      <a:r>
                        <a:rPr lang="ar-SA" sz="1800" b="1" dirty="0">
                          <a:cs typeface="+mj-cs"/>
                        </a:rPr>
                        <a:t>الحيوانات اللافقارية </a:t>
                      </a:r>
                      <a:endParaRPr lang="en-US" sz="1800" dirty="0">
                        <a:cs typeface="+mj-cs"/>
                      </a:endParaRPr>
                    </a:p>
                  </a:txBody>
                  <a:tcPr/>
                </a:tc>
                <a:tc>
                  <a:txBody>
                    <a:bodyPr/>
                    <a:lstStyle/>
                    <a:p>
                      <a:pPr algn="ctr"/>
                      <a:r>
                        <a:rPr lang="ar-SA" sz="1800" b="1" dirty="0">
                          <a:cs typeface="+mj-cs"/>
                        </a:rPr>
                        <a:t>الحيوانات الفقارية </a:t>
                      </a:r>
                      <a:endParaRPr lang="en-US" sz="1800" dirty="0">
                        <a:cs typeface="+mj-cs"/>
                      </a:endParaRPr>
                    </a:p>
                  </a:txBody>
                  <a:tcPr/>
                </a:tc>
                <a:tc>
                  <a:txBody>
                    <a:bodyPr/>
                    <a:lstStyle/>
                    <a:p>
                      <a:pPr algn="ctr"/>
                      <a:r>
                        <a:rPr lang="ar-SA" sz="1800" dirty="0">
                          <a:cs typeface="+mj-cs"/>
                        </a:rPr>
                        <a:t>الصفة</a:t>
                      </a:r>
                      <a:endParaRPr lang="en-US" sz="1800" dirty="0">
                        <a:cs typeface="+mj-cs"/>
                      </a:endParaRPr>
                    </a:p>
                  </a:txBody>
                  <a:tcPr/>
                </a:tc>
                <a:extLst>
                  <a:ext uri="{0D108BD9-81ED-4DB2-BD59-A6C34878D82A}">
                    <a16:rowId xmlns:a16="http://schemas.microsoft.com/office/drawing/2014/main" val="10000"/>
                  </a:ext>
                </a:extLst>
              </a:tr>
              <a:tr h="262457">
                <a:tc>
                  <a:txBody>
                    <a:bodyPr/>
                    <a:lstStyle/>
                    <a:p>
                      <a:pPr marL="0" marR="0" indent="0" algn="ctr">
                        <a:spcBef>
                          <a:spcPts val="0"/>
                        </a:spcBef>
                        <a:spcAft>
                          <a:spcPts val="0"/>
                        </a:spcAft>
                        <a:buNone/>
                      </a:pPr>
                      <a:r>
                        <a:rPr lang="ar-SA" sz="1800" b="1" kern="1200" dirty="0">
                          <a:solidFill>
                            <a:schemeClr val="dk1"/>
                          </a:solidFill>
                          <a:effectLst/>
                          <a:latin typeface="Times New Roman" panose="02020603050405020304" pitchFamily="18" charset="0"/>
                          <a:ea typeface="Times New Roman" panose="02020603050405020304" pitchFamily="18" charset="0"/>
                          <a:cs typeface="+mn-cs"/>
                        </a:rPr>
                        <a:t> أكثر عددًا</a:t>
                      </a:r>
                    </a:p>
                  </a:txBody>
                  <a:tcPr/>
                </a:tc>
                <a:tc>
                  <a:txBody>
                    <a:bodyPr/>
                    <a:lstStyle/>
                    <a:p>
                      <a:endParaRPr lang="en-US" sz="1800">
                        <a:cs typeface="+mj-cs"/>
                      </a:endParaRPr>
                    </a:p>
                  </a:txBody>
                  <a:tcPr/>
                </a:tc>
                <a:tc>
                  <a:txBody>
                    <a:bodyPr/>
                    <a:lstStyle/>
                    <a:p>
                      <a:pPr marL="0" marR="0" indent="0" algn="ctr">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 </a:t>
                      </a:r>
                      <a:r>
                        <a:rPr lang="ar-SA" sz="1800" b="1" dirty="0">
                          <a:solidFill>
                            <a:srgbClr val="FF0000"/>
                          </a:solidFill>
                          <a:effectLst/>
                          <a:latin typeface="Times New Roman" panose="02020603050405020304" pitchFamily="18" charset="0"/>
                          <a:ea typeface="Times New Roman" panose="02020603050405020304" pitchFamily="18" charset="0"/>
                          <a:cs typeface="+mj-cs"/>
                        </a:rPr>
                        <a:t>أكثر عددًا</a:t>
                      </a:r>
                    </a:p>
                  </a:txBody>
                  <a:tcPr/>
                </a:tc>
                <a:extLst>
                  <a:ext uri="{0D108BD9-81ED-4DB2-BD59-A6C34878D82A}">
                    <a16:rowId xmlns:a16="http://schemas.microsoft.com/office/drawing/2014/main" val="10001"/>
                  </a:ext>
                </a:extLst>
              </a:tr>
              <a:tr h="262457">
                <a:tc>
                  <a:txBody>
                    <a:bodyPr/>
                    <a:lstStyle/>
                    <a:p>
                      <a:endParaRPr lang="en-US" sz="1800" dirty="0">
                        <a:cs typeface="+mj-cs"/>
                      </a:endParaRPr>
                    </a:p>
                  </a:txBody>
                  <a:tcPr/>
                </a:tc>
                <a:tc>
                  <a:txBody>
                    <a:bodyPr/>
                    <a:lstStyle/>
                    <a:p>
                      <a:endParaRPr lang="en-US" sz="1800">
                        <a:cs typeface="+mj-cs"/>
                      </a:endParaRPr>
                    </a:p>
                  </a:txBody>
                  <a:tcPr/>
                </a:tc>
                <a:tc>
                  <a:txBody>
                    <a:bodyPr/>
                    <a:lstStyle/>
                    <a:p>
                      <a:pPr marL="0" marR="0" indent="0" algn="ctr">
                        <a:spcBef>
                          <a:spcPts val="0"/>
                        </a:spcBef>
                        <a:spcAft>
                          <a:spcPts val="0"/>
                        </a:spcAft>
                        <a:buNone/>
                      </a:pPr>
                      <a:r>
                        <a:rPr lang="ar-SA" sz="1800" b="1" dirty="0">
                          <a:effectLst/>
                          <a:latin typeface="Times New Roman" panose="02020603050405020304" pitchFamily="18" charset="0"/>
                          <a:ea typeface="Times New Roman" panose="02020603050405020304" pitchFamily="18" charset="0"/>
                          <a:cs typeface="+mj-cs"/>
                        </a:rPr>
                        <a:t>لديها عمود فقري</a:t>
                      </a:r>
                    </a:p>
                  </a:txBody>
                  <a:tcPr/>
                </a:tc>
                <a:extLst>
                  <a:ext uri="{0D108BD9-81ED-4DB2-BD59-A6C34878D82A}">
                    <a16:rowId xmlns:a16="http://schemas.microsoft.com/office/drawing/2014/main" val="10002"/>
                  </a:ext>
                </a:extLst>
              </a:tr>
              <a:tr h="262457">
                <a:tc>
                  <a:txBody>
                    <a:bodyPr/>
                    <a:lstStyle/>
                    <a:p>
                      <a:endParaRPr lang="en-US" sz="1800">
                        <a:cs typeface="+mj-cs"/>
                      </a:endParaRPr>
                    </a:p>
                  </a:txBody>
                  <a:tcPr/>
                </a:tc>
                <a:tc>
                  <a:txBody>
                    <a:bodyPr/>
                    <a:lstStyle/>
                    <a:p>
                      <a:endParaRPr lang="en-US" sz="1800">
                        <a:cs typeface="+mj-cs"/>
                      </a:endParaRPr>
                    </a:p>
                  </a:txBody>
                  <a:tcPr/>
                </a:tc>
                <a:tc>
                  <a:txBody>
                    <a:bodyPr/>
                    <a:lstStyle/>
                    <a:p>
                      <a:pPr marL="0" marR="0" indent="0" algn="ctr">
                        <a:spcBef>
                          <a:spcPts val="0"/>
                        </a:spcBef>
                        <a:spcAft>
                          <a:spcPts val="0"/>
                        </a:spcAft>
                        <a:buNone/>
                      </a:pPr>
                      <a:r>
                        <a:rPr lang="ar-SA" sz="1800" b="1" baseline="0" dirty="0">
                          <a:effectLst/>
                          <a:latin typeface="Times New Roman" panose="02020603050405020304" pitchFamily="18" charset="0"/>
                          <a:ea typeface="Times New Roman" panose="02020603050405020304" pitchFamily="18" charset="0"/>
                          <a:cs typeface="+mj-cs"/>
                        </a:rPr>
                        <a:t>آكلة نبات</a:t>
                      </a:r>
                    </a:p>
                  </a:txBody>
                  <a:tcPr/>
                </a:tc>
                <a:extLst>
                  <a:ext uri="{0D108BD9-81ED-4DB2-BD59-A6C34878D82A}">
                    <a16:rowId xmlns:a16="http://schemas.microsoft.com/office/drawing/2014/main" val="10003"/>
                  </a:ext>
                </a:extLst>
              </a:tr>
              <a:tr h="262457">
                <a:tc>
                  <a:txBody>
                    <a:bodyPr/>
                    <a:lstStyle/>
                    <a:p>
                      <a:endParaRPr lang="en-US" sz="1800" dirty="0">
                        <a:cs typeface="+mj-cs"/>
                      </a:endParaRPr>
                    </a:p>
                  </a:txBody>
                  <a:tcPr/>
                </a:tc>
                <a:tc>
                  <a:txBody>
                    <a:bodyPr/>
                    <a:lstStyle/>
                    <a:p>
                      <a:endParaRPr lang="en-US" sz="1800" dirty="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dirty="0">
                          <a:effectLst/>
                          <a:latin typeface="Times New Roman" panose="02020603050405020304" pitchFamily="18" charset="0"/>
                          <a:ea typeface="Times New Roman" panose="02020603050405020304" pitchFamily="18" charset="0"/>
                          <a:cs typeface="+mj-cs"/>
                        </a:rPr>
                        <a:t>تعيش</a:t>
                      </a:r>
                      <a:r>
                        <a:rPr lang="ar-SA" sz="1800" b="1" baseline="0" dirty="0">
                          <a:effectLst/>
                          <a:latin typeface="Times New Roman" panose="02020603050405020304" pitchFamily="18" charset="0"/>
                          <a:ea typeface="Times New Roman" panose="02020603050405020304" pitchFamily="18" charset="0"/>
                          <a:cs typeface="+mj-cs"/>
                        </a:rPr>
                        <a:t> في الماء وعلى اليابسة</a:t>
                      </a:r>
                    </a:p>
                  </a:txBody>
                  <a:tcPr/>
                </a:tc>
                <a:extLst>
                  <a:ext uri="{0D108BD9-81ED-4DB2-BD59-A6C34878D82A}">
                    <a16:rowId xmlns:a16="http://schemas.microsoft.com/office/drawing/2014/main" val="10004"/>
                  </a:ext>
                </a:extLst>
              </a:tr>
              <a:tr h="262457">
                <a:tc>
                  <a:txBody>
                    <a:bodyPr/>
                    <a:lstStyle/>
                    <a:p>
                      <a:endParaRPr lang="en-US" sz="1800">
                        <a:cs typeface="+mj-cs"/>
                      </a:endParaRPr>
                    </a:p>
                  </a:txBody>
                  <a:tcPr/>
                </a:tc>
                <a:tc>
                  <a:txBody>
                    <a:bodyPr/>
                    <a:lstStyle/>
                    <a:p>
                      <a:endParaRPr lang="en-US" sz="180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baseline="0" dirty="0">
                          <a:effectLst/>
                          <a:latin typeface="Times New Roman" panose="02020603050405020304" pitchFamily="18" charset="0"/>
                          <a:ea typeface="Times New Roman" panose="02020603050405020304" pitchFamily="18" charset="0"/>
                          <a:cs typeface="+mj-cs"/>
                        </a:rPr>
                        <a:t>تملك دماغًا متطورًا</a:t>
                      </a:r>
                      <a:r>
                        <a:rPr lang="ar-JO" sz="1800" b="1" baseline="0" dirty="0">
                          <a:effectLst/>
                          <a:latin typeface="Times New Roman" panose="02020603050405020304" pitchFamily="18" charset="0"/>
                          <a:ea typeface="Times New Roman" panose="02020603050405020304" pitchFamily="18" charset="0"/>
                          <a:cs typeface="+mj-cs"/>
                        </a:rPr>
                        <a:t> و </a:t>
                      </a: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أكثر ذكاء</a:t>
                      </a:r>
                    </a:p>
                  </a:txBody>
                  <a:tcPr/>
                </a:tc>
                <a:extLst>
                  <a:ext uri="{0D108BD9-81ED-4DB2-BD59-A6C34878D82A}">
                    <a16:rowId xmlns:a16="http://schemas.microsoft.com/office/drawing/2014/main" val="10005"/>
                  </a:ext>
                </a:extLst>
              </a:tr>
              <a:tr h="358684">
                <a:tc>
                  <a:txBody>
                    <a:bodyPr/>
                    <a:lstStyle/>
                    <a:p>
                      <a:endParaRPr lang="en-US" sz="1800">
                        <a:cs typeface="+mj-cs"/>
                      </a:endParaRPr>
                    </a:p>
                  </a:txBody>
                  <a:tcPr/>
                </a:tc>
                <a:tc>
                  <a:txBody>
                    <a:bodyPr/>
                    <a:lstStyle/>
                    <a:p>
                      <a:endParaRPr lang="en-US" sz="180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dirty="0">
                          <a:solidFill>
                            <a:schemeClr val="dk1"/>
                          </a:solidFill>
                          <a:latin typeface="+mn-lt"/>
                          <a:ea typeface="+mn-ea"/>
                          <a:cs typeface="+mn-cs"/>
                        </a:rPr>
                        <a:t>يُمكن</a:t>
                      </a:r>
                      <a:r>
                        <a:rPr lang="ar-SA" sz="1800" b="1" kern="1200" baseline="0" dirty="0">
                          <a:solidFill>
                            <a:schemeClr val="dk1"/>
                          </a:solidFill>
                          <a:latin typeface="+mn-lt"/>
                          <a:ea typeface="+mn-ea"/>
                          <a:cs typeface="+mn-cs"/>
                        </a:rPr>
                        <a:t> ترويضها</a:t>
                      </a:r>
                      <a:endParaRPr lang="en-US" sz="1800" b="1" kern="1200" dirty="0">
                        <a:solidFill>
                          <a:schemeClr val="dk1"/>
                        </a:solidFill>
                        <a:latin typeface="+mn-lt"/>
                        <a:ea typeface="+mn-ea"/>
                        <a:cs typeface="+mn-cs"/>
                      </a:endParaRPr>
                    </a:p>
                  </a:txBody>
                  <a:tcPr/>
                </a:tc>
                <a:extLst>
                  <a:ext uri="{0D108BD9-81ED-4DB2-BD59-A6C34878D82A}">
                    <a16:rowId xmlns:a16="http://schemas.microsoft.com/office/drawing/2014/main" val="10006"/>
                  </a:ext>
                </a:extLst>
              </a:tr>
              <a:tr h="262457">
                <a:tc>
                  <a:txBody>
                    <a:bodyPr/>
                    <a:lstStyle/>
                    <a:p>
                      <a:endParaRPr lang="en-US" sz="1800">
                        <a:cs typeface="+mj-cs"/>
                      </a:endParaRPr>
                    </a:p>
                  </a:txBody>
                  <a:tcPr/>
                </a:tc>
                <a:tc>
                  <a:txBody>
                    <a:bodyPr/>
                    <a:lstStyle/>
                    <a:p>
                      <a:endParaRPr lang="en-US" sz="180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baseline="0" dirty="0">
                          <a:effectLst/>
                          <a:latin typeface="Times New Roman" panose="02020603050405020304" pitchFamily="18" charset="0"/>
                          <a:ea typeface="Times New Roman" panose="02020603050405020304" pitchFamily="18" charset="0"/>
                          <a:cs typeface="+mj-cs"/>
                        </a:rPr>
                        <a:t>تتكاثر بوضع البيض</a:t>
                      </a:r>
                    </a:p>
                  </a:txBody>
                  <a:tcPr/>
                </a:tc>
                <a:extLst>
                  <a:ext uri="{0D108BD9-81ED-4DB2-BD59-A6C34878D82A}">
                    <a16:rowId xmlns:a16="http://schemas.microsoft.com/office/drawing/2014/main" val="10007"/>
                  </a:ext>
                </a:extLst>
              </a:tr>
              <a:tr h="262457">
                <a:tc>
                  <a:txBody>
                    <a:bodyPr/>
                    <a:lstStyle/>
                    <a:p>
                      <a:endParaRPr lang="en-US" sz="1800">
                        <a:cs typeface="+mj-cs"/>
                      </a:endParaRPr>
                    </a:p>
                  </a:txBody>
                  <a:tcPr/>
                </a:tc>
                <a:tc>
                  <a:txBody>
                    <a:bodyPr/>
                    <a:lstStyle/>
                    <a:p>
                      <a:endParaRPr lang="en-US" sz="1800">
                        <a:cs typeface="+mj-cs"/>
                      </a:endParaRPr>
                    </a:p>
                  </a:txBody>
                  <a:tcPr/>
                </a:tc>
                <a:tc>
                  <a:txBody>
                    <a:bodyPr/>
                    <a:lstStyle/>
                    <a:p>
                      <a:pPr marL="0" marR="0" indent="0" algn="ctr">
                        <a:spcBef>
                          <a:spcPts val="0"/>
                        </a:spcBef>
                        <a:spcAft>
                          <a:spcPts val="0"/>
                        </a:spcAft>
                        <a:buNone/>
                      </a:pPr>
                      <a:r>
                        <a:rPr lang="ar-SA" sz="1800" b="1" baseline="0" dirty="0">
                          <a:effectLst/>
                          <a:latin typeface="Times New Roman" panose="02020603050405020304" pitchFamily="18" charset="0"/>
                          <a:ea typeface="Times New Roman" panose="02020603050405020304" pitchFamily="18" charset="0"/>
                          <a:cs typeface="+mj-cs"/>
                        </a:rPr>
                        <a:t>تتزاوج وتتكاثر</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2287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xfrm>
            <a:off x="2311193" y="497345"/>
            <a:ext cx="6210000" cy="540000"/>
          </a:xfrm>
          <a:prstGeom prst="rect">
            <a:avLst/>
          </a:prstGeom>
          <a:solidFill>
            <a:schemeClr val="accent1"/>
          </a:solidFill>
          <a:ln>
            <a:noFill/>
          </a:ln>
        </p:spPr>
        <p:txBody>
          <a:bodyPr spcFirstLastPara="1" vert="horz" wrap="square" lIns="68569" tIns="34275" rIns="68569" bIns="34275" rtlCol="0" anchor="b" anchorCtr="0">
            <a:noAutofit/>
          </a:bodyPr>
          <a:lstStyle/>
          <a:p>
            <a:pPr>
              <a:spcBef>
                <a:spcPts val="0"/>
              </a:spcBef>
            </a:pPr>
            <a:r>
              <a:rPr lang="ar-JO" b="1" dirty="0">
                <a:latin typeface="Lateef" panose="01000506020000020003" pitchFamily="2" charset="-78"/>
                <a:cs typeface="+mj-cs"/>
              </a:rPr>
              <a:t>نبدأ بمتعة</a:t>
            </a:r>
            <a:r>
              <a:rPr lang="ar-SA" b="1" dirty="0">
                <a:latin typeface="Lateef" panose="01000506020000020003" pitchFamily="2" charset="-78"/>
                <a:cs typeface="+mj-cs"/>
              </a:rPr>
              <a:t> </a:t>
            </a:r>
            <a:r>
              <a:rPr lang="ar-JO" b="1" dirty="0" err="1">
                <a:latin typeface="Lateef" panose="01000506020000020003" pitchFamily="2" charset="-78"/>
                <a:cs typeface="+mj-cs"/>
              </a:rPr>
              <a:t>,</a:t>
            </a:r>
            <a:r>
              <a:rPr lang="ar-JO" b="1" dirty="0">
                <a:latin typeface="Lateef" panose="01000506020000020003" pitchFamily="2" charset="-78"/>
                <a:cs typeface="+mj-cs"/>
              </a:rPr>
              <a:t> </a:t>
            </a:r>
            <a:r>
              <a:rPr lang="ar-SA" b="1" dirty="0">
                <a:latin typeface="Lateef" panose="01000506020000020003" pitchFamily="2" charset="-78"/>
                <a:cs typeface="+mj-cs"/>
              </a:rPr>
              <a:t>بهمة ونشاط..</a:t>
            </a:r>
            <a:endParaRPr b="1" dirty="0">
              <a:latin typeface="Lateef" panose="01000506020000020003" pitchFamily="2" charset="-78"/>
              <a:cs typeface="+mj-cs"/>
            </a:endParaRPr>
          </a:p>
        </p:txBody>
      </p:sp>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Google Shape;270;p8"/>
          <p:cNvSpPr txBox="1">
            <a:spLocks noGrp="1"/>
          </p:cNvSpPr>
          <p:nvPr>
            <p:ph type="body" idx="1"/>
          </p:nvPr>
        </p:nvSpPr>
        <p:spPr>
          <a:xfrm>
            <a:off x="843379" y="1287262"/>
            <a:ext cx="7677814" cy="3471169"/>
          </a:xfrm>
          <a:prstGeom prst="rect">
            <a:avLst/>
          </a:prstGeom>
          <a:solidFill>
            <a:schemeClr val="lt1"/>
          </a:solidFill>
          <a:ln w="12700" cap="flat" cmpd="sng">
            <a:solidFill>
              <a:srgbClr val="FB2265"/>
            </a:solidFill>
            <a:prstDash val="solid"/>
            <a:miter lim="800000"/>
            <a:headEnd type="none" w="sm" len="sm"/>
            <a:tailEnd type="none" w="sm" len="sm"/>
          </a:ln>
        </p:spPr>
        <p:txBody>
          <a:bodyPr spcFirstLastPara="1" vert="horz" wrap="square" lIns="68569" tIns="34275" rIns="68569" bIns="34275" rtlCol="0" anchor="t" anchorCtr="0">
            <a:normAutofit lnSpcReduction="10000"/>
          </a:bodyPr>
          <a:lstStyle/>
          <a:p>
            <a:pPr marL="0" indent="0" algn="ctr">
              <a:lnSpc>
                <a:spcPct val="150000"/>
              </a:lnSpc>
              <a:buClr>
                <a:schemeClr val="accent2"/>
              </a:buClr>
              <a:buSzPts val="2800"/>
              <a:buNone/>
            </a:pPr>
            <a:r>
              <a:rPr lang="ar-SA" sz="2400" b="1" dirty="0">
                <a:latin typeface="Lateef" panose="01000506020000020003" pitchFamily="2" charset="-78"/>
                <a:cs typeface="+mj-cs"/>
              </a:rPr>
              <a:t>لمن أنتمي؟؟</a:t>
            </a:r>
          </a:p>
          <a:p>
            <a:pPr marL="457200" indent="-457200" algn="r">
              <a:lnSpc>
                <a:spcPct val="150000"/>
              </a:lnSpc>
              <a:buClr>
                <a:schemeClr val="accent2"/>
              </a:buClr>
              <a:buSzPts val="2800"/>
              <a:buFont typeface="Arial" panose="020B0604020202020204" pitchFamily="34" charset="0"/>
              <a:buChar char="•"/>
            </a:pPr>
            <a:r>
              <a:rPr lang="ar-SA" sz="2400" b="1" dirty="0">
                <a:latin typeface="Lateef" panose="01000506020000020003" pitchFamily="2" charset="-78"/>
                <a:cs typeface="+mj-cs"/>
              </a:rPr>
              <a:t>هل ممكن تصنيف هذه الحيوانات التي أمامك إلى مجموعات تبعا لصفات مشتركة؟</a:t>
            </a:r>
          </a:p>
          <a:p>
            <a:pPr marL="457200" indent="-457200" algn="r">
              <a:lnSpc>
                <a:spcPct val="150000"/>
              </a:lnSpc>
              <a:buClr>
                <a:schemeClr val="accent2"/>
              </a:buClr>
              <a:buSzPts val="2800"/>
              <a:buFont typeface="Arial" panose="020B0604020202020204" pitchFamily="34" charset="0"/>
              <a:buChar char="•"/>
            </a:pPr>
            <a:r>
              <a:rPr lang="ar-SA" sz="2400" b="1" dirty="0">
                <a:latin typeface="Lateef" panose="01000506020000020003" pitchFamily="2" charset="-78"/>
                <a:cs typeface="+mj-cs"/>
              </a:rPr>
              <a:t>هيا نحاول..</a:t>
            </a:r>
          </a:p>
          <a:p>
            <a:pPr marL="0" indent="0" algn="r">
              <a:spcBef>
                <a:spcPts val="0"/>
              </a:spcBef>
              <a:buClr>
                <a:schemeClr val="accent2"/>
              </a:buClr>
              <a:buSzPts val="2800"/>
            </a:pPr>
            <a:br>
              <a:rPr lang="ar-SA" sz="3600" dirty="0">
                <a:latin typeface="Lateef" panose="01000506020000020003" pitchFamily="2" charset="-78"/>
                <a:cs typeface="+mj-cs"/>
              </a:rPr>
            </a:br>
            <a:endParaRPr sz="3600" dirty="0">
              <a:latin typeface="Lateef" panose="01000506020000020003" pitchFamily="2" charset="-78"/>
              <a:cs typeface="+mj-cs"/>
            </a:endParaRPr>
          </a:p>
        </p:txBody>
      </p:sp>
      <p:grpSp>
        <p:nvGrpSpPr>
          <p:cNvPr id="4" name="Group 3"/>
          <p:cNvGrpSpPr/>
          <p:nvPr/>
        </p:nvGrpSpPr>
        <p:grpSpPr>
          <a:xfrm>
            <a:off x="1184251" y="3217753"/>
            <a:ext cx="5461750" cy="1423165"/>
            <a:chOff x="1324918" y="2688198"/>
            <a:chExt cx="5461750" cy="1423165"/>
          </a:xfrm>
        </p:grpSpPr>
        <p:pic>
          <p:nvPicPr>
            <p:cNvPr id="2" name="תמונה 1"/>
            <p:cNvPicPr>
              <a:picLocks noChangeAspect="1"/>
            </p:cNvPicPr>
            <p:nvPr/>
          </p:nvPicPr>
          <p:blipFill>
            <a:blip r:embed="rId4"/>
            <a:stretch>
              <a:fillRect/>
            </a:stretch>
          </p:blipFill>
          <p:spPr>
            <a:xfrm>
              <a:off x="5588382" y="2688198"/>
              <a:ext cx="1198286" cy="599143"/>
            </a:xfrm>
            <a:prstGeom prst="rect">
              <a:avLst/>
            </a:prstGeom>
          </p:spPr>
        </p:pic>
        <p:pic>
          <p:nvPicPr>
            <p:cNvPr id="3" name="תמונה 2"/>
            <p:cNvPicPr>
              <a:picLocks noChangeAspect="1"/>
            </p:cNvPicPr>
            <p:nvPr/>
          </p:nvPicPr>
          <p:blipFill>
            <a:blip r:embed="rId5"/>
            <a:stretch>
              <a:fillRect/>
            </a:stretch>
          </p:blipFill>
          <p:spPr>
            <a:xfrm>
              <a:off x="2927410" y="3417287"/>
              <a:ext cx="1370015" cy="694076"/>
            </a:xfrm>
            <a:prstGeom prst="rect">
              <a:avLst/>
            </a:prstGeom>
          </p:spPr>
        </p:pic>
        <p:pic>
          <p:nvPicPr>
            <p:cNvPr id="8" name="תמונה 7"/>
            <p:cNvPicPr>
              <a:picLocks noChangeAspect="1"/>
            </p:cNvPicPr>
            <p:nvPr/>
          </p:nvPicPr>
          <p:blipFill>
            <a:blip r:embed="rId6"/>
            <a:stretch>
              <a:fillRect/>
            </a:stretch>
          </p:blipFill>
          <p:spPr>
            <a:xfrm>
              <a:off x="2927410" y="2707285"/>
              <a:ext cx="1376442" cy="595206"/>
            </a:xfrm>
            <a:prstGeom prst="rect">
              <a:avLst/>
            </a:prstGeom>
          </p:spPr>
        </p:pic>
        <p:pic>
          <p:nvPicPr>
            <p:cNvPr id="11" name="תמונה 10"/>
            <p:cNvPicPr>
              <a:picLocks noChangeAspect="1"/>
            </p:cNvPicPr>
            <p:nvPr/>
          </p:nvPicPr>
          <p:blipFill>
            <a:blip r:embed="rId7"/>
            <a:stretch>
              <a:fillRect/>
            </a:stretch>
          </p:blipFill>
          <p:spPr>
            <a:xfrm>
              <a:off x="4379494" y="2703347"/>
              <a:ext cx="1232959" cy="599143"/>
            </a:xfrm>
            <a:prstGeom prst="rect">
              <a:avLst/>
            </a:prstGeom>
          </p:spPr>
        </p:pic>
        <p:pic>
          <p:nvPicPr>
            <p:cNvPr id="12" name="תמונה 11"/>
            <p:cNvPicPr>
              <a:picLocks noChangeAspect="1"/>
            </p:cNvPicPr>
            <p:nvPr/>
          </p:nvPicPr>
          <p:blipFill>
            <a:blip r:embed="rId8"/>
            <a:stretch>
              <a:fillRect/>
            </a:stretch>
          </p:blipFill>
          <p:spPr>
            <a:xfrm>
              <a:off x="1324918" y="3478845"/>
              <a:ext cx="1425906" cy="632518"/>
            </a:xfrm>
            <a:prstGeom prst="rect">
              <a:avLst/>
            </a:prstGeom>
          </p:spPr>
        </p:pic>
        <p:pic>
          <p:nvPicPr>
            <p:cNvPr id="13" name="תמונה 12"/>
            <p:cNvPicPr>
              <a:picLocks noChangeAspect="1"/>
            </p:cNvPicPr>
            <p:nvPr/>
          </p:nvPicPr>
          <p:blipFill>
            <a:blip r:embed="rId9"/>
            <a:stretch>
              <a:fillRect/>
            </a:stretch>
          </p:blipFill>
          <p:spPr>
            <a:xfrm>
              <a:off x="4379494" y="3417287"/>
              <a:ext cx="1208888" cy="694076"/>
            </a:xfrm>
            <a:prstGeom prst="rect">
              <a:avLst/>
            </a:prstGeom>
          </p:spPr>
        </p:pic>
        <p:pic>
          <p:nvPicPr>
            <p:cNvPr id="14" name="תמונה 13"/>
            <p:cNvPicPr>
              <a:picLocks noChangeAspect="1"/>
            </p:cNvPicPr>
            <p:nvPr/>
          </p:nvPicPr>
          <p:blipFill>
            <a:blip r:embed="rId10"/>
            <a:stretch>
              <a:fillRect/>
            </a:stretch>
          </p:blipFill>
          <p:spPr>
            <a:xfrm>
              <a:off x="1324919" y="2688198"/>
              <a:ext cx="1425906" cy="680644"/>
            </a:xfrm>
            <a:prstGeom prst="rect">
              <a:avLst/>
            </a:prstGeom>
          </p:spPr>
        </p:pic>
        <p:pic>
          <p:nvPicPr>
            <p:cNvPr id="15" name="תמונה 14"/>
            <p:cNvPicPr>
              <a:picLocks noChangeAspect="1"/>
            </p:cNvPicPr>
            <p:nvPr/>
          </p:nvPicPr>
          <p:blipFill>
            <a:blip r:embed="rId11"/>
            <a:stretch>
              <a:fillRect/>
            </a:stretch>
          </p:blipFill>
          <p:spPr>
            <a:xfrm>
              <a:off x="5670451" y="3393064"/>
              <a:ext cx="1053483" cy="718299"/>
            </a:xfrm>
            <a:prstGeom prst="rect">
              <a:avLst/>
            </a:prstGeom>
          </p:spPr>
        </p:pic>
      </p:grpSp>
    </p:spTree>
    <p:extLst>
      <p:ext uri="{BB962C8B-B14F-4D97-AF65-F5344CB8AC3E}">
        <p14:creationId xmlns:p14="http://schemas.microsoft.com/office/powerpoint/2010/main" val="223008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0" y="411684"/>
            <a:ext cx="8963696" cy="697287"/>
          </a:xfrm>
        </p:spPr>
        <p:txBody>
          <a:bodyPr>
            <a:noAutofit/>
          </a:bodyPr>
          <a:lstStyle/>
          <a:p>
            <a:r>
              <a:rPr lang="ar-SA" sz="3200" dirty="0">
                <a:latin typeface="Lateef" panose="01000506020000020003" pitchFamily="2" charset="-78"/>
                <a:ea typeface="Arial"/>
                <a:cs typeface="+mj-cs"/>
              </a:rPr>
              <a:t>تدريب : صنّف </a:t>
            </a:r>
            <a:r>
              <a:rPr lang="ar-SA" sz="3200" b="1" dirty="0">
                <a:cs typeface="+mj-cs"/>
              </a:rPr>
              <a:t>صفات الحيوانات الفقارية و اللافقارية </a:t>
            </a:r>
            <a:r>
              <a:rPr lang="ar-SA" sz="3200" dirty="0">
                <a:latin typeface="Lateef" panose="01000506020000020003" pitchFamily="2" charset="-78"/>
                <a:ea typeface="Arial"/>
                <a:cs typeface="+mj-cs"/>
              </a:rPr>
              <a:t>داخل الجدول.</a:t>
            </a:r>
            <a:endParaRPr lang="he-IL" sz="3200" dirty="0">
              <a:latin typeface="Lateef" panose="01000506020000020003" pitchFamily="2" charset="-78"/>
              <a:ea typeface="Arial"/>
              <a:cs typeface="+mj-cs"/>
            </a:endParaRPr>
          </a:p>
        </p:txBody>
      </p:sp>
      <p:sp>
        <p:nvSpPr>
          <p:cNvPr id="2" name="מלבן 1"/>
          <p:cNvSpPr/>
          <p:nvPr/>
        </p:nvSpPr>
        <p:spPr>
          <a:xfrm>
            <a:off x="154546" y="1217558"/>
            <a:ext cx="8551573" cy="461665"/>
          </a:xfrm>
          <a:prstGeom prst="rect">
            <a:avLst/>
          </a:prstGeom>
        </p:spPr>
        <p:txBody>
          <a:bodyPr wrap="square">
            <a:spAutoFit/>
          </a:bodyPr>
          <a:lstStyle/>
          <a:p>
            <a:pPr algn="r"/>
            <a:r>
              <a:rPr lang="ar-SA" sz="2400" b="1" dirty="0">
                <a:cs typeface="+mj-cs"/>
              </a:rPr>
              <a:t>أي من الصفات التالية هي صفات للحيوانات الفقارية وأيُّها للافقارية وأيُّها مشتركة؟</a:t>
            </a:r>
            <a:endParaRPr lang="en-US" sz="2400" b="1" dirty="0">
              <a:cs typeface="+mj-cs"/>
            </a:endParaRPr>
          </a:p>
        </p:txBody>
      </p:sp>
      <p:graphicFrame>
        <p:nvGraphicFramePr>
          <p:cNvPr id="7" name="טבלה 6"/>
          <p:cNvGraphicFramePr>
            <a:graphicFrameLocks noGrp="1"/>
          </p:cNvGraphicFramePr>
          <p:nvPr>
            <p:extLst>
              <p:ext uri="{D42A27DB-BD31-4B8C-83A1-F6EECF244321}">
                <p14:modId xmlns:p14="http://schemas.microsoft.com/office/powerpoint/2010/main" val="4129041066"/>
              </p:ext>
            </p:extLst>
          </p:nvPr>
        </p:nvGraphicFramePr>
        <p:xfrm>
          <a:off x="334850" y="1709663"/>
          <a:ext cx="8718999" cy="3291840"/>
        </p:xfrm>
        <a:graphic>
          <a:graphicData uri="http://schemas.openxmlformats.org/drawingml/2006/table">
            <a:tbl>
              <a:tblPr firstRow="1" bandRow="1">
                <a:tableStyleId>{5C22544A-7EE6-4342-B048-85BDC9FD1C3A}</a:tableStyleId>
              </a:tblPr>
              <a:tblGrid>
                <a:gridCol w="2906333">
                  <a:extLst>
                    <a:ext uri="{9D8B030D-6E8A-4147-A177-3AD203B41FA5}">
                      <a16:colId xmlns:a16="http://schemas.microsoft.com/office/drawing/2014/main" val="20000"/>
                    </a:ext>
                  </a:extLst>
                </a:gridCol>
                <a:gridCol w="2567189">
                  <a:extLst>
                    <a:ext uri="{9D8B030D-6E8A-4147-A177-3AD203B41FA5}">
                      <a16:colId xmlns:a16="http://schemas.microsoft.com/office/drawing/2014/main" val="20001"/>
                    </a:ext>
                  </a:extLst>
                </a:gridCol>
                <a:gridCol w="3245477">
                  <a:extLst>
                    <a:ext uri="{9D8B030D-6E8A-4147-A177-3AD203B41FA5}">
                      <a16:colId xmlns:a16="http://schemas.microsoft.com/office/drawing/2014/main" val="20002"/>
                    </a:ext>
                  </a:extLst>
                </a:gridCol>
              </a:tblGrid>
              <a:tr h="262457">
                <a:tc>
                  <a:txBody>
                    <a:bodyPr/>
                    <a:lstStyle/>
                    <a:p>
                      <a:pPr algn="ctr"/>
                      <a:r>
                        <a:rPr lang="ar-SA" sz="1800" b="1" dirty="0">
                          <a:cs typeface="+mj-cs"/>
                        </a:rPr>
                        <a:t>الحيوانات اللافقارية </a:t>
                      </a:r>
                      <a:endParaRPr lang="en-US" sz="1800" dirty="0">
                        <a:cs typeface="+mj-cs"/>
                      </a:endParaRPr>
                    </a:p>
                  </a:txBody>
                  <a:tcPr/>
                </a:tc>
                <a:tc>
                  <a:txBody>
                    <a:bodyPr/>
                    <a:lstStyle/>
                    <a:p>
                      <a:pPr algn="ctr"/>
                      <a:r>
                        <a:rPr lang="ar-SA" sz="1800" b="1" dirty="0">
                          <a:cs typeface="+mj-cs"/>
                        </a:rPr>
                        <a:t>الحيوانات الفقارية </a:t>
                      </a:r>
                      <a:endParaRPr lang="en-US" sz="1800" dirty="0">
                        <a:cs typeface="+mj-cs"/>
                      </a:endParaRPr>
                    </a:p>
                  </a:txBody>
                  <a:tcPr/>
                </a:tc>
                <a:tc>
                  <a:txBody>
                    <a:bodyPr/>
                    <a:lstStyle/>
                    <a:p>
                      <a:pPr algn="ctr"/>
                      <a:r>
                        <a:rPr lang="ar-SA" sz="1800" dirty="0">
                          <a:cs typeface="+mj-cs"/>
                        </a:rPr>
                        <a:t>الصفة</a:t>
                      </a:r>
                      <a:endParaRPr lang="en-US" sz="1800" dirty="0">
                        <a:cs typeface="+mj-cs"/>
                      </a:endParaRPr>
                    </a:p>
                  </a:txBody>
                  <a:tcPr/>
                </a:tc>
                <a:extLst>
                  <a:ext uri="{0D108BD9-81ED-4DB2-BD59-A6C34878D82A}">
                    <a16:rowId xmlns:a16="http://schemas.microsoft.com/office/drawing/2014/main" val="10000"/>
                  </a:ext>
                </a:extLst>
              </a:tr>
              <a:tr h="262457">
                <a:tc>
                  <a:txBody>
                    <a:bodyPr/>
                    <a:lstStyle/>
                    <a:p>
                      <a:pPr marL="0" marR="0" indent="0" algn="ctr">
                        <a:spcBef>
                          <a:spcPts val="0"/>
                        </a:spcBef>
                        <a:spcAft>
                          <a:spcPts val="0"/>
                        </a:spcAft>
                        <a:buNone/>
                      </a:pPr>
                      <a:r>
                        <a:rPr lang="ar-SA" sz="1800" b="1" kern="1200" dirty="0">
                          <a:solidFill>
                            <a:schemeClr val="dk1"/>
                          </a:solidFill>
                          <a:effectLst/>
                          <a:latin typeface="Times New Roman" panose="02020603050405020304" pitchFamily="18" charset="0"/>
                          <a:ea typeface="Times New Roman" panose="02020603050405020304" pitchFamily="18" charset="0"/>
                          <a:cs typeface="+mn-cs"/>
                        </a:rPr>
                        <a:t> أكثر عددًا</a:t>
                      </a:r>
                    </a:p>
                  </a:txBody>
                  <a:tcPr/>
                </a:tc>
                <a:tc>
                  <a:txBody>
                    <a:bodyPr/>
                    <a:lstStyle/>
                    <a:p>
                      <a:pPr algn="ctr"/>
                      <a:endParaRPr lang="en-US" sz="1800" dirty="0">
                        <a:cs typeface="+mj-cs"/>
                      </a:endParaRPr>
                    </a:p>
                  </a:txBody>
                  <a:tcPr/>
                </a:tc>
                <a:tc>
                  <a:txBody>
                    <a:bodyPr/>
                    <a:lstStyle/>
                    <a:p>
                      <a:pPr marL="0" marR="0" indent="0" algn="ctr" defTabSz="685800" rtl="1" eaLnBrk="1" latinLnBrk="0" hangingPunct="1">
                        <a:spcBef>
                          <a:spcPts val="0"/>
                        </a:spcBef>
                        <a:spcAft>
                          <a:spcPts val="0"/>
                        </a:spcAft>
                        <a:buNone/>
                      </a:pPr>
                      <a:r>
                        <a:rPr lang="ar-SA" sz="1800" b="1" kern="1200" dirty="0">
                          <a:solidFill>
                            <a:schemeClr val="dk1"/>
                          </a:solidFill>
                          <a:effectLst/>
                          <a:latin typeface="Times New Roman" panose="02020603050405020304" pitchFamily="18" charset="0"/>
                          <a:ea typeface="Times New Roman" panose="02020603050405020304" pitchFamily="18" charset="0"/>
                          <a:cs typeface="+mj-cs"/>
                        </a:rPr>
                        <a:t> أكثر عددًا</a:t>
                      </a:r>
                    </a:p>
                  </a:txBody>
                  <a:tcPr/>
                </a:tc>
                <a:extLst>
                  <a:ext uri="{0D108BD9-81ED-4DB2-BD59-A6C34878D82A}">
                    <a16:rowId xmlns:a16="http://schemas.microsoft.com/office/drawing/2014/main" val="10001"/>
                  </a:ext>
                </a:extLst>
              </a:tr>
              <a:tr h="262457">
                <a:tc>
                  <a:txBody>
                    <a:bodyPr/>
                    <a:lstStyle/>
                    <a:p>
                      <a:pPr algn="ctr"/>
                      <a:endParaRPr lang="en-US" sz="180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dirty="0">
                          <a:solidFill>
                            <a:schemeClr val="dk1"/>
                          </a:solidFill>
                          <a:effectLst/>
                          <a:latin typeface="Times New Roman" panose="02020603050405020304" pitchFamily="18" charset="0"/>
                          <a:ea typeface="Times New Roman" panose="02020603050405020304" pitchFamily="18" charset="0"/>
                          <a:cs typeface="+mn-cs"/>
                        </a:rPr>
                        <a:t>لديها عمود فقري</a:t>
                      </a:r>
                    </a:p>
                  </a:txBody>
                  <a:tcPr/>
                </a:tc>
                <a:tc>
                  <a:txBody>
                    <a:bodyPr/>
                    <a:lstStyle/>
                    <a:p>
                      <a:pPr marL="0" marR="0" indent="0" algn="ctr">
                        <a:spcBef>
                          <a:spcPts val="0"/>
                        </a:spcBef>
                        <a:spcAft>
                          <a:spcPts val="0"/>
                        </a:spcAft>
                        <a:buNone/>
                      </a:pPr>
                      <a:r>
                        <a:rPr lang="ar-SA" sz="1800" b="1" dirty="0">
                          <a:solidFill>
                            <a:srgbClr val="FF0000"/>
                          </a:solidFill>
                          <a:effectLst/>
                          <a:latin typeface="Times New Roman" panose="02020603050405020304" pitchFamily="18" charset="0"/>
                          <a:ea typeface="Times New Roman" panose="02020603050405020304" pitchFamily="18" charset="0"/>
                          <a:cs typeface="+mj-cs"/>
                        </a:rPr>
                        <a:t>لديها عمود فقري</a:t>
                      </a:r>
                    </a:p>
                  </a:txBody>
                  <a:tcPr/>
                </a:tc>
                <a:extLst>
                  <a:ext uri="{0D108BD9-81ED-4DB2-BD59-A6C34878D82A}">
                    <a16:rowId xmlns:a16="http://schemas.microsoft.com/office/drawing/2014/main" val="10002"/>
                  </a:ext>
                </a:extLst>
              </a:tr>
              <a:tr h="262457">
                <a:tc>
                  <a:txBody>
                    <a:bodyPr/>
                    <a:lstStyle/>
                    <a:p>
                      <a:pPr algn="ctr"/>
                      <a:endParaRPr lang="en-US" sz="1800">
                        <a:cs typeface="+mj-cs"/>
                      </a:endParaRPr>
                    </a:p>
                  </a:txBody>
                  <a:tcPr/>
                </a:tc>
                <a:tc>
                  <a:txBody>
                    <a:bodyPr/>
                    <a:lstStyle/>
                    <a:p>
                      <a:pPr algn="ctr"/>
                      <a:endParaRPr lang="en-US" sz="1800" dirty="0">
                        <a:cs typeface="+mj-cs"/>
                      </a:endParaRPr>
                    </a:p>
                  </a:txBody>
                  <a:tcPr/>
                </a:tc>
                <a:tc>
                  <a:txBody>
                    <a:bodyPr/>
                    <a:lstStyle/>
                    <a:p>
                      <a:pPr marL="0" marR="0" indent="0" algn="ctr">
                        <a:spcBef>
                          <a:spcPts val="0"/>
                        </a:spcBef>
                        <a:spcAft>
                          <a:spcPts val="0"/>
                        </a:spcAft>
                        <a:buNone/>
                      </a:pPr>
                      <a:r>
                        <a:rPr lang="ar-SA" sz="1800" b="1" baseline="0" dirty="0">
                          <a:effectLst/>
                          <a:latin typeface="Times New Roman" panose="02020603050405020304" pitchFamily="18" charset="0"/>
                          <a:ea typeface="Times New Roman" panose="02020603050405020304" pitchFamily="18" charset="0"/>
                          <a:cs typeface="+mj-cs"/>
                        </a:rPr>
                        <a:t>آكلة نبات</a:t>
                      </a:r>
                    </a:p>
                  </a:txBody>
                  <a:tcPr/>
                </a:tc>
                <a:extLst>
                  <a:ext uri="{0D108BD9-81ED-4DB2-BD59-A6C34878D82A}">
                    <a16:rowId xmlns:a16="http://schemas.microsoft.com/office/drawing/2014/main" val="10003"/>
                  </a:ext>
                </a:extLst>
              </a:tr>
              <a:tr h="262457">
                <a:tc>
                  <a:txBody>
                    <a:bodyPr/>
                    <a:lstStyle/>
                    <a:p>
                      <a:pPr algn="ctr"/>
                      <a:endParaRPr lang="en-US" sz="1800" dirty="0">
                        <a:cs typeface="+mj-cs"/>
                      </a:endParaRPr>
                    </a:p>
                  </a:txBody>
                  <a:tcPr/>
                </a:tc>
                <a:tc>
                  <a:txBody>
                    <a:bodyPr/>
                    <a:lstStyle/>
                    <a:p>
                      <a:pPr algn="ctr"/>
                      <a:endParaRPr lang="en-US" sz="1800" dirty="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dirty="0">
                          <a:effectLst/>
                          <a:latin typeface="Times New Roman" panose="02020603050405020304" pitchFamily="18" charset="0"/>
                          <a:ea typeface="Times New Roman" panose="02020603050405020304" pitchFamily="18" charset="0"/>
                          <a:cs typeface="+mj-cs"/>
                        </a:rPr>
                        <a:t>تعيش</a:t>
                      </a:r>
                      <a:r>
                        <a:rPr lang="ar-SA" sz="1800" b="1" baseline="0" dirty="0">
                          <a:effectLst/>
                          <a:latin typeface="Times New Roman" panose="02020603050405020304" pitchFamily="18" charset="0"/>
                          <a:ea typeface="Times New Roman" panose="02020603050405020304" pitchFamily="18" charset="0"/>
                          <a:cs typeface="+mj-cs"/>
                        </a:rPr>
                        <a:t> في الماء وعلى اليابسة</a:t>
                      </a:r>
                    </a:p>
                  </a:txBody>
                  <a:tcPr/>
                </a:tc>
                <a:extLst>
                  <a:ext uri="{0D108BD9-81ED-4DB2-BD59-A6C34878D82A}">
                    <a16:rowId xmlns:a16="http://schemas.microsoft.com/office/drawing/2014/main" val="10004"/>
                  </a:ext>
                </a:extLst>
              </a:tr>
              <a:tr h="262457">
                <a:tc>
                  <a:txBody>
                    <a:bodyPr/>
                    <a:lstStyle/>
                    <a:p>
                      <a:pPr algn="ctr"/>
                      <a:endParaRPr lang="en-US" sz="1800">
                        <a:cs typeface="+mj-cs"/>
                      </a:endParaRPr>
                    </a:p>
                  </a:txBody>
                  <a:tcPr/>
                </a:tc>
                <a:tc>
                  <a:txBody>
                    <a:bodyPr/>
                    <a:lstStyle/>
                    <a:p>
                      <a:pPr algn="ctr"/>
                      <a:endParaRPr lang="en-US" sz="1800" dirty="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baseline="0" dirty="0">
                          <a:effectLst/>
                          <a:latin typeface="Times New Roman" panose="02020603050405020304" pitchFamily="18" charset="0"/>
                          <a:ea typeface="Times New Roman" panose="02020603050405020304" pitchFamily="18" charset="0"/>
                          <a:cs typeface="+mj-cs"/>
                        </a:rPr>
                        <a:t>تملك دماغًا متطورًا</a:t>
                      </a:r>
                      <a:r>
                        <a:rPr lang="ar-JO" sz="1800" b="1" baseline="0" dirty="0">
                          <a:effectLst/>
                          <a:latin typeface="Times New Roman" panose="02020603050405020304" pitchFamily="18" charset="0"/>
                          <a:ea typeface="Times New Roman" panose="02020603050405020304" pitchFamily="18" charset="0"/>
                          <a:cs typeface="+mj-cs"/>
                        </a:rPr>
                        <a:t> و </a:t>
                      </a: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أكثر ذكاء</a:t>
                      </a:r>
                    </a:p>
                  </a:txBody>
                  <a:tcPr/>
                </a:tc>
                <a:extLst>
                  <a:ext uri="{0D108BD9-81ED-4DB2-BD59-A6C34878D82A}">
                    <a16:rowId xmlns:a16="http://schemas.microsoft.com/office/drawing/2014/main" val="10005"/>
                  </a:ext>
                </a:extLst>
              </a:tr>
              <a:tr h="358684">
                <a:tc>
                  <a:txBody>
                    <a:bodyPr/>
                    <a:lstStyle/>
                    <a:p>
                      <a:pPr algn="ctr"/>
                      <a:endParaRPr lang="en-US" sz="1800">
                        <a:cs typeface="+mj-cs"/>
                      </a:endParaRPr>
                    </a:p>
                  </a:txBody>
                  <a:tcPr/>
                </a:tc>
                <a:tc>
                  <a:txBody>
                    <a:bodyPr/>
                    <a:lstStyle/>
                    <a:p>
                      <a:pPr algn="ctr"/>
                      <a:endParaRPr lang="en-US" sz="1800" dirty="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dirty="0">
                          <a:solidFill>
                            <a:schemeClr val="dk1"/>
                          </a:solidFill>
                          <a:latin typeface="+mn-lt"/>
                          <a:ea typeface="+mn-ea"/>
                          <a:cs typeface="+mn-cs"/>
                        </a:rPr>
                        <a:t>يُمكن</a:t>
                      </a:r>
                      <a:r>
                        <a:rPr lang="ar-SA" sz="1800" b="1" kern="1200" baseline="0" dirty="0">
                          <a:solidFill>
                            <a:schemeClr val="dk1"/>
                          </a:solidFill>
                          <a:latin typeface="+mn-lt"/>
                          <a:ea typeface="+mn-ea"/>
                          <a:cs typeface="+mn-cs"/>
                        </a:rPr>
                        <a:t> ترويضها</a:t>
                      </a:r>
                      <a:endParaRPr lang="en-US" sz="1800" b="1" kern="1200" dirty="0">
                        <a:solidFill>
                          <a:schemeClr val="dk1"/>
                        </a:solidFill>
                        <a:latin typeface="+mn-lt"/>
                        <a:ea typeface="+mn-ea"/>
                        <a:cs typeface="+mn-cs"/>
                      </a:endParaRPr>
                    </a:p>
                  </a:txBody>
                  <a:tcPr/>
                </a:tc>
                <a:extLst>
                  <a:ext uri="{0D108BD9-81ED-4DB2-BD59-A6C34878D82A}">
                    <a16:rowId xmlns:a16="http://schemas.microsoft.com/office/drawing/2014/main" val="10006"/>
                  </a:ext>
                </a:extLst>
              </a:tr>
              <a:tr h="262457">
                <a:tc>
                  <a:txBody>
                    <a:bodyPr/>
                    <a:lstStyle/>
                    <a:p>
                      <a:pPr algn="ctr"/>
                      <a:endParaRPr lang="en-US" sz="1800">
                        <a:cs typeface="+mj-cs"/>
                      </a:endParaRPr>
                    </a:p>
                  </a:txBody>
                  <a:tcPr/>
                </a:tc>
                <a:tc>
                  <a:txBody>
                    <a:bodyPr/>
                    <a:lstStyle/>
                    <a:p>
                      <a:pPr algn="ctr"/>
                      <a:endParaRPr lang="en-US" sz="1800" dirty="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baseline="0" dirty="0">
                          <a:effectLst/>
                          <a:latin typeface="Times New Roman" panose="02020603050405020304" pitchFamily="18" charset="0"/>
                          <a:ea typeface="Times New Roman" panose="02020603050405020304" pitchFamily="18" charset="0"/>
                          <a:cs typeface="+mj-cs"/>
                        </a:rPr>
                        <a:t>تتكاثر بوضع البيض</a:t>
                      </a:r>
                    </a:p>
                  </a:txBody>
                  <a:tcPr/>
                </a:tc>
                <a:extLst>
                  <a:ext uri="{0D108BD9-81ED-4DB2-BD59-A6C34878D82A}">
                    <a16:rowId xmlns:a16="http://schemas.microsoft.com/office/drawing/2014/main" val="10007"/>
                  </a:ext>
                </a:extLst>
              </a:tr>
              <a:tr h="262457">
                <a:tc>
                  <a:txBody>
                    <a:bodyPr/>
                    <a:lstStyle/>
                    <a:p>
                      <a:pPr algn="ctr"/>
                      <a:endParaRPr lang="en-US" sz="1800">
                        <a:cs typeface="+mj-cs"/>
                      </a:endParaRPr>
                    </a:p>
                  </a:txBody>
                  <a:tcPr/>
                </a:tc>
                <a:tc>
                  <a:txBody>
                    <a:bodyPr/>
                    <a:lstStyle/>
                    <a:p>
                      <a:pPr algn="ctr"/>
                      <a:endParaRPr lang="en-US" sz="1800" dirty="0">
                        <a:cs typeface="+mj-cs"/>
                      </a:endParaRPr>
                    </a:p>
                  </a:txBody>
                  <a:tcPr/>
                </a:tc>
                <a:tc>
                  <a:txBody>
                    <a:bodyPr/>
                    <a:lstStyle/>
                    <a:p>
                      <a:pPr marL="0" marR="0" indent="0" algn="ctr">
                        <a:spcBef>
                          <a:spcPts val="0"/>
                        </a:spcBef>
                        <a:spcAft>
                          <a:spcPts val="0"/>
                        </a:spcAft>
                        <a:buNone/>
                      </a:pPr>
                      <a:r>
                        <a:rPr lang="ar-SA" sz="1800" b="1" baseline="0" dirty="0">
                          <a:effectLst/>
                          <a:latin typeface="Times New Roman" panose="02020603050405020304" pitchFamily="18" charset="0"/>
                          <a:ea typeface="Times New Roman" panose="02020603050405020304" pitchFamily="18" charset="0"/>
                          <a:cs typeface="+mj-cs"/>
                        </a:rPr>
                        <a:t>تتزاوج وتتكاثر</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8117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0" y="411684"/>
            <a:ext cx="8963696" cy="697287"/>
          </a:xfrm>
        </p:spPr>
        <p:txBody>
          <a:bodyPr>
            <a:noAutofit/>
          </a:bodyPr>
          <a:lstStyle/>
          <a:p>
            <a:r>
              <a:rPr lang="ar-SA" sz="3200" dirty="0">
                <a:latin typeface="Lateef" panose="01000506020000020003" pitchFamily="2" charset="-78"/>
                <a:ea typeface="Arial"/>
                <a:cs typeface="+mj-cs"/>
              </a:rPr>
              <a:t>تدريب : صنّف </a:t>
            </a:r>
            <a:r>
              <a:rPr lang="ar-SA" sz="3200" b="1" dirty="0">
                <a:cs typeface="+mj-cs"/>
              </a:rPr>
              <a:t>صفات الحيوانات الفقارية و اللافقارية </a:t>
            </a:r>
            <a:r>
              <a:rPr lang="ar-SA" sz="3200" dirty="0">
                <a:latin typeface="Lateef" panose="01000506020000020003" pitchFamily="2" charset="-78"/>
                <a:ea typeface="Arial"/>
                <a:cs typeface="+mj-cs"/>
              </a:rPr>
              <a:t>داخل الجدول.</a:t>
            </a:r>
            <a:endParaRPr lang="he-IL" sz="3200" dirty="0">
              <a:latin typeface="Lateef" panose="01000506020000020003" pitchFamily="2" charset="-78"/>
              <a:ea typeface="Arial"/>
              <a:cs typeface="+mj-cs"/>
            </a:endParaRPr>
          </a:p>
        </p:txBody>
      </p:sp>
      <p:sp>
        <p:nvSpPr>
          <p:cNvPr id="2" name="מלבן 1"/>
          <p:cNvSpPr/>
          <p:nvPr/>
        </p:nvSpPr>
        <p:spPr>
          <a:xfrm>
            <a:off x="154546" y="1217558"/>
            <a:ext cx="8551573" cy="461665"/>
          </a:xfrm>
          <a:prstGeom prst="rect">
            <a:avLst/>
          </a:prstGeom>
        </p:spPr>
        <p:txBody>
          <a:bodyPr wrap="square">
            <a:spAutoFit/>
          </a:bodyPr>
          <a:lstStyle/>
          <a:p>
            <a:pPr algn="r"/>
            <a:r>
              <a:rPr lang="ar-SA" sz="2400" b="1" dirty="0">
                <a:cs typeface="+mj-cs"/>
              </a:rPr>
              <a:t>أي من الصفات التالية هي صفات للحيوانات الفقارية وأيُّها للافقارية وأيُّها مشتركة؟</a:t>
            </a:r>
            <a:endParaRPr lang="en-US" sz="2400" b="1" dirty="0">
              <a:cs typeface="+mj-cs"/>
            </a:endParaRPr>
          </a:p>
        </p:txBody>
      </p:sp>
      <p:graphicFrame>
        <p:nvGraphicFramePr>
          <p:cNvPr id="7" name="טבלה 6"/>
          <p:cNvGraphicFramePr>
            <a:graphicFrameLocks noGrp="1"/>
          </p:cNvGraphicFramePr>
          <p:nvPr>
            <p:extLst>
              <p:ext uri="{D42A27DB-BD31-4B8C-83A1-F6EECF244321}">
                <p14:modId xmlns:p14="http://schemas.microsoft.com/office/powerpoint/2010/main" val="128651321"/>
              </p:ext>
            </p:extLst>
          </p:nvPr>
        </p:nvGraphicFramePr>
        <p:xfrm>
          <a:off x="334850" y="1709663"/>
          <a:ext cx="8718999" cy="3291840"/>
        </p:xfrm>
        <a:graphic>
          <a:graphicData uri="http://schemas.openxmlformats.org/drawingml/2006/table">
            <a:tbl>
              <a:tblPr firstRow="1" bandRow="1">
                <a:tableStyleId>{5C22544A-7EE6-4342-B048-85BDC9FD1C3A}</a:tableStyleId>
              </a:tblPr>
              <a:tblGrid>
                <a:gridCol w="2906333">
                  <a:extLst>
                    <a:ext uri="{9D8B030D-6E8A-4147-A177-3AD203B41FA5}">
                      <a16:colId xmlns:a16="http://schemas.microsoft.com/office/drawing/2014/main" val="20000"/>
                    </a:ext>
                  </a:extLst>
                </a:gridCol>
                <a:gridCol w="2567189">
                  <a:extLst>
                    <a:ext uri="{9D8B030D-6E8A-4147-A177-3AD203B41FA5}">
                      <a16:colId xmlns:a16="http://schemas.microsoft.com/office/drawing/2014/main" val="20001"/>
                    </a:ext>
                  </a:extLst>
                </a:gridCol>
                <a:gridCol w="3245477">
                  <a:extLst>
                    <a:ext uri="{9D8B030D-6E8A-4147-A177-3AD203B41FA5}">
                      <a16:colId xmlns:a16="http://schemas.microsoft.com/office/drawing/2014/main" val="20002"/>
                    </a:ext>
                  </a:extLst>
                </a:gridCol>
              </a:tblGrid>
              <a:tr h="262457">
                <a:tc>
                  <a:txBody>
                    <a:bodyPr/>
                    <a:lstStyle/>
                    <a:p>
                      <a:pPr algn="ctr"/>
                      <a:r>
                        <a:rPr lang="ar-SA" sz="1800" b="1" dirty="0">
                          <a:cs typeface="+mj-cs"/>
                        </a:rPr>
                        <a:t>الحيوانات اللافقارية </a:t>
                      </a:r>
                      <a:endParaRPr lang="en-US" sz="1800" dirty="0">
                        <a:cs typeface="+mj-cs"/>
                      </a:endParaRPr>
                    </a:p>
                  </a:txBody>
                  <a:tcPr/>
                </a:tc>
                <a:tc>
                  <a:txBody>
                    <a:bodyPr/>
                    <a:lstStyle/>
                    <a:p>
                      <a:pPr algn="ctr"/>
                      <a:r>
                        <a:rPr lang="ar-SA" sz="1800" b="1" dirty="0">
                          <a:cs typeface="+mj-cs"/>
                        </a:rPr>
                        <a:t>الحيوانات الفقارية </a:t>
                      </a:r>
                      <a:endParaRPr lang="en-US" sz="1800" dirty="0">
                        <a:cs typeface="+mj-cs"/>
                      </a:endParaRPr>
                    </a:p>
                  </a:txBody>
                  <a:tcPr/>
                </a:tc>
                <a:tc>
                  <a:txBody>
                    <a:bodyPr/>
                    <a:lstStyle/>
                    <a:p>
                      <a:pPr algn="ctr"/>
                      <a:r>
                        <a:rPr lang="ar-SA" sz="1800" dirty="0">
                          <a:cs typeface="+mj-cs"/>
                        </a:rPr>
                        <a:t>الصفة</a:t>
                      </a:r>
                      <a:endParaRPr lang="en-US" sz="1800" dirty="0">
                        <a:cs typeface="+mj-cs"/>
                      </a:endParaRPr>
                    </a:p>
                  </a:txBody>
                  <a:tcPr/>
                </a:tc>
                <a:extLst>
                  <a:ext uri="{0D108BD9-81ED-4DB2-BD59-A6C34878D82A}">
                    <a16:rowId xmlns:a16="http://schemas.microsoft.com/office/drawing/2014/main" val="10000"/>
                  </a:ext>
                </a:extLst>
              </a:tr>
              <a:tr h="262457">
                <a:tc>
                  <a:txBody>
                    <a:bodyPr/>
                    <a:lstStyle/>
                    <a:p>
                      <a:pPr marL="0" marR="0" indent="0" algn="ctr">
                        <a:spcBef>
                          <a:spcPts val="0"/>
                        </a:spcBef>
                        <a:spcAft>
                          <a:spcPts val="0"/>
                        </a:spcAft>
                        <a:buNone/>
                      </a:pPr>
                      <a:r>
                        <a:rPr lang="ar-SA" sz="1800" b="1" kern="1200" dirty="0">
                          <a:solidFill>
                            <a:schemeClr val="dk1"/>
                          </a:solidFill>
                          <a:effectLst/>
                          <a:latin typeface="Times New Roman" panose="02020603050405020304" pitchFamily="18" charset="0"/>
                          <a:ea typeface="Times New Roman" panose="02020603050405020304" pitchFamily="18" charset="0"/>
                          <a:cs typeface="+mn-cs"/>
                        </a:rPr>
                        <a:t> أكثر عددًا</a:t>
                      </a:r>
                    </a:p>
                  </a:txBody>
                  <a:tcPr/>
                </a:tc>
                <a:tc>
                  <a:txBody>
                    <a:bodyPr/>
                    <a:lstStyle/>
                    <a:p>
                      <a:pPr algn="ctr"/>
                      <a:endParaRPr lang="en-US" sz="1800" dirty="0">
                        <a:cs typeface="+mj-cs"/>
                      </a:endParaRPr>
                    </a:p>
                  </a:txBody>
                  <a:tcPr/>
                </a:tc>
                <a:tc>
                  <a:txBody>
                    <a:bodyPr/>
                    <a:lstStyle/>
                    <a:p>
                      <a:pPr marL="0" marR="0" indent="0" algn="ctr" defTabSz="685800" rtl="1" eaLnBrk="1" latinLnBrk="0" hangingPunct="1">
                        <a:spcBef>
                          <a:spcPts val="0"/>
                        </a:spcBef>
                        <a:spcAft>
                          <a:spcPts val="0"/>
                        </a:spcAft>
                        <a:buNone/>
                      </a:pPr>
                      <a:r>
                        <a:rPr lang="ar-SA" sz="1800" b="1" kern="1200" dirty="0">
                          <a:solidFill>
                            <a:schemeClr val="dk1"/>
                          </a:solidFill>
                          <a:effectLst/>
                          <a:latin typeface="Times New Roman" panose="02020603050405020304" pitchFamily="18" charset="0"/>
                          <a:ea typeface="Times New Roman" panose="02020603050405020304" pitchFamily="18" charset="0"/>
                          <a:cs typeface="+mj-cs"/>
                        </a:rPr>
                        <a:t> أكثر عددًا</a:t>
                      </a:r>
                    </a:p>
                  </a:txBody>
                  <a:tcPr/>
                </a:tc>
                <a:extLst>
                  <a:ext uri="{0D108BD9-81ED-4DB2-BD59-A6C34878D82A}">
                    <a16:rowId xmlns:a16="http://schemas.microsoft.com/office/drawing/2014/main" val="10001"/>
                  </a:ext>
                </a:extLst>
              </a:tr>
              <a:tr h="262457">
                <a:tc>
                  <a:txBody>
                    <a:bodyPr/>
                    <a:lstStyle/>
                    <a:p>
                      <a:pPr algn="ctr"/>
                      <a:endParaRPr lang="en-US" sz="180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dirty="0">
                          <a:solidFill>
                            <a:schemeClr val="dk1"/>
                          </a:solidFill>
                          <a:effectLst/>
                          <a:latin typeface="Times New Roman" panose="02020603050405020304" pitchFamily="18" charset="0"/>
                          <a:ea typeface="Times New Roman" panose="02020603050405020304" pitchFamily="18" charset="0"/>
                          <a:cs typeface="+mn-cs"/>
                        </a:rPr>
                        <a:t>لديها عمود فقري</a:t>
                      </a:r>
                    </a:p>
                  </a:txBody>
                  <a:tcPr/>
                </a:tc>
                <a:tc>
                  <a:txBody>
                    <a:bodyPr/>
                    <a:lstStyle/>
                    <a:p>
                      <a:pPr marL="0" marR="0" indent="0" algn="ctr" defTabSz="685800" rtl="1" eaLnBrk="1" latinLnBrk="0" hangingPunct="1">
                        <a:spcBef>
                          <a:spcPts val="0"/>
                        </a:spcBef>
                        <a:spcAft>
                          <a:spcPts val="0"/>
                        </a:spcAft>
                        <a:buNone/>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j-cs"/>
                        </a:rPr>
                        <a:t>لديها عمود فقري</a:t>
                      </a:r>
                    </a:p>
                  </a:txBody>
                  <a:tcPr/>
                </a:tc>
                <a:extLst>
                  <a:ext uri="{0D108BD9-81ED-4DB2-BD59-A6C34878D82A}">
                    <a16:rowId xmlns:a16="http://schemas.microsoft.com/office/drawing/2014/main" val="10002"/>
                  </a:ext>
                </a:extLst>
              </a:tr>
              <a:tr h="262457">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آكلة نبات</a:t>
                      </a: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آكلة نبات</a:t>
                      </a:r>
                    </a:p>
                  </a:txBody>
                  <a:tcPr/>
                </a:tc>
                <a:tc>
                  <a:txBody>
                    <a:bodyPr/>
                    <a:lstStyle/>
                    <a:p>
                      <a:pPr marL="0" marR="0" indent="0" algn="ctr">
                        <a:spcBef>
                          <a:spcPts val="0"/>
                        </a:spcBef>
                        <a:spcAft>
                          <a:spcPts val="0"/>
                        </a:spcAft>
                        <a:buNone/>
                      </a:pPr>
                      <a:r>
                        <a:rPr lang="ar-SA" sz="1800" b="1" baseline="0" dirty="0">
                          <a:solidFill>
                            <a:srgbClr val="FF0000"/>
                          </a:solidFill>
                          <a:effectLst/>
                          <a:latin typeface="Times New Roman" panose="02020603050405020304" pitchFamily="18" charset="0"/>
                          <a:ea typeface="Times New Roman" panose="02020603050405020304" pitchFamily="18" charset="0"/>
                          <a:cs typeface="+mj-cs"/>
                        </a:rPr>
                        <a:t>آكلة نبات</a:t>
                      </a:r>
                    </a:p>
                  </a:txBody>
                  <a:tcPr/>
                </a:tc>
                <a:extLst>
                  <a:ext uri="{0D108BD9-81ED-4DB2-BD59-A6C34878D82A}">
                    <a16:rowId xmlns:a16="http://schemas.microsoft.com/office/drawing/2014/main" val="10003"/>
                  </a:ext>
                </a:extLst>
              </a:tr>
              <a:tr h="262457">
                <a:tc>
                  <a:txBody>
                    <a:bodyPr/>
                    <a:lstStyle/>
                    <a:p>
                      <a:pPr algn="ctr"/>
                      <a:endParaRPr lang="en-US" sz="1800" dirty="0">
                        <a:cs typeface="+mj-cs"/>
                      </a:endParaRPr>
                    </a:p>
                  </a:txBody>
                  <a:tcPr/>
                </a:tc>
                <a:tc>
                  <a:txBody>
                    <a:bodyPr/>
                    <a:lstStyle/>
                    <a:p>
                      <a:pPr algn="ctr"/>
                      <a:endParaRPr lang="en-US" sz="1800" dirty="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dirty="0">
                          <a:effectLst/>
                          <a:latin typeface="Times New Roman" panose="02020603050405020304" pitchFamily="18" charset="0"/>
                          <a:ea typeface="Times New Roman" panose="02020603050405020304" pitchFamily="18" charset="0"/>
                          <a:cs typeface="+mj-cs"/>
                        </a:rPr>
                        <a:t>تعيش</a:t>
                      </a:r>
                      <a:r>
                        <a:rPr lang="ar-SA" sz="1800" b="1" baseline="0" dirty="0">
                          <a:effectLst/>
                          <a:latin typeface="Times New Roman" panose="02020603050405020304" pitchFamily="18" charset="0"/>
                          <a:ea typeface="Times New Roman" panose="02020603050405020304" pitchFamily="18" charset="0"/>
                          <a:cs typeface="+mj-cs"/>
                        </a:rPr>
                        <a:t> في الماء وعلى اليابسة</a:t>
                      </a:r>
                    </a:p>
                  </a:txBody>
                  <a:tcPr/>
                </a:tc>
                <a:extLst>
                  <a:ext uri="{0D108BD9-81ED-4DB2-BD59-A6C34878D82A}">
                    <a16:rowId xmlns:a16="http://schemas.microsoft.com/office/drawing/2014/main" val="10004"/>
                  </a:ext>
                </a:extLst>
              </a:tr>
              <a:tr h="262457">
                <a:tc>
                  <a:txBody>
                    <a:bodyPr/>
                    <a:lstStyle/>
                    <a:p>
                      <a:pPr algn="ctr"/>
                      <a:endParaRPr lang="en-US" sz="1800">
                        <a:cs typeface="+mj-cs"/>
                      </a:endParaRPr>
                    </a:p>
                  </a:txBody>
                  <a:tcPr/>
                </a:tc>
                <a:tc>
                  <a:txBody>
                    <a:bodyPr/>
                    <a:lstStyle/>
                    <a:p>
                      <a:pPr algn="ctr"/>
                      <a:endParaRPr lang="en-US" sz="1800" dirty="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baseline="0" dirty="0">
                          <a:effectLst/>
                          <a:latin typeface="Times New Roman" panose="02020603050405020304" pitchFamily="18" charset="0"/>
                          <a:ea typeface="Times New Roman" panose="02020603050405020304" pitchFamily="18" charset="0"/>
                          <a:cs typeface="+mj-cs"/>
                        </a:rPr>
                        <a:t>تملك دماغًا متطورًا</a:t>
                      </a:r>
                      <a:r>
                        <a:rPr lang="ar-JO" sz="1800" b="1" baseline="0" dirty="0">
                          <a:effectLst/>
                          <a:latin typeface="Times New Roman" panose="02020603050405020304" pitchFamily="18" charset="0"/>
                          <a:ea typeface="Times New Roman" panose="02020603050405020304" pitchFamily="18" charset="0"/>
                          <a:cs typeface="+mj-cs"/>
                        </a:rPr>
                        <a:t> و </a:t>
                      </a: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أكثر ذكاء</a:t>
                      </a:r>
                    </a:p>
                  </a:txBody>
                  <a:tcPr/>
                </a:tc>
                <a:extLst>
                  <a:ext uri="{0D108BD9-81ED-4DB2-BD59-A6C34878D82A}">
                    <a16:rowId xmlns:a16="http://schemas.microsoft.com/office/drawing/2014/main" val="10005"/>
                  </a:ext>
                </a:extLst>
              </a:tr>
              <a:tr h="358684">
                <a:tc>
                  <a:txBody>
                    <a:bodyPr/>
                    <a:lstStyle/>
                    <a:p>
                      <a:pPr algn="ctr"/>
                      <a:endParaRPr lang="en-US" sz="1800">
                        <a:cs typeface="+mj-cs"/>
                      </a:endParaRPr>
                    </a:p>
                  </a:txBody>
                  <a:tcPr/>
                </a:tc>
                <a:tc>
                  <a:txBody>
                    <a:bodyPr/>
                    <a:lstStyle/>
                    <a:p>
                      <a:pPr algn="ctr"/>
                      <a:endParaRPr lang="en-US" sz="1800" dirty="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dirty="0">
                          <a:solidFill>
                            <a:schemeClr val="dk1"/>
                          </a:solidFill>
                          <a:latin typeface="+mn-lt"/>
                          <a:ea typeface="+mn-ea"/>
                          <a:cs typeface="+mn-cs"/>
                        </a:rPr>
                        <a:t>يُمكن</a:t>
                      </a:r>
                      <a:r>
                        <a:rPr lang="ar-SA" sz="1800" b="1" kern="1200" baseline="0" dirty="0">
                          <a:solidFill>
                            <a:schemeClr val="dk1"/>
                          </a:solidFill>
                          <a:latin typeface="+mn-lt"/>
                          <a:ea typeface="+mn-ea"/>
                          <a:cs typeface="+mn-cs"/>
                        </a:rPr>
                        <a:t> ترويضها</a:t>
                      </a:r>
                      <a:endParaRPr lang="en-US" sz="1800" b="1" kern="1200" dirty="0">
                        <a:solidFill>
                          <a:schemeClr val="dk1"/>
                        </a:solidFill>
                        <a:latin typeface="+mn-lt"/>
                        <a:ea typeface="+mn-ea"/>
                        <a:cs typeface="+mn-cs"/>
                      </a:endParaRPr>
                    </a:p>
                  </a:txBody>
                  <a:tcPr/>
                </a:tc>
                <a:extLst>
                  <a:ext uri="{0D108BD9-81ED-4DB2-BD59-A6C34878D82A}">
                    <a16:rowId xmlns:a16="http://schemas.microsoft.com/office/drawing/2014/main" val="10006"/>
                  </a:ext>
                </a:extLst>
              </a:tr>
              <a:tr h="262457">
                <a:tc>
                  <a:txBody>
                    <a:bodyPr/>
                    <a:lstStyle/>
                    <a:p>
                      <a:pPr algn="ctr"/>
                      <a:endParaRPr lang="en-US" sz="1800">
                        <a:cs typeface="+mj-cs"/>
                      </a:endParaRPr>
                    </a:p>
                  </a:txBody>
                  <a:tcPr/>
                </a:tc>
                <a:tc>
                  <a:txBody>
                    <a:bodyPr/>
                    <a:lstStyle/>
                    <a:p>
                      <a:pPr algn="ctr"/>
                      <a:endParaRPr lang="en-US" sz="1800" dirty="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baseline="0" dirty="0">
                          <a:effectLst/>
                          <a:latin typeface="Times New Roman" panose="02020603050405020304" pitchFamily="18" charset="0"/>
                          <a:ea typeface="Times New Roman" panose="02020603050405020304" pitchFamily="18" charset="0"/>
                          <a:cs typeface="+mj-cs"/>
                        </a:rPr>
                        <a:t>تتكاثر بوضع البيض</a:t>
                      </a:r>
                    </a:p>
                  </a:txBody>
                  <a:tcPr/>
                </a:tc>
                <a:extLst>
                  <a:ext uri="{0D108BD9-81ED-4DB2-BD59-A6C34878D82A}">
                    <a16:rowId xmlns:a16="http://schemas.microsoft.com/office/drawing/2014/main" val="10007"/>
                  </a:ext>
                </a:extLst>
              </a:tr>
              <a:tr h="262457">
                <a:tc>
                  <a:txBody>
                    <a:bodyPr/>
                    <a:lstStyle/>
                    <a:p>
                      <a:pPr algn="ctr"/>
                      <a:endParaRPr lang="en-US" sz="1800">
                        <a:cs typeface="+mj-cs"/>
                      </a:endParaRPr>
                    </a:p>
                  </a:txBody>
                  <a:tcPr/>
                </a:tc>
                <a:tc>
                  <a:txBody>
                    <a:bodyPr/>
                    <a:lstStyle/>
                    <a:p>
                      <a:pPr algn="ctr"/>
                      <a:endParaRPr lang="en-US" sz="1800" dirty="0">
                        <a:cs typeface="+mj-cs"/>
                      </a:endParaRPr>
                    </a:p>
                  </a:txBody>
                  <a:tcPr/>
                </a:tc>
                <a:tc>
                  <a:txBody>
                    <a:bodyPr/>
                    <a:lstStyle/>
                    <a:p>
                      <a:pPr marL="0" marR="0" indent="0" algn="ctr">
                        <a:spcBef>
                          <a:spcPts val="0"/>
                        </a:spcBef>
                        <a:spcAft>
                          <a:spcPts val="0"/>
                        </a:spcAft>
                        <a:buNone/>
                      </a:pPr>
                      <a:r>
                        <a:rPr lang="ar-SA" sz="1800" b="1" baseline="0" dirty="0">
                          <a:effectLst/>
                          <a:latin typeface="Times New Roman" panose="02020603050405020304" pitchFamily="18" charset="0"/>
                          <a:ea typeface="Times New Roman" panose="02020603050405020304" pitchFamily="18" charset="0"/>
                          <a:cs typeface="+mj-cs"/>
                        </a:rPr>
                        <a:t>تتزاوج وتتكاثر</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0437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0" y="411684"/>
            <a:ext cx="8963696" cy="697287"/>
          </a:xfrm>
        </p:spPr>
        <p:txBody>
          <a:bodyPr>
            <a:noAutofit/>
          </a:bodyPr>
          <a:lstStyle/>
          <a:p>
            <a:r>
              <a:rPr lang="ar-SA" sz="3200" dirty="0">
                <a:latin typeface="Lateef" panose="01000506020000020003" pitchFamily="2" charset="-78"/>
                <a:ea typeface="Arial"/>
                <a:cs typeface="+mj-cs"/>
              </a:rPr>
              <a:t>تدريب : صنّف </a:t>
            </a:r>
            <a:r>
              <a:rPr lang="ar-SA" sz="3200" b="1" dirty="0">
                <a:cs typeface="+mj-cs"/>
              </a:rPr>
              <a:t>صفات الحيوانات الفقارية و اللافقارية </a:t>
            </a:r>
            <a:r>
              <a:rPr lang="ar-SA" sz="3200" dirty="0">
                <a:latin typeface="Lateef" panose="01000506020000020003" pitchFamily="2" charset="-78"/>
                <a:ea typeface="Arial"/>
                <a:cs typeface="+mj-cs"/>
              </a:rPr>
              <a:t>داخل الجدول.</a:t>
            </a:r>
            <a:endParaRPr lang="he-IL" sz="3200" dirty="0">
              <a:latin typeface="Lateef" panose="01000506020000020003" pitchFamily="2" charset="-78"/>
              <a:ea typeface="Arial"/>
              <a:cs typeface="+mj-cs"/>
            </a:endParaRPr>
          </a:p>
        </p:txBody>
      </p:sp>
      <p:sp>
        <p:nvSpPr>
          <p:cNvPr id="2" name="מלבן 1"/>
          <p:cNvSpPr/>
          <p:nvPr/>
        </p:nvSpPr>
        <p:spPr>
          <a:xfrm>
            <a:off x="154546" y="1217558"/>
            <a:ext cx="8551573" cy="461665"/>
          </a:xfrm>
          <a:prstGeom prst="rect">
            <a:avLst/>
          </a:prstGeom>
        </p:spPr>
        <p:txBody>
          <a:bodyPr wrap="square">
            <a:spAutoFit/>
          </a:bodyPr>
          <a:lstStyle/>
          <a:p>
            <a:pPr algn="r"/>
            <a:r>
              <a:rPr lang="ar-SA" sz="2400" b="1" dirty="0">
                <a:cs typeface="+mj-cs"/>
              </a:rPr>
              <a:t>أي من الصفات التالية هي صفات للحيوانات الفقارية وأيُّها للافقارية وأيُّها مشتركة؟</a:t>
            </a:r>
            <a:endParaRPr lang="en-US" sz="2400" b="1" dirty="0">
              <a:cs typeface="+mj-cs"/>
            </a:endParaRPr>
          </a:p>
        </p:txBody>
      </p:sp>
      <p:graphicFrame>
        <p:nvGraphicFramePr>
          <p:cNvPr id="7" name="טבלה 6"/>
          <p:cNvGraphicFramePr>
            <a:graphicFrameLocks noGrp="1"/>
          </p:cNvGraphicFramePr>
          <p:nvPr>
            <p:extLst>
              <p:ext uri="{D42A27DB-BD31-4B8C-83A1-F6EECF244321}">
                <p14:modId xmlns:p14="http://schemas.microsoft.com/office/powerpoint/2010/main" val="1525397020"/>
              </p:ext>
            </p:extLst>
          </p:nvPr>
        </p:nvGraphicFramePr>
        <p:xfrm>
          <a:off x="334850" y="1709663"/>
          <a:ext cx="8718999" cy="3291840"/>
        </p:xfrm>
        <a:graphic>
          <a:graphicData uri="http://schemas.openxmlformats.org/drawingml/2006/table">
            <a:tbl>
              <a:tblPr firstRow="1" bandRow="1">
                <a:tableStyleId>{5C22544A-7EE6-4342-B048-85BDC9FD1C3A}</a:tableStyleId>
              </a:tblPr>
              <a:tblGrid>
                <a:gridCol w="2906333">
                  <a:extLst>
                    <a:ext uri="{9D8B030D-6E8A-4147-A177-3AD203B41FA5}">
                      <a16:colId xmlns:a16="http://schemas.microsoft.com/office/drawing/2014/main" val="20000"/>
                    </a:ext>
                  </a:extLst>
                </a:gridCol>
                <a:gridCol w="2567189">
                  <a:extLst>
                    <a:ext uri="{9D8B030D-6E8A-4147-A177-3AD203B41FA5}">
                      <a16:colId xmlns:a16="http://schemas.microsoft.com/office/drawing/2014/main" val="20001"/>
                    </a:ext>
                  </a:extLst>
                </a:gridCol>
                <a:gridCol w="3245477">
                  <a:extLst>
                    <a:ext uri="{9D8B030D-6E8A-4147-A177-3AD203B41FA5}">
                      <a16:colId xmlns:a16="http://schemas.microsoft.com/office/drawing/2014/main" val="20002"/>
                    </a:ext>
                  </a:extLst>
                </a:gridCol>
              </a:tblGrid>
              <a:tr h="262457">
                <a:tc>
                  <a:txBody>
                    <a:bodyPr/>
                    <a:lstStyle/>
                    <a:p>
                      <a:pPr algn="ctr"/>
                      <a:r>
                        <a:rPr lang="ar-SA" sz="1800" b="1" dirty="0">
                          <a:cs typeface="+mj-cs"/>
                        </a:rPr>
                        <a:t>الحيوانات اللافقارية </a:t>
                      </a:r>
                      <a:endParaRPr lang="en-US" sz="1800" dirty="0">
                        <a:cs typeface="+mj-cs"/>
                      </a:endParaRPr>
                    </a:p>
                  </a:txBody>
                  <a:tcPr/>
                </a:tc>
                <a:tc>
                  <a:txBody>
                    <a:bodyPr/>
                    <a:lstStyle/>
                    <a:p>
                      <a:pPr algn="ctr"/>
                      <a:r>
                        <a:rPr lang="ar-SA" sz="1800" b="1" dirty="0">
                          <a:cs typeface="+mj-cs"/>
                        </a:rPr>
                        <a:t>الحيوانات الفقارية </a:t>
                      </a:r>
                      <a:endParaRPr lang="en-US" sz="1800" dirty="0">
                        <a:cs typeface="+mj-cs"/>
                      </a:endParaRPr>
                    </a:p>
                  </a:txBody>
                  <a:tcPr/>
                </a:tc>
                <a:tc>
                  <a:txBody>
                    <a:bodyPr/>
                    <a:lstStyle/>
                    <a:p>
                      <a:pPr algn="ctr"/>
                      <a:r>
                        <a:rPr lang="ar-SA" sz="1800" dirty="0">
                          <a:cs typeface="+mj-cs"/>
                        </a:rPr>
                        <a:t>الصفة</a:t>
                      </a:r>
                      <a:endParaRPr lang="en-US" sz="1800" dirty="0">
                        <a:cs typeface="+mj-cs"/>
                      </a:endParaRPr>
                    </a:p>
                  </a:txBody>
                  <a:tcPr/>
                </a:tc>
                <a:extLst>
                  <a:ext uri="{0D108BD9-81ED-4DB2-BD59-A6C34878D82A}">
                    <a16:rowId xmlns:a16="http://schemas.microsoft.com/office/drawing/2014/main" val="10000"/>
                  </a:ext>
                </a:extLst>
              </a:tr>
              <a:tr h="262457">
                <a:tc>
                  <a:txBody>
                    <a:bodyPr/>
                    <a:lstStyle/>
                    <a:p>
                      <a:pPr marL="0" marR="0" indent="0" algn="ctr">
                        <a:spcBef>
                          <a:spcPts val="0"/>
                        </a:spcBef>
                        <a:spcAft>
                          <a:spcPts val="0"/>
                        </a:spcAft>
                        <a:buNone/>
                      </a:pPr>
                      <a:r>
                        <a:rPr lang="ar-SA" sz="1800" b="1" kern="1200" dirty="0">
                          <a:solidFill>
                            <a:schemeClr val="dk1"/>
                          </a:solidFill>
                          <a:effectLst/>
                          <a:latin typeface="Times New Roman" panose="02020603050405020304" pitchFamily="18" charset="0"/>
                          <a:ea typeface="Times New Roman" panose="02020603050405020304" pitchFamily="18" charset="0"/>
                          <a:cs typeface="+mn-cs"/>
                        </a:rPr>
                        <a:t> أكثر عددًا</a:t>
                      </a:r>
                    </a:p>
                  </a:txBody>
                  <a:tcPr/>
                </a:tc>
                <a:tc>
                  <a:txBody>
                    <a:bodyPr/>
                    <a:lstStyle/>
                    <a:p>
                      <a:pPr algn="ctr"/>
                      <a:endParaRPr lang="en-US" sz="1800" dirty="0">
                        <a:cs typeface="+mj-cs"/>
                      </a:endParaRPr>
                    </a:p>
                  </a:txBody>
                  <a:tcPr/>
                </a:tc>
                <a:tc>
                  <a:txBody>
                    <a:bodyPr/>
                    <a:lstStyle/>
                    <a:p>
                      <a:pPr marL="0" marR="0" indent="0" algn="ctr" defTabSz="685800" rtl="1" eaLnBrk="1" latinLnBrk="0" hangingPunct="1">
                        <a:spcBef>
                          <a:spcPts val="0"/>
                        </a:spcBef>
                        <a:spcAft>
                          <a:spcPts val="0"/>
                        </a:spcAft>
                        <a:buNone/>
                      </a:pPr>
                      <a:r>
                        <a:rPr lang="ar-SA" sz="1800" b="1" kern="1200" dirty="0">
                          <a:solidFill>
                            <a:schemeClr val="dk1"/>
                          </a:solidFill>
                          <a:effectLst/>
                          <a:latin typeface="Times New Roman" panose="02020603050405020304" pitchFamily="18" charset="0"/>
                          <a:ea typeface="Times New Roman" panose="02020603050405020304" pitchFamily="18" charset="0"/>
                          <a:cs typeface="+mj-cs"/>
                        </a:rPr>
                        <a:t> أكثر عددًا</a:t>
                      </a:r>
                    </a:p>
                  </a:txBody>
                  <a:tcPr/>
                </a:tc>
                <a:extLst>
                  <a:ext uri="{0D108BD9-81ED-4DB2-BD59-A6C34878D82A}">
                    <a16:rowId xmlns:a16="http://schemas.microsoft.com/office/drawing/2014/main" val="10001"/>
                  </a:ext>
                </a:extLst>
              </a:tr>
              <a:tr h="262457">
                <a:tc>
                  <a:txBody>
                    <a:bodyPr/>
                    <a:lstStyle/>
                    <a:p>
                      <a:pPr algn="ctr"/>
                      <a:endParaRPr lang="en-US" sz="180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dirty="0">
                          <a:solidFill>
                            <a:schemeClr val="dk1"/>
                          </a:solidFill>
                          <a:effectLst/>
                          <a:latin typeface="Times New Roman" panose="02020603050405020304" pitchFamily="18" charset="0"/>
                          <a:ea typeface="Times New Roman" panose="02020603050405020304" pitchFamily="18" charset="0"/>
                          <a:cs typeface="+mn-cs"/>
                        </a:rPr>
                        <a:t>لديها عمود فقري</a:t>
                      </a:r>
                    </a:p>
                  </a:txBody>
                  <a:tcPr/>
                </a:tc>
                <a:tc>
                  <a:txBody>
                    <a:bodyPr/>
                    <a:lstStyle/>
                    <a:p>
                      <a:pPr marL="0" marR="0" indent="0" algn="ctr" defTabSz="685800" rtl="1" eaLnBrk="1" latinLnBrk="0" hangingPunct="1">
                        <a:spcBef>
                          <a:spcPts val="0"/>
                        </a:spcBef>
                        <a:spcAft>
                          <a:spcPts val="0"/>
                        </a:spcAft>
                        <a:buNone/>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j-cs"/>
                        </a:rPr>
                        <a:t>لديها عمود فقري</a:t>
                      </a:r>
                    </a:p>
                  </a:txBody>
                  <a:tcPr/>
                </a:tc>
                <a:extLst>
                  <a:ext uri="{0D108BD9-81ED-4DB2-BD59-A6C34878D82A}">
                    <a16:rowId xmlns:a16="http://schemas.microsoft.com/office/drawing/2014/main" val="10002"/>
                  </a:ext>
                </a:extLst>
              </a:tr>
              <a:tr h="262457">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آكلة نبات</a:t>
                      </a: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آكلة نبات</a:t>
                      </a:r>
                    </a:p>
                  </a:txBody>
                  <a:tcPr/>
                </a:tc>
                <a:tc>
                  <a:txBody>
                    <a:bodyPr/>
                    <a:lstStyle/>
                    <a:p>
                      <a:pPr marL="0" marR="0" indent="0" algn="ctr">
                        <a:spcBef>
                          <a:spcPts val="0"/>
                        </a:spcBef>
                        <a:spcAft>
                          <a:spcPts val="0"/>
                        </a:spcAft>
                        <a:buNone/>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j-cs"/>
                        </a:rPr>
                        <a:t>آكلة نبات</a:t>
                      </a:r>
                    </a:p>
                  </a:txBody>
                  <a:tcPr/>
                </a:tc>
                <a:extLst>
                  <a:ext uri="{0D108BD9-81ED-4DB2-BD59-A6C34878D82A}">
                    <a16:rowId xmlns:a16="http://schemas.microsoft.com/office/drawing/2014/main" val="10003"/>
                  </a:ext>
                </a:extLst>
              </a:tr>
              <a:tr h="262457">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dirty="0">
                          <a:solidFill>
                            <a:schemeClr val="dk1"/>
                          </a:solidFill>
                          <a:effectLst/>
                          <a:latin typeface="Times New Roman" panose="02020603050405020304" pitchFamily="18" charset="0"/>
                          <a:ea typeface="Times New Roman" panose="02020603050405020304" pitchFamily="18" charset="0"/>
                          <a:cs typeface="+mn-cs"/>
                        </a:rPr>
                        <a:t>تعيش</a:t>
                      </a: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 في الماء وعلى اليابسة</a:t>
                      </a: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dirty="0">
                          <a:solidFill>
                            <a:schemeClr val="dk1"/>
                          </a:solidFill>
                          <a:effectLst/>
                          <a:latin typeface="Times New Roman" panose="02020603050405020304" pitchFamily="18" charset="0"/>
                          <a:ea typeface="Times New Roman" panose="02020603050405020304" pitchFamily="18" charset="0"/>
                          <a:cs typeface="+mn-cs"/>
                        </a:rPr>
                        <a:t>تعيش</a:t>
                      </a: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 في الماء وعلى اليابسة</a:t>
                      </a: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dirty="0">
                          <a:solidFill>
                            <a:srgbClr val="FF0000"/>
                          </a:solidFill>
                          <a:effectLst/>
                          <a:latin typeface="Times New Roman" panose="02020603050405020304" pitchFamily="18" charset="0"/>
                          <a:ea typeface="Times New Roman" panose="02020603050405020304" pitchFamily="18" charset="0"/>
                          <a:cs typeface="+mj-cs"/>
                        </a:rPr>
                        <a:t>تعيش</a:t>
                      </a:r>
                      <a:r>
                        <a:rPr lang="ar-SA" sz="1800" b="1" baseline="0" dirty="0">
                          <a:solidFill>
                            <a:srgbClr val="FF0000"/>
                          </a:solidFill>
                          <a:effectLst/>
                          <a:latin typeface="Times New Roman" panose="02020603050405020304" pitchFamily="18" charset="0"/>
                          <a:ea typeface="Times New Roman" panose="02020603050405020304" pitchFamily="18" charset="0"/>
                          <a:cs typeface="+mj-cs"/>
                        </a:rPr>
                        <a:t> في الماء وعلى اليابسة</a:t>
                      </a:r>
                    </a:p>
                  </a:txBody>
                  <a:tcPr/>
                </a:tc>
                <a:extLst>
                  <a:ext uri="{0D108BD9-81ED-4DB2-BD59-A6C34878D82A}">
                    <a16:rowId xmlns:a16="http://schemas.microsoft.com/office/drawing/2014/main" val="10004"/>
                  </a:ext>
                </a:extLst>
              </a:tr>
              <a:tr h="262457">
                <a:tc>
                  <a:txBody>
                    <a:bodyPr/>
                    <a:lstStyle/>
                    <a:p>
                      <a:pPr algn="ctr"/>
                      <a:endParaRPr lang="en-US" sz="1800">
                        <a:cs typeface="+mj-cs"/>
                      </a:endParaRPr>
                    </a:p>
                  </a:txBody>
                  <a:tcPr/>
                </a:tc>
                <a:tc>
                  <a:txBody>
                    <a:bodyPr/>
                    <a:lstStyle/>
                    <a:p>
                      <a:pPr algn="ctr"/>
                      <a:endParaRPr lang="en-US" sz="1800" dirty="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baseline="0" dirty="0">
                          <a:effectLst/>
                          <a:latin typeface="Times New Roman" panose="02020603050405020304" pitchFamily="18" charset="0"/>
                          <a:ea typeface="Times New Roman" panose="02020603050405020304" pitchFamily="18" charset="0"/>
                          <a:cs typeface="+mj-cs"/>
                        </a:rPr>
                        <a:t>تملك دماغًا متطورًا</a:t>
                      </a:r>
                      <a:r>
                        <a:rPr lang="ar-JO" sz="1800" b="1" baseline="0" dirty="0">
                          <a:effectLst/>
                          <a:latin typeface="Times New Roman" panose="02020603050405020304" pitchFamily="18" charset="0"/>
                          <a:ea typeface="Times New Roman" panose="02020603050405020304" pitchFamily="18" charset="0"/>
                          <a:cs typeface="+mj-cs"/>
                        </a:rPr>
                        <a:t> و </a:t>
                      </a: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أكثر ذكاء</a:t>
                      </a:r>
                    </a:p>
                  </a:txBody>
                  <a:tcPr/>
                </a:tc>
                <a:extLst>
                  <a:ext uri="{0D108BD9-81ED-4DB2-BD59-A6C34878D82A}">
                    <a16:rowId xmlns:a16="http://schemas.microsoft.com/office/drawing/2014/main" val="10005"/>
                  </a:ext>
                </a:extLst>
              </a:tr>
              <a:tr h="358684">
                <a:tc>
                  <a:txBody>
                    <a:bodyPr/>
                    <a:lstStyle/>
                    <a:p>
                      <a:pPr algn="ctr"/>
                      <a:endParaRPr lang="en-US" sz="1800">
                        <a:cs typeface="+mj-cs"/>
                      </a:endParaRPr>
                    </a:p>
                  </a:txBody>
                  <a:tcPr/>
                </a:tc>
                <a:tc>
                  <a:txBody>
                    <a:bodyPr/>
                    <a:lstStyle/>
                    <a:p>
                      <a:pPr algn="ctr"/>
                      <a:endParaRPr lang="en-US" sz="1800" dirty="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dirty="0">
                          <a:solidFill>
                            <a:schemeClr val="dk1"/>
                          </a:solidFill>
                          <a:latin typeface="+mn-lt"/>
                          <a:ea typeface="+mn-ea"/>
                          <a:cs typeface="+mn-cs"/>
                        </a:rPr>
                        <a:t>يُمكن</a:t>
                      </a:r>
                      <a:r>
                        <a:rPr lang="ar-SA" sz="1800" b="1" kern="1200" baseline="0" dirty="0">
                          <a:solidFill>
                            <a:schemeClr val="dk1"/>
                          </a:solidFill>
                          <a:latin typeface="+mn-lt"/>
                          <a:ea typeface="+mn-ea"/>
                          <a:cs typeface="+mn-cs"/>
                        </a:rPr>
                        <a:t> ترويضها</a:t>
                      </a:r>
                      <a:endParaRPr lang="en-US" sz="1800" b="1" kern="1200" dirty="0">
                        <a:solidFill>
                          <a:schemeClr val="dk1"/>
                        </a:solidFill>
                        <a:latin typeface="+mn-lt"/>
                        <a:ea typeface="+mn-ea"/>
                        <a:cs typeface="+mn-cs"/>
                      </a:endParaRPr>
                    </a:p>
                  </a:txBody>
                  <a:tcPr/>
                </a:tc>
                <a:extLst>
                  <a:ext uri="{0D108BD9-81ED-4DB2-BD59-A6C34878D82A}">
                    <a16:rowId xmlns:a16="http://schemas.microsoft.com/office/drawing/2014/main" val="10006"/>
                  </a:ext>
                </a:extLst>
              </a:tr>
              <a:tr h="262457">
                <a:tc>
                  <a:txBody>
                    <a:bodyPr/>
                    <a:lstStyle/>
                    <a:p>
                      <a:pPr algn="ctr"/>
                      <a:endParaRPr lang="en-US" sz="1800">
                        <a:cs typeface="+mj-cs"/>
                      </a:endParaRPr>
                    </a:p>
                  </a:txBody>
                  <a:tcPr/>
                </a:tc>
                <a:tc>
                  <a:txBody>
                    <a:bodyPr/>
                    <a:lstStyle/>
                    <a:p>
                      <a:pPr algn="ctr"/>
                      <a:endParaRPr lang="en-US" sz="1800" dirty="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baseline="0" dirty="0">
                          <a:effectLst/>
                          <a:latin typeface="Times New Roman" panose="02020603050405020304" pitchFamily="18" charset="0"/>
                          <a:ea typeface="Times New Roman" panose="02020603050405020304" pitchFamily="18" charset="0"/>
                          <a:cs typeface="+mj-cs"/>
                        </a:rPr>
                        <a:t>تتكاثر بوضع البيض</a:t>
                      </a:r>
                    </a:p>
                  </a:txBody>
                  <a:tcPr/>
                </a:tc>
                <a:extLst>
                  <a:ext uri="{0D108BD9-81ED-4DB2-BD59-A6C34878D82A}">
                    <a16:rowId xmlns:a16="http://schemas.microsoft.com/office/drawing/2014/main" val="10007"/>
                  </a:ext>
                </a:extLst>
              </a:tr>
              <a:tr h="262457">
                <a:tc>
                  <a:txBody>
                    <a:bodyPr/>
                    <a:lstStyle/>
                    <a:p>
                      <a:pPr algn="ctr"/>
                      <a:endParaRPr lang="en-US" sz="1800">
                        <a:cs typeface="+mj-cs"/>
                      </a:endParaRPr>
                    </a:p>
                  </a:txBody>
                  <a:tcPr/>
                </a:tc>
                <a:tc>
                  <a:txBody>
                    <a:bodyPr/>
                    <a:lstStyle/>
                    <a:p>
                      <a:pPr algn="ctr"/>
                      <a:endParaRPr lang="en-US" sz="1800" dirty="0">
                        <a:cs typeface="+mj-cs"/>
                      </a:endParaRPr>
                    </a:p>
                  </a:txBody>
                  <a:tcPr/>
                </a:tc>
                <a:tc>
                  <a:txBody>
                    <a:bodyPr/>
                    <a:lstStyle/>
                    <a:p>
                      <a:pPr marL="0" marR="0" indent="0" algn="ctr">
                        <a:spcBef>
                          <a:spcPts val="0"/>
                        </a:spcBef>
                        <a:spcAft>
                          <a:spcPts val="0"/>
                        </a:spcAft>
                        <a:buNone/>
                      </a:pPr>
                      <a:r>
                        <a:rPr lang="ar-SA" sz="1800" b="1" baseline="0" dirty="0">
                          <a:effectLst/>
                          <a:latin typeface="Times New Roman" panose="02020603050405020304" pitchFamily="18" charset="0"/>
                          <a:ea typeface="Times New Roman" panose="02020603050405020304" pitchFamily="18" charset="0"/>
                          <a:cs typeface="+mj-cs"/>
                        </a:rPr>
                        <a:t>تتزاوج وتتكاثر</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8431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0" y="411684"/>
            <a:ext cx="8963696" cy="697287"/>
          </a:xfrm>
        </p:spPr>
        <p:txBody>
          <a:bodyPr>
            <a:noAutofit/>
          </a:bodyPr>
          <a:lstStyle/>
          <a:p>
            <a:r>
              <a:rPr lang="ar-SA" sz="3200" dirty="0">
                <a:latin typeface="Lateef" panose="01000506020000020003" pitchFamily="2" charset="-78"/>
                <a:ea typeface="Arial"/>
                <a:cs typeface="+mj-cs"/>
              </a:rPr>
              <a:t>تدريب : صنّف </a:t>
            </a:r>
            <a:r>
              <a:rPr lang="ar-SA" sz="3200" b="1" dirty="0">
                <a:cs typeface="+mj-cs"/>
              </a:rPr>
              <a:t>صفات الحيوانات الفقارية و اللافقارية </a:t>
            </a:r>
            <a:r>
              <a:rPr lang="ar-SA" sz="3200" dirty="0">
                <a:latin typeface="Lateef" panose="01000506020000020003" pitchFamily="2" charset="-78"/>
                <a:ea typeface="Arial"/>
                <a:cs typeface="+mj-cs"/>
              </a:rPr>
              <a:t>داخل الجدول.</a:t>
            </a:r>
            <a:endParaRPr lang="he-IL" sz="3200" dirty="0">
              <a:latin typeface="Lateef" panose="01000506020000020003" pitchFamily="2" charset="-78"/>
              <a:ea typeface="Arial"/>
              <a:cs typeface="+mj-cs"/>
            </a:endParaRPr>
          </a:p>
        </p:txBody>
      </p:sp>
      <p:sp>
        <p:nvSpPr>
          <p:cNvPr id="2" name="מלבן 1"/>
          <p:cNvSpPr/>
          <p:nvPr/>
        </p:nvSpPr>
        <p:spPr>
          <a:xfrm>
            <a:off x="154546" y="1217558"/>
            <a:ext cx="8551573" cy="461665"/>
          </a:xfrm>
          <a:prstGeom prst="rect">
            <a:avLst/>
          </a:prstGeom>
        </p:spPr>
        <p:txBody>
          <a:bodyPr wrap="square">
            <a:spAutoFit/>
          </a:bodyPr>
          <a:lstStyle/>
          <a:p>
            <a:pPr algn="r"/>
            <a:r>
              <a:rPr lang="ar-SA" sz="2400" b="1" dirty="0">
                <a:cs typeface="+mj-cs"/>
              </a:rPr>
              <a:t>أي من الصفات التالية هي صفات للحيوانات الفقارية وأيُّها للافقارية وأيُّها مشتركة؟</a:t>
            </a:r>
            <a:endParaRPr lang="en-US" sz="2400" b="1" dirty="0">
              <a:cs typeface="+mj-cs"/>
            </a:endParaRPr>
          </a:p>
        </p:txBody>
      </p:sp>
      <p:graphicFrame>
        <p:nvGraphicFramePr>
          <p:cNvPr id="7" name="טבלה 6"/>
          <p:cNvGraphicFramePr>
            <a:graphicFrameLocks noGrp="1"/>
          </p:cNvGraphicFramePr>
          <p:nvPr>
            <p:extLst>
              <p:ext uri="{D42A27DB-BD31-4B8C-83A1-F6EECF244321}">
                <p14:modId xmlns:p14="http://schemas.microsoft.com/office/powerpoint/2010/main" val="1722352884"/>
              </p:ext>
            </p:extLst>
          </p:nvPr>
        </p:nvGraphicFramePr>
        <p:xfrm>
          <a:off x="334850" y="1709663"/>
          <a:ext cx="8718999" cy="3291840"/>
        </p:xfrm>
        <a:graphic>
          <a:graphicData uri="http://schemas.openxmlformats.org/drawingml/2006/table">
            <a:tbl>
              <a:tblPr firstRow="1" bandRow="1">
                <a:tableStyleId>{5C22544A-7EE6-4342-B048-85BDC9FD1C3A}</a:tableStyleId>
              </a:tblPr>
              <a:tblGrid>
                <a:gridCol w="2906333">
                  <a:extLst>
                    <a:ext uri="{9D8B030D-6E8A-4147-A177-3AD203B41FA5}">
                      <a16:colId xmlns:a16="http://schemas.microsoft.com/office/drawing/2014/main" val="20000"/>
                    </a:ext>
                  </a:extLst>
                </a:gridCol>
                <a:gridCol w="2567189">
                  <a:extLst>
                    <a:ext uri="{9D8B030D-6E8A-4147-A177-3AD203B41FA5}">
                      <a16:colId xmlns:a16="http://schemas.microsoft.com/office/drawing/2014/main" val="20001"/>
                    </a:ext>
                  </a:extLst>
                </a:gridCol>
                <a:gridCol w="3245477">
                  <a:extLst>
                    <a:ext uri="{9D8B030D-6E8A-4147-A177-3AD203B41FA5}">
                      <a16:colId xmlns:a16="http://schemas.microsoft.com/office/drawing/2014/main" val="20002"/>
                    </a:ext>
                  </a:extLst>
                </a:gridCol>
              </a:tblGrid>
              <a:tr h="262457">
                <a:tc>
                  <a:txBody>
                    <a:bodyPr/>
                    <a:lstStyle/>
                    <a:p>
                      <a:pPr algn="ctr"/>
                      <a:r>
                        <a:rPr lang="ar-SA" sz="1800" b="1" dirty="0">
                          <a:cs typeface="+mj-cs"/>
                        </a:rPr>
                        <a:t>الحيوانات اللافقارية </a:t>
                      </a:r>
                      <a:endParaRPr lang="en-US" sz="1800" dirty="0">
                        <a:cs typeface="+mj-cs"/>
                      </a:endParaRPr>
                    </a:p>
                  </a:txBody>
                  <a:tcPr/>
                </a:tc>
                <a:tc>
                  <a:txBody>
                    <a:bodyPr/>
                    <a:lstStyle/>
                    <a:p>
                      <a:pPr algn="ctr"/>
                      <a:r>
                        <a:rPr lang="ar-SA" sz="1800" b="1" dirty="0">
                          <a:cs typeface="+mj-cs"/>
                        </a:rPr>
                        <a:t>الحيوانات الفقارية </a:t>
                      </a:r>
                      <a:endParaRPr lang="en-US" sz="1800" dirty="0">
                        <a:cs typeface="+mj-cs"/>
                      </a:endParaRPr>
                    </a:p>
                  </a:txBody>
                  <a:tcPr/>
                </a:tc>
                <a:tc>
                  <a:txBody>
                    <a:bodyPr/>
                    <a:lstStyle/>
                    <a:p>
                      <a:pPr algn="ctr"/>
                      <a:r>
                        <a:rPr lang="ar-SA" sz="1800" dirty="0">
                          <a:cs typeface="+mj-cs"/>
                        </a:rPr>
                        <a:t>الصفة</a:t>
                      </a:r>
                      <a:endParaRPr lang="en-US" sz="1800" dirty="0">
                        <a:cs typeface="+mj-cs"/>
                      </a:endParaRPr>
                    </a:p>
                  </a:txBody>
                  <a:tcPr/>
                </a:tc>
                <a:extLst>
                  <a:ext uri="{0D108BD9-81ED-4DB2-BD59-A6C34878D82A}">
                    <a16:rowId xmlns:a16="http://schemas.microsoft.com/office/drawing/2014/main" val="10000"/>
                  </a:ext>
                </a:extLst>
              </a:tr>
              <a:tr h="262457">
                <a:tc>
                  <a:txBody>
                    <a:bodyPr/>
                    <a:lstStyle/>
                    <a:p>
                      <a:pPr marL="0" marR="0" indent="0" algn="ctr">
                        <a:spcBef>
                          <a:spcPts val="0"/>
                        </a:spcBef>
                        <a:spcAft>
                          <a:spcPts val="0"/>
                        </a:spcAft>
                        <a:buNone/>
                      </a:pPr>
                      <a:r>
                        <a:rPr lang="ar-SA" sz="1800" b="1" kern="1200" dirty="0">
                          <a:solidFill>
                            <a:schemeClr val="dk1"/>
                          </a:solidFill>
                          <a:effectLst/>
                          <a:latin typeface="Times New Roman" panose="02020603050405020304" pitchFamily="18" charset="0"/>
                          <a:ea typeface="Times New Roman" panose="02020603050405020304" pitchFamily="18" charset="0"/>
                          <a:cs typeface="+mn-cs"/>
                        </a:rPr>
                        <a:t> أكثر عددًا</a:t>
                      </a:r>
                    </a:p>
                  </a:txBody>
                  <a:tcPr/>
                </a:tc>
                <a:tc>
                  <a:txBody>
                    <a:bodyPr/>
                    <a:lstStyle/>
                    <a:p>
                      <a:pPr algn="ctr"/>
                      <a:endParaRPr lang="en-US" sz="1800" dirty="0">
                        <a:cs typeface="+mj-cs"/>
                      </a:endParaRPr>
                    </a:p>
                  </a:txBody>
                  <a:tcPr/>
                </a:tc>
                <a:tc>
                  <a:txBody>
                    <a:bodyPr/>
                    <a:lstStyle/>
                    <a:p>
                      <a:pPr marL="0" marR="0" indent="0" algn="ctr" defTabSz="685800" rtl="1" eaLnBrk="1" latinLnBrk="0" hangingPunct="1">
                        <a:spcBef>
                          <a:spcPts val="0"/>
                        </a:spcBef>
                        <a:spcAft>
                          <a:spcPts val="0"/>
                        </a:spcAft>
                        <a:buNone/>
                      </a:pPr>
                      <a:r>
                        <a:rPr lang="ar-SA" sz="1800" b="1" kern="1200" dirty="0">
                          <a:solidFill>
                            <a:schemeClr val="dk1"/>
                          </a:solidFill>
                          <a:effectLst/>
                          <a:latin typeface="Times New Roman" panose="02020603050405020304" pitchFamily="18" charset="0"/>
                          <a:ea typeface="Times New Roman" panose="02020603050405020304" pitchFamily="18" charset="0"/>
                          <a:cs typeface="+mj-cs"/>
                        </a:rPr>
                        <a:t> أكثر عددًا</a:t>
                      </a:r>
                    </a:p>
                  </a:txBody>
                  <a:tcPr/>
                </a:tc>
                <a:extLst>
                  <a:ext uri="{0D108BD9-81ED-4DB2-BD59-A6C34878D82A}">
                    <a16:rowId xmlns:a16="http://schemas.microsoft.com/office/drawing/2014/main" val="10001"/>
                  </a:ext>
                </a:extLst>
              </a:tr>
              <a:tr h="262457">
                <a:tc>
                  <a:txBody>
                    <a:bodyPr/>
                    <a:lstStyle/>
                    <a:p>
                      <a:pPr algn="ctr"/>
                      <a:endParaRPr lang="en-US" sz="180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dirty="0">
                          <a:solidFill>
                            <a:schemeClr val="dk1"/>
                          </a:solidFill>
                          <a:effectLst/>
                          <a:latin typeface="Times New Roman" panose="02020603050405020304" pitchFamily="18" charset="0"/>
                          <a:ea typeface="Times New Roman" panose="02020603050405020304" pitchFamily="18" charset="0"/>
                          <a:cs typeface="+mn-cs"/>
                        </a:rPr>
                        <a:t>لديها عمود فقري</a:t>
                      </a:r>
                    </a:p>
                  </a:txBody>
                  <a:tcPr/>
                </a:tc>
                <a:tc>
                  <a:txBody>
                    <a:bodyPr/>
                    <a:lstStyle/>
                    <a:p>
                      <a:pPr marL="0" marR="0" indent="0" algn="ctr" defTabSz="685800" rtl="1" eaLnBrk="1" latinLnBrk="0" hangingPunct="1">
                        <a:spcBef>
                          <a:spcPts val="0"/>
                        </a:spcBef>
                        <a:spcAft>
                          <a:spcPts val="0"/>
                        </a:spcAft>
                        <a:buNone/>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j-cs"/>
                        </a:rPr>
                        <a:t>لديها عمود فقري</a:t>
                      </a:r>
                    </a:p>
                  </a:txBody>
                  <a:tcPr/>
                </a:tc>
                <a:extLst>
                  <a:ext uri="{0D108BD9-81ED-4DB2-BD59-A6C34878D82A}">
                    <a16:rowId xmlns:a16="http://schemas.microsoft.com/office/drawing/2014/main" val="10002"/>
                  </a:ext>
                </a:extLst>
              </a:tr>
              <a:tr h="262457">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آكلة نبات</a:t>
                      </a: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آكلة نبات</a:t>
                      </a:r>
                    </a:p>
                  </a:txBody>
                  <a:tcPr/>
                </a:tc>
                <a:tc>
                  <a:txBody>
                    <a:bodyPr/>
                    <a:lstStyle/>
                    <a:p>
                      <a:pPr marL="0" marR="0" indent="0" algn="ctr">
                        <a:spcBef>
                          <a:spcPts val="0"/>
                        </a:spcBef>
                        <a:spcAft>
                          <a:spcPts val="0"/>
                        </a:spcAft>
                        <a:buNone/>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j-cs"/>
                        </a:rPr>
                        <a:t>آكلة نبات</a:t>
                      </a:r>
                    </a:p>
                  </a:txBody>
                  <a:tcPr/>
                </a:tc>
                <a:extLst>
                  <a:ext uri="{0D108BD9-81ED-4DB2-BD59-A6C34878D82A}">
                    <a16:rowId xmlns:a16="http://schemas.microsoft.com/office/drawing/2014/main" val="10003"/>
                  </a:ext>
                </a:extLst>
              </a:tr>
              <a:tr h="262457">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dirty="0">
                          <a:solidFill>
                            <a:schemeClr val="dk1"/>
                          </a:solidFill>
                          <a:effectLst/>
                          <a:latin typeface="Times New Roman" panose="02020603050405020304" pitchFamily="18" charset="0"/>
                          <a:ea typeface="Times New Roman" panose="02020603050405020304" pitchFamily="18" charset="0"/>
                          <a:cs typeface="+mn-cs"/>
                        </a:rPr>
                        <a:t>تعيش</a:t>
                      </a: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 في الماء وعلى اليابسة</a:t>
                      </a: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dirty="0">
                          <a:solidFill>
                            <a:schemeClr val="dk1"/>
                          </a:solidFill>
                          <a:effectLst/>
                          <a:latin typeface="Times New Roman" panose="02020603050405020304" pitchFamily="18" charset="0"/>
                          <a:ea typeface="Times New Roman" panose="02020603050405020304" pitchFamily="18" charset="0"/>
                          <a:cs typeface="+mn-cs"/>
                        </a:rPr>
                        <a:t>تعيش</a:t>
                      </a: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 في الماء وعلى اليابسة</a:t>
                      </a: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j-cs"/>
                        </a:rPr>
                        <a:t>تعيش في الماء وعلى اليابسة</a:t>
                      </a:r>
                    </a:p>
                  </a:txBody>
                  <a:tcPr/>
                </a:tc>
                <a:extLst>
                  <a:ext uri="{0D108BD9-81ED-4DB2-BD59-A6C34878D82A}">
                    <a16:rowId xmlns:a16="http://schemas.microsoft.com/office/drawing/2014/main" val="10004"/>
                  </a:ext>
                </a:extLst>
              </a:tr>
              <a:tr h="262457">
                <a:tc>
                  <a:txBody>
                    <a:bodyPr/>
                    <a:lstStyle/>
                    <a:p>
                      <a:pPr algn="ctr"/>
                      <a:endParaRPr lang="en-US" sz="1800" dirty="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تملك دماغًا متطورًا</a:t>
                      </a:r>
                      <a:r>
                        <a:rPr lang="ar-JO" sz="1800" b="1" kern="1200" baseline="0" dirty="0">
                          <a:solidFill>
                            <a:schemeClr val="dk1"/>
                          </a:solidFill>
                          <a:effectLst/>
                          <a:latin typeface="Times New Roman" panose="02020603050405020304" pitchFamily="18" charset="0"/>
                          <a:ea typeface="Times New Roman" panose="02020603050405020304" pitchFamily="18" charset="0"/>
                          <a:cs typeface="+mn-cs"/>
                        </a:rPr>
                        <a:t> و </a:t>
                      </a: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أكثر ذكاء</a:t>
                      </a: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baseline="0" dirty="0">
                          <a:solidFill>
                            <a:srgbClr val="FF0000"/>
                          </a:solidFill>
                          <a:effectLst/>
                          <a:latin typeface="Times New Roman" panose="02020603050405020304" pitchFamily="18" charset="0"/>
                          <a:ea typeface="Times New Roman" panose="02020603050405020304" pitchFamily="18" charset="0"/>
                          <a:cs typeface="+mj-cs"/>
                        </a:rPr>
                        <a:t>تملك دماغًا متطورًا</a:t>
                      </a:r>
                      <a:r>
                        <a:rPr lang="ar-JO" sz="1800" b="1" baseline="0" dirty="0">
                          <a:solidFill>
                            <a:srgbClr val="FF0000"/>
                          </a:solidFill>
                          <a:effectLst/>
                          <a:latin typeface="Times New Roman" panose="02020603050405020304" pitchFamily="18" charset="0"/>
                          <a:ea typeface="Times New Roman" panose="02020603050405020304" pitchFamily="18" charset="0"/>
                          <a:cs typeface="+mj-cs"/>
                        </a:rPr>
                        <a:t> و </a:t>
                      </a:r>
                      <a:r>
                        <a:rPr lang="ar-SA" sz="1800" b="1" kern="1200" baseline="0" dirty="0">
                          <a:solidFill>
                            <a:srgbClr val="FF0000"/>
                          </a:solidFill>
                          <a:effectLst/>
                          <a:latin typeface="Times New Roman" panose="02020603050405020304" pitchFamily="18" charset="0"/>
                          <a:ea typeface="Times New Roman" panose="02020603050405020304" pitchFamily="18" charset="0"/>
                          <a:cs typeface="+mn-cs"/>
                        </a:rPr>
                        <a:t>أكثر ذكاء</a:t>
                      </a:r>
                    </a:p>
                  </a:txBody>
                  <a:tcPr/>
                </a:tc>
                <a:extLst>
                  <a:ext uri="{0D108BD9-81ED-4DB2-BD59-A6C34878D82A}">
                    <a16:rowId xmlns:a16="http://schemas.microsoft.com/office/drawing/2014/main" val="10005"/>
                  </a:ext>
                </a:extLst>
              </a:tr>
              <a:tr h="358684">
                <a:tc>
                  <a:txBody>
                    <a:bodyPr/>
                    <a:lstStyle/>
                    <a:p>
                      <a:pPr algn="ctr"/>
                      <a:endParaRPr lang="en-US" sz="1800">
                        <a:cs typeface="+mj-cs"/>
                      </a:endParaRPr>
                    </a:p>
                  </a:txBody>
                  <a:tcPr/>
                </a:tc>
                <a:tc>
                  <a:txBody>
                    <a:bodyPr/>
                    <a:lstStyle/>
                    <a:p>
                      <a:pPr algn="ctr"/>
                      <a:endParaRPr lang="en-US" sz="1800" dirty="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dirty="0">
                          <a:solidFill>
                            <a:schemeClr val="dk1"/>
                          </a:solidFill>
                          <a:latin typeface="+mn-lt"/>
                          <a:ea typeface="+mn-ea"/>
                          <a:cs typeface="+mn-cs"/>
                        </a:rPr>
                        <a:t>يُمكن</a:t>
                      </a:r>
                      <a:r>
                        <a:rPr lang="ar-SA" sz="1800" b="1" kern="1200" baseline="0" dirty="0">
                          <a:solidFill>
                            <a:schemeClr val="dk1"/>
                          </a:solidFill>
                          <a:latin typeface="+mn-lt"/>
                          <a:ea typeface="+mn-ea"/>
                          <a:cs typeface="+mn-cs"/>
                        </a:rPr>
                        <a:t> ترويضها</a:t>
                      </a:r>
                      <a:endParaRPr lang="en-US" sz="1800" b="1" kern="1200" dirty="0">
                        <a:solidFill>
                          <a:schemeClr val="dk1"/>
                        </a:solidFill>
                        <a:latin typeface="+mn-lt"/>
                        <a:ea typeface="+mn-ea"/>
                        <a:cs typeface="+mn-cs"/>
                      </a:endParaRPr>
                    </a:p>
                  </a:txBody>
                  <a:tcPr/>
                </a:tc>
                <a:extLst>
                  <a:ext uri="{0D108BD9-81ED-4DB2-BD59-A6C34878D82A}">
                    <a16:rowId xmlns:a16="http://schemas.microsoft.com/office/drawing/2014/main" val="10006"/>
                  </a:ext>
                </a:extLst>
              </a:tr>
              <a:tr h="262457">
                <a:tc>
                  <a:txBody>
                    <a:bodyPr/>
                    <a:lstStyle/>
                    <a:p>
                      <a:pPr algn="ctr"/>
                      <a:endParaRPr lang="en-US" sz="1800">
                        <a:cs typeface="+mj-cs"/>
                      </a:endParaRPr>
                    </a:p>
                  </a:txBody>
                  <a:tcPr/>
                </a:tc>
                <a:tc>
                  <a:txBody>
                    <a:bodyPr/>
                    <a:lstStyle/>
                    <a:p>
                      <a:pPr algn="ctr"/>
                      <a:endParaRPr lang="en-US" sz="1800" dirty="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baseline="0" dirty="0">
                          <a:effectLst/>
                          <a:latin typeface="Times New Roman" panose="02020603050405020304" pitchFamily="18" charset="0"/>
                          <a:ea typeface="Times New Roman" panose="02020603050405020304" pitchFamily="18" charset="0"/>
                          <a:cs typeface="+mj-cs"/>
                        </a:rPr>
                        <a:t>تتكاثر بوضع البيض</a:t>
                      </a:r>
                    </a:p>
                  </a:txBody>
                  <a:tcPr/>
                </a:tc>
                <a:extLst>
                  <a:ext uri="{0D108BD9-81ED-4DB2-BD59-A6C34878D82A}">
                    <a16:rowId xmlns:a16="http://schemas.microsoft.com/office/drawing/2014/main" val="10007"/>
                  </a:ext>
                </a:extLst>
              </a:tr>
              <a:tr h="262457">
                <a:tc>
                  <a:txBody>
                    <a:bodyPr/>
                    <a:lstStyle/>
                    <a:p>
                      <a:pPr algn="ctr"/>
                      <a:endParaRPr lang="en-US" sz="1800">
                        <a:cs typeface="+mj-cs"/>
                      </a:endParaRPr>
                    </a:p>
                  </a:txBody>
                  <a:tcPr/>
                </a:tc>
                <a:tc>
                  <a:txBody>
                    <a:bodyPr/>
                    <a:lstStyle/>
                    <a:p>
                      <a:pPr algn="ctr"/>
                      <a:endParaRPr lang="en-US" sz="1800" dirty="0">
                        <a:cs typeface="+mj-cs"/>
                      </a:endParaRPr>
                    </a:p>
                  </a:txBody>
                  <a:tcPr/>
                </a:tc>
                <a:tc>
                  <a:txBody>
                    <a:bodyPr/>
                    <a:lstStyle/>
                    <a:p>
                      <a:pPr marL="0" marR="0" indent="0" algn="ctr">
                        <a:spcBef>
                          <a:spcPts val="0"/>
                        </a:spcBef>
                        <a:spcAft>
                          <a:spcPts val="0"/>
                        </a:spcAft>
                        <a:buNone/>
                      </a:pPr>
                      <a:r>
                        <a:rPr lang="ar-SA" sz="1800" b="1" baseline="0" dirty="0">
                          <a:effectLst/>
                          <a:latin typeface="Times New Roman" panose="02020603050405020304" pitchFamily="18" charset="0"/>
                          <a:ea typeface="Times New Roman" panose="02020603050405020304" pitchFamily="18" charset="0"/>
                          <a:cs typeface="+mj-cs"/>
                        </a:rPr>
                        <a:t>تتزاوج وتتكاثر</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7990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0" y="411684"/>
            <a:ext cx="8963696" cy="697287"/>
          </a:xfrm>
        </p:spPr>
        <p:txBody>
          <a:bodyPr>
            <a:noAutofit/>
          </a:bodyPr>
          <a:lstStyle/>
          <a:p>
            <a:r>
              <a:rPr lang="ar-SA" sz="3200" dirty="0">
                <a:latin typeface="Lateef" panose="01000506020000020003" pitchFamily="2" charset="-78"/>
                <a:ea typeface="Arial"/>
                <a:cs typeface="+mj-cs"/>
              </a:rPr>
              <a:t>تدريب : صنّف </a:t>
            </a:r>
            <a:r>
              <a:rPr lang="ar-SA" sz="3200" b="1" dirty="0">
                <a:cs typeface="+mj-cs"/>
              </a:rPr>
              <a:t>صفات الحيوانات الفقارية و اللافقارية </a:t>
            </a:r>
            <a:r>
              <a:rPr lang="ar-SA" sz="3200" dirty="0">
                <a:latin typeface="Lateef" panose="01000506020000020003" pitchFamily="2" charset="-78"/>
                <a:ea typeface="Arial"/>
                <a:cs typeface="+mj-cs"/>
              </a:rPr>
              <a:t>داخل الجدول.</a:t>
            </a:r>
            <a:endParaRPr lang="he-IL" sz="3200" dirty="0">
              <a:latin typeface="Lateef" panose="01000506020000020003" pitchFamily="2" charset="-78"/>
              <a:ea typeface="Arial"/>
              <a:cs typeface="+mj-cs"/>
            </a:endParaRPr>
          </a:p>
        </p:txBody>
      </p:sp>
      <p:sp>
        <p:nvSpPr>
          <p:cNvPr id="2" name="מלבן 1"/>
          <p:cNvSpPr/>
          <p:nvPr/>
        </p:nvSpPr>
        <p:spPr>
          <a:xfrm>
            <a:off x="154546" y="1217558"/>
            <a:ext cx="8551573" cy="461665"/>
          </a:xfrm>
          <a:prstGeom prst="rect">
            <a:avLst/>
          </a:prstGeom>
        </p:spPr>
        <p:txBody>
          <a:bodyPr wrap="square">
            <a:spAutoFit/>
          </a:bodyPr>
          <a:lstStyle/>
          <a:p>
            <a:pPr algn="r"/>
            <a:r>
              <a:rPr lang="ar-SA" sz="2400" b="1" dirty="0">
                <a:cs typeface="+mj-cs"/>
              </a:rPr>
              <a:t>أي من الصفات التالية هي صفات للحيوانات الفقارية وأيُّها للافقارية وأيُّها مشتركة؟</a:t>
            </a:r>
            <a:endParaRPr lang="en-US" sz="2400" b="1" dirty="0">
              <a:cs typeface="+mj-cs"/>
            </a:endParaRPr>
          </a:p>
        </p:txBody>
      </p:sp>
      <p:graphicFrame>
        <p:nvGraphicFramePr>
          <p:cNvPr id="7" name="טבלה 6"/>
          <p:cNvGraphicFramePr>
            <a:graphicFrameLocks noGrp="1"/>
          </p:cNvGraphicFramePr>
          <p:nvPr>
            <p:extLst>
              <p:ext uri="{D42A27DB-BD31-4B8C-83A1-F6EECF244321}">
                <p14:modId xmlns:p14="http://schemas.microsoft.com/office/powerpoint/2010/main" val="3828558765"/>
              </p:ext>
            </p:extLst>
          </p:nvPr>
        </p:nvGraphicFramePr>
        <p:xfrm>
          <a:off x="334850" y="1709663"/>
          <a:ext cx="8718999" cy="3291840"/>
        </p:xfrm>
        <a:graphic>
          <a:graphicData uri="http://schemas.openxmlformats.org/drawingml/2006/table">
            <a:tbl>
              <a:tblPr firstRow="1" bandRow="1">
                <a:tableStyleId>{5C22544A-7EE6-4342-B048-85BDC9FD1C3A}</a:tableStyleId>
              </a:tblPr>
              <a:tblGrid>
                <a:gridCol w="2906333">
                  <a:extLst>
                    <a:ext uri="{9D8B030D-6E8A-4147-A177-3AD203B41FA5}">
                      <a16:colId xmlns:a16="http://schemas.microsoft.com/office/drawing/2014/main" val="20000"/>
                    </a:ext>
                  </a:extLst>
                </a:gridCol>
                <a:gridCol w="2567189">
                  <a:extLst>
                    <a:ext uri="{9D8B030D-6E8A-4147-A177-3AD203B41FA5}">
                      <a16:colId xmlns:a16="http://schemas.microsoft.com/office/drawing/2014/main" val="20001"/>
                    </a:ext>
                  </a:extLst>
                </a:gridCol>
                <a:gridCol w="3245477">
                  <a:extLst>
                    <a:ext uri="{9D8B030D-6E8A-4147-A177-3AD203B41FA5}">
                      <a16:colId xmlns:a16="http://schemas.microsoft.com/office/drawing/2014/main" val="20002"/>
                    </a:ext>
                  </a:extLst>
                </a:gridCol>
              </a:tblGrid>
              <a:tr h="262457">
                <a:tc>
                  <a:txBody>
                    <a:bodyPr/>
                    <a:lstStyle/>
                    <a:p>
                      <a:pPr algn="ctr"/>
                      <a:r>
                        <a:rPr lang="ar-SA" sz="1800" b="1" dirty="0">
                          <a:cs typeface="+mj-cs"/>
                        </a:rPr>
                        <a:t>الحيوانات اللافقارية </a:t>
                      </a:r>
                      <a:endParaRPr lang="en-US" sz="1800" dirty="0">
                        <a:cs typeface="+mj-cs"/>
                      </a:endParaRPr>
                    </a:p>
                  </a:txBody>
                  <a:tcPr/>
                </a:tc>
                <a:tc>
                  <a:txBody>
                    <a:bodyPr/>
                    <a:lstStyle/>
                    <a:p>
                      <a:pPr algn="ctr"/>
                      <a:r>
                        <a:rPr lang="ar-SA" sz="1800" b="1" dirty="0">
                          <a:cs typeface="+mj-cs"/>
                        </a:rPr>
                        <a:t>الحيوانات الفقارية </a:t>
                      </a:r>
                      <a:endParaRPr lang="en-US" sz="1800" dirty="0">
                        <a:cs typeface="+mj-cs"/>
                      </a:endParaRPr>
                    </a:p>
                  </a:txBody>
                  <a:tcPr/>
                </a:tc>
                <a:tc>
                  <a:txBody>
                    <a:bodyPr/>
                    <a:lstStyle/>
                    <a:p>
                      <a:pPr algn="ctr"/>
                      <a:r>
                        <a:rPr lang="ar-SA" sz="1800" dirty="0">
                          <a:cs typeface="+mj-cs"/>
                        </a:rPr>
                        <a:t>الصفة</a:t>
                      </a:r>
                      <a:endParaRPr lang="en-US" sz="1800" dirty="0">
                        <a:cs typeface="+mj-cs"/>
                      </a:endParaRPr>
                    </a:p>
                  </a:txBody>
                  <a:tcPr/>
                </a:tc>
                <a:extLst>
                  <a:ext uri="{0D108BD9-81ED-4DB2-BD59-A6C34878D82A}">
                    <a16:rowId xmlns:a16="http://schemas.microsoft.com/office/drawing/2014/main" val="10000"/>
                  </a:ext>
                </a:extLst>
              </a:tr>
              <a:tr h="262457">
                <a:tc>
                  <a:txBody>
                    <a:bodyPr/>
                    <a:lstStyle/>
                    <a:p>
                      <a:pPr marL="0" marR="0" indent="0" algn="ctr">
                        <a:spcBef>
                          <a:spcPts val="0"/>
                        </a:spcBef>
                        <a:spcAft>
                          <a:spcPts val="0"/>
                        </a:spcAft>
                        <a:buNone/>
                      </a:pPr>
                      <a:r>
                        <a:rPr lang="ar-SA" sz="1800" b="1" kern="1200" dirty="0">
                          <a:solidFill>
                            <a:schemeClr val="dk1"/>
                          </a:solidFill>
                          <a:effectLst/>
                          <a:latin typeface="Times New Roman" panose="02020603050405020304" pitchFamily="18" charset="0"/>
                          <a:ea typeface="Times New Roman" panose="02020603050405020304" pitchFamily="18" charset="0"/>
                          <a:cs typeface="+mn-cs"/>
                        </a:rPr>
                        <a:t> أكثر عددًا</a:t>
                      </a:r>
                    </a:p>
                  </a:txBody>
                  <a:tcPr/>
                </a:tc>
                <a:tc>
                  <a:txBody>
                    <a:bodyPr/>
                    <a:lstStyle/>
                    <a:p>
                      <a:pPr algn="ctr"/>
                      <a:endParaRPr lang="en-US" sz="1800" dirty="0">
                        <a:cs typeface="+mj-cs"/>
                      </a:endParaRPr>
                    </a:p>
                  </a:txBody>
                  <a:tcPr/>
                </a:tc>
                <a:tc>
                  <a:txBody>
                    <a:bodyPr/>
                    <a:lstStyle/>
                    <a:p>
                      <a:pPr marL="0" marR="0" indent="0" algn="ctr" defTabSz="685800" rtl="1" eaLnBrk="1" latinLnBrk="0" hangingPunct="1">
                        <a:spcBef>
                          <a:spcPts val="0"/>
                        </a:spcBef>
                        <a:spcAft>
                          <a:spcPts val="0"/>
                        </a:spcAft>
                        <a:buNone/>
                      </a:pPr>
                      <a:r>
                        <a:rPr lang="ar-SA" sz="1800" b="1" kern="1200" dirty="0">
                          <a:solidFill>
                            <a:schemeClr val="dk1"/>
                          </a:solidFill>
                          <a:effectLst/>
                          <a:latin typeface="Times New Roman" panose="02020603050405020304" pitchFamily="18" charset="0"/>
                          <a:ea typeface="Times New Roman" panose="02020603050405020304" pitchFamily="18" charset="0"/>
                          <a:cs typeface="+mj-cs"/>
                        </a:rPr>
                        <a:t> أكثر عددًا</a:t>
                      </a:r>
                    </a:p>
                  </a:txBody>
                  <a:tcPr/>
                </a:tc>
                <a:extLst>
                  <a:ext uri="{0D108BD9-81ED-4DB2-BD59-A6C34878D82A}">
                    <a16:rowId xmlns:a16="http://schemas.microsoft.com/office/drawing/2014/main" val="10001"/>
                  </a:ext>
                </a:extLst>
              </a:tr>
              <a:tr h="262457">
                <a:tc>
                  <a:txBody>
                    <a:bodyPr/>
                    <a:lstStyle/>
                    <a:p>
                      <a:pPr algn="ctr"/>
                      <a:endParaRPr lang="en-US" sz="180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dirty="0">
                          <a:solidFill>
                            <a:schemeClr val="dk1"/>
                          </a:solidFill>
                          <a:effectLst/>
                          <a:latin typeface="Times New Roman" panose="02020603050405020304" pitchFamily="18" charset="0"/>
                          <a:ea typeface="Times New Roman" panose="02020603050405020304" pitchFamily="18" charset="0"/>
                          <a:cs typeface="+mn-cs"/>
                        </a:rPr>
                        <a:t>لديها عمود فقري</a:t>
                      </a:r>
                    </a:p>
                  </a:txBody>
                  <a:tcPr/>
                </a:tc>
                <a:tc>
                  <a:txBody>
                    <a:bodyPr/>
                    <a:lstStyle/>
                    <a:p>
                      <a:pPr marL="0" marR="0" indent="0" algn="ctr" defTabSz="685800" rtl="1" eaLnBrk="1" latinLnBrk="0" hangingPunct="1">
                        <a:spcBef>
                          <a:spcPts val="0"/>
                        </a:spcBef>
                        <a:spcAft>
                          <a:spcPts val="0"/>
                        </a:spcAft>
                        <a:buNone/>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j-cs"/>
                        </a:rPr>
                        <a:t>لديها عمود فقري</a:t>
                      </a:r>
                    </a:p>
                  </a:txBody>
                  <a:tcPr/>
                </a:tc>
                <a:extLst>
                  <a:ext uri="{0D108BD9-81ED-4DB2-BD59-A6C34878D82A}">
                    <a16:rowId xmlns:a16="http://schemas.microsoft.com/office/drawing/2014/main" val="10002"/>
                  </a:ext>
                </a:extLst>
              </a:tr>
              <a:tr h="262457">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آكلة نبات</a:t>
                      </a: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آكلة نبات</a:t>
                      </a:r>
                    </a:p>
                  </a:txBody>
                  <a:tcPr/>
                </a:tc>
                <a:tc>
                  <a:txBody>
                    <a:bodyPr/>
                    <a:lstStyle/>
                    <a:p>
                      <a:pPr marL="0" marR="0" indent="0" algn="ctr">
                        <a:spcBef>
                          <a:spcPts val="0"/>
                        </a:spcBef>
                        <a:spcAft>
                          <a:spcPts val="0"/>
                        </a:spcAft>
                        <a:buNone/>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j-cs"/>
                        </a:rPr>
                        <a:t>آكلة نبات</a:t>
                      </a:r>
                    </a:p>
                  </a:txBody>
                  <a:tcPr/>
                </a:tc>
                <a:extLst>
                  <a:ext uri="{0D108BD9-81ED-4DB2-BD59-A6C34878D82A}">
                    <a16:rowId xmlns:a16="http://schemas.microsoft.com/office/drawing/2014/main" val="10003"/>
                  </a:ext>
                </a:extLst>
              </a:tr>
              <a:tr h="262457">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dirty="0">
                          <a:solidFill>
                            <a:schemeClr val="dk1"/>
                          </a:solidFill>
                          <a:effectLst/>
                          <a:latin typeface="Times New Roman" panose="02020603050405020304" pitchFamily="18" charset="0"/>
                          <a:ea typeface="Times New Roman" panose="02020603050405020304" pitchFamily="18" charset="0"/>
                          <a:cs typeface="+mn-cs"/>
                        </a:rPr>
                        <a:t>تعيش</a:t>
                      </a: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 في الماء وعلى اليابسة</a:t>
                      </a: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dirty="0">
                          <a:solidFill>
                            <a:schemeClr val="dk1"/>
                          </a:solidFill>
                          <a:effectLst/>
                          <a:latin typeface="Times New Roman" panose="02020603050405020304" pitchFamily="18" charset="0"/>
                          <a:ea typeface="Times New Roman" panose="02020603050405020304" pitchFamily="18" charset="0"/>
                          <a:cs typeface="+mn-cs"/>
                        </a:rPr>
                        <a:t>تعيش</a:t>
                      </a: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 في الماء وعلى اليابسة</a:t>
                      </a: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j-cs"/>
                        </a:rPr>
                        <a:t>تعيش في الماء وعلى اليابسة</a:t>
                      </a:r>
                    </a:p>
                  </a:txBody>
                  <a:tcPr/>
                </a:tc>
                <a:extLst>
                  <a:ext uri="{0D108BD9-81ED-4DB2-BD59-A6C34878D82A}">
                    <a16:rowId xmlns:a16="http://schemas.microsoft.com/office/drawing/2014/main" val="10004"/>
                  </a:ext>
                </a:extLst>
              </a:tr>
              <a:tr h="262457">
                <a:tc>
                  <a:txBody>
                    <a:bodyPr/>
                    <a:lstStyle/>
                    <a:p>
                      <a:pPr algn="ctr"/>
                      <a:endParaRPr lang="en-US" sz="180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تملك دماغًا متطورًا</a:t>
                      </a:r>
                      <a:r>
                        <a:rPr lang="ar-JO" sz="1800" b="1" kern="1200" baseline="0" dirty="0">
                          <a:solidFill>
                            <a:schemeClr val="dk1"/>
                          </a:solidFill>
                          <a:effectLst/>
                          <a:latin typeface="Times New Roman" panose="02020603050405020304" pitchFamily="18" charset="0"/>
                          <a:ea typeface="Times New Roman" panose="02020603050405020304" pitchFamily="18" charset="0"/>
                          <a:cs typeface="+mn-cs"/>
                        </a:rPr>
                        <a:t> و </a:t>
                      </a: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أكثر ذكاء</a:t>
                      </a: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dirty="0">
                          <a:solidFill>
                            <a:schemeClr val="dk1"/>
                          </a:solidFill>
                          <a:latin typeface="+mn-lt"/>
                          <a:ea typeface="+mn-ea"/>
                          <a:cs typeface="+mn-cs"/>
                        </a:rPr>
                        <a:t>تملك دماغًا متطورًا</a:t>
                      </a:r>
                      <a:r>
                        <a:rPr lang="ar-JO" sz="1800" b="1" kern="1200" dirty="0">
                          <a:solidFill>
                            <a:schemeClr val="dk1"/>
                          </a:solidFill>
                          <a:latin typeface="+mn-lt"/>
                          <a:ea typeface="+mn-ea"/>
                          <a:cs typeface="+mn-cs"/>
                        </a:rPr>
                        <a:t> و </a:t>
                      </a:r>
                      <a:r>
                        <a:rPr lang="ar-SA" sz="1800" b="1" kern="1200" dirty="0">
                          <a:solidFill>
                            <a:schemeClr val="dk1"/>
                          </a:solidFill>
                          <a:latin typeface="+mn-lt"/>
                          <a:ea typeface="+mn-ea"/>
                          <a:cs typeface="+mn-cs"/>
                        </a:rPr>
                        <a:t>أكثر ذكاء</a:t>
                      </a:r>
                    </a:p>
                  </a:txBody>
                  <a:tcPr/>
                </a:tc>
                <a:extLst>
                  <a:ext uri="{0D108BD9-81ED-4DB2-BD59-A6C34878D82A}">
                    <a16:rowId xmlns:a16="http://schemas.microsoft.com/office/drawing/2014/main" val="10005"/>
                  </a:ext>
                </a:extLst>
              </a:tr>
              <a:tr h="358684">
                <a:tc>
                  <a:txBody>
                    <a:bodyPr/>
                    <a:lstStyle/>
                    <a:p>
                      <a:pPr algn="ctr"/>
                      <a:endParaRPr lang="en-US" sz="180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dirty="0">
                          <a:solidFill>
                            <a:schemeClr val="dk1"/>
                          </a:solidFill>
                          <a:latin typeface="+mn-lt"/>
                          <a:ea typeface="+mn-ea"/>
                          <a:cs typeface="+mn-cs"/>
                        </a:rPr>
                        <a:t>يُمكن</a:t>
                      </a:r>
                      <a:r>
                        <a:rPr lang="ar-SA" sz="1800" b="1" kern="1200" baseline="0" dirty="0">
                          <a:solidFill>
                            <a:schemeClr val="dk1"/>
                          </a:solidFill>
                          <a:latin typeface="+mn-lt"/>
                          <a:ea typeface="+mn-ea"/>
                          <a:cs typeface="+mn-cs"/>
                        </a:rPr>
                        <a:t> ترويضها</a:t>
                      </a:r>
                      <a:endParaRPr lang="en-US" sz="1800" b="1" kern="1200" dirty="0">
                        <a:solidFill>
                          <a:schemeClr val="dk1"/>
                        </a:solidFill>
                        <a:latin typeface="+mn-lt"/>
                        <a:ea typeface="+mn-ea"/>
                        <a:cs typeface="+mn-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dirty="0">
                          <a:solidFill>
                            <a:srgbClr val="FF0000"/>
                          </a:solidFill>
                          <a:latin typeface="+mn-lt"/>
                          <a:ea typeface="+mn-ea"/>
                          <a:cs typeface="+mn-cs"/>
                        </a:rPr>
                        <a:t>يُمكن</a:t>
                      </a:r>
                      <a:r>
                        <a:rPr lang="ar-SA" sz="1800" b="1" kern="1200" baseline="0" dirty="0">
                          <a:solidFill>
                            <a:srgbClr val="FF0000"/>
                          </a:solidFill>
                          <a:latin typeface="+mn-lt"/>
                          <a:ea typeface="+mn-ea"/>
                          <a:cs typeface="+mn-cs"/>
                        </a:rPr>
                        <a:t> ترويضها</a:t>
                      </a:r>
                      <a:endParaRPr lang="en-US" sz="1800" b="1" kern="1200" dirty="0">
                        <a:solidFill>
                          <a:srgbClr val="FF0000"/>
                        </a:solidFill>
                        <a:latin typeface="+mn-lt"/>
                        <a:ea typeface="+mn-ea"/>
                        <a:cs typeface="+mn-cs"/>
                      </a:endParaRPr>
                    </a:p>
                  </a:txBody>
                  <a:tcPr/>
                </a:tc>
                <a:extLst>
                  <a:ext uri="{0D108BD9-81ED-4DB2-BD59-A6C34878D82A}">
                    <a16:rowId xmlns:a16="http://schemas.microsoft.com/office/drawing/2014/main" val="10006"/>
                  </a:ext>
                </a:extLst>
              </a:tr>
              <a:tr h="262457">
                <a:tc>
                  <a:txBody>
                    <a:bodyPr/>
                    <a:lstStyle/>
                    <a:p>
                      <a:pPr algn="ctr"/>
                      <a:endParaRPr lang="en-US" sz="1800">
                        <a:cs typeface="+mj-cs"/>
                      </a:endParaRPr>
                    </a:p>
                  </a:txBody>
                  <a:tcPr/>
                </a:tc>
                <a:tc>
                  <a:txBody>
                    <a:bodyPr/>
                    <a:lstStyle/>
                    <a:p>
                      <a:pPr algn="ctr"/>
                      <a:endParaRPr lang="en-US" sz="1800" dirty="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baseline="0" dirty="0">
                          <a:effectLst/>
                          <a:latin typeface="Times New Roman" panose="02020603050405020304" pitchFamily="18" charset="0"/>
                          <a:ea typeface="Times New Roman" panose="02020603050405020304" pitchFamily="18" charset="0"/>
                          <a:cs typeface="+mj-cs"/>
                        </a:rPr>
                        <a:t>تتكاثر بوضع البيض</a:t>
                      </a:r>
                    </a:p>
                  </a:txBody>
                  <a:tcPr/>
                </a:tc>
                <a:extLst>
                  <a:ext uri="{0D108BD9-81ED-4DB2-BD59-A6C34878D82A}">
                    <a16:rowId xmlns:a16="http://schemas.microsoft.com/office/drawing/2014/main" val="10007"/>
                  </a:ext>
                </a:extLst>
              </a:tr>
              <a:tr h="262457">
                <a:tc>
                  <a:txBody>
                    <a:bodyPr/>
                    <a:lstStyle/>
                    <a:p>
                      <a:pPr algn="ctr"/>
                      <a:endParaRPr lang="en-US" sz="1800">
                        <a:cs typeface="+mj-cs"/>
                      </a:endParaRPr>
                    </a:p>
                  </a:txBody>
                  <a:tcPr/>
                </a:tc>
                <a:tc>
                  <a:txBody>
                    <a:bodyPr/>
                    <a:lstStyle/>
                    <a:p>
                      <a:pPr algn="ctr"/>
                      <a:endParaRPr lang="en-US" sz="1800" dirty="0">
                        <a:cs typeface="+mj-cs"/>
                      </a:endParaRPr>
                    </a:p>
                  </a:txBody>
                  <a:tcPr/>
                </a:tc>
                <a:tc>
                  <a:txBody>
                    <a:bodyPr/>
                    <a:lstStyle/>
                    <a:p>
                      <a:pPr marL="0" marR="0" indent="0" algn="ctr">
                        <a:spcBef>
                          <a:spcPts val="0"/>
                        </a:spcBef>
                        <a:spcAft>
                          <a:spcPts val="0"/>
                        </a:spcAft>
                        <a:buNone/>
                      </a:pPr>
                      <a:r>
                        <a:rPr lang="ar-SA" sz="1800" b="1" baseline="0" dirty="0">
                          <a:effectLst/>
                          <a:latin typeface="Times New Roman" panose="02020603050405020304" pitchFamily="18" charset="0"/>
                          <a:ea typeface="Times New Roman" panose="02020603050405020304" pitchFamily="18" charset="0"/>
                          <a:cs typeface="+mj-cs"/>
                        </a:rPr>
                        <a:t>تتزاوج وتتكاثر</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1226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0" y="411684"/>
            <a:ext cx="8963696" cy="697287"/>
          </a:xfrm>
        </p:spPr>
        <p:txBody>
          <a:bodyPr>
            <a:noAutofit/>
          </a:bodyPr>
          <a:lstStyle/>
          <a:p>
            <a:r>
              <a:rPr lang="ar-SA" sz="3200" dirty="0">
                <a:latin typeface="Lateef" panose="01000506020000020003" pitchFamily="2" charset="-78"/>
                <a:ea typeface="Arial"/>
                <a:cs typeface="+mj-cs"/>
              </a:rPr>
              <a:t>تدريب : صنّف </a:t>
            </a:r>
            <a:r>
              <a:rPr lang="ar-SA" sz="3200" b="1" dirty="0">
                <a:cs typeface="+mj-cs"/>
              </a:rPr>
              <a:t>صفات الحيوانات الفقارية و اللافقارية </a:t>
            </a:r>
            <a:r>
              <a:rPr lang="ar-SA" sz="3200" dirty="0">
                <a:latin typeface="Lateef" panose="01000506020000020003" pitchFamily="2" charset="-78"/>
                <a:ea typeface="Arial"/>
                <a:cs typeface="+mj-cs"/>
              </a:rPr>
              <a:t>داخل الجدول.</a:t>
            </a:r>
            <a:endParaRPr lang="he-IL" sz="3200" dirty="0">
              <a:latin typeface="Lateef" panose="01000506020000020003" pitchFamily="2" charset="-78"/>
              <a:ea typeface="Arial"/>
              <a:cs typeface="+mj-cs"/>
            </a:endParaRPr>
          </a:p>
        </p:txBody>
      </p:sp>
      <p:sp>
        <p:nvSpPr>
          <p:cNvPr id="2" name="מלבן 1"/>
          <p:cNvSpPr/>
          <p:nvPr/>
        </p:nvSpPr>
        <p:spPr>
          <a:xfrm>
            <a:off x="154546" y="1217558"/>
            <a:ext cx="8551573" cy="461665"/>
          </a:xfrm>
          <a:prstGeom prst="rect">
            <a:avLst/>
          </a:prstGeom>
        </p:spPr>
        <p:txBody>
          <a:bodyPr wrap="square">
            <a:spAutoFit/>
          </a:bodyPr>
          <a:lstStyle/>
          <a:p>
            <a:pPr algn="r"/>
            <a:r>
              <a:rPr lang="ar-SA" sz="2400" b="1" dirty="0">
                <a:cs typeface="+mj-cs"/>
              </a:rPr>
              <a:t>أي من الصفات التالية هي صفات للحيوانات الفقارية وأيُّها للافقارية وأيُّها مشتركة؟</a:t>
            </a:r>
            <a:endParaRPr lang="en-US" sz="2400" b="1" dirty="0">
              <a:cs typeface="+mj-cs"/>
            </a:endParaRPr>
          </a:p>
        </p:txBody>
      </p:sp>
      <p:graphicFrame>
        <p:nvGraphicFramePr>
          <p:cNvPr id="7" name="טבלה 6"/>
          <p:cNvGraphicFramePr>
            <a:graphicFrameLocks noGrp="1"/>
          </p:cNvGraphicFramePr>
          <p:nvPr>
            <p:extLst>
              <p:ext uri="{D42A27DB-BD31-4B8C-83A1-F6EECF244321}">
                <p14:modId xmlns:p14="http://schemas.microsoft.com/office/powerpoint/2010/main" val="102392436"/>
              </p:ext>
            </p:extLst>
          </p:nvPr>
        </p:nvGraphicFramePr>
        <p:xfrm>
          <a:off x="334850" y="1709663"/>
          <a:ext cx="8718999" cy="3291840"/>
        </p:xfrm>
        <a:graphic>
          <a:graphicData uri="http://schemas.openxmlformats.org/drawingml/2006/table">
            <a:tbl>
              <a:tblPr firstRow="1" bandRow="1">
                <a:tableStyleId>{5C22544A-7EE6-4342-B048-85BDC9FD1C3A}</a:tableStyleId>
              </a:tblPr>
              <a:tblGrid>
                <a:gridCol w="2906333">
                  <a:extLst>
                    <a:ext uri="{9D8B030D-6E8A-4147-A177-3AD203B41FA5}">
                      <a16:colId xmlns:a16="http://schemas.microsoft.com/office/drawing/2014/main" val="20000"/>
                    </a:ext>
                  </a:extLst>
                </a:gridCol>
                <a:gridCol w="2567189">
                  <a:extLst>
                    <a:ext uri="{9D8B030D-6E8A-4147-A177-3AD203B41FA5}">
                      <a16:colId xmlns:a16="http://schemas.microsoft.com/office/drawing/2014/main" val="20001"/>
                    </a:ext>
                  </a:extLst>
                </a:gridCol>
                <a:gridCol w="3245477">
                  <a:extLst>
                    <a:ext uri="{9D8B030D-6E8A-4147-A177-3AD203B41FA5}">
                      <a16:colId xmlns:a16="http://schemas.microsoft.com/office/drawing/2014/main" val="20002"/>
                    </a:ext>
                  </a:extLst>
                </a:gridCol>
              </a:tblGrid>
              <a:tr h="262457">
                <a:tc>
                  <a:txBody>
                    <a:bodyPr/>
                    <a:lstStyle/>
                    <a:p>
                      <a:pPr algn="ctr"/>
                      <a:r>
                        <a:rPr lang="ar-SA" sz="1800" b="1" dirty="0">
                          <a:cs typeface="+mj-cs"/>
                        </a:rPr>
                        <a:t>الحيوانات اللافقارية </a:t>
                      </a:r>
                      <a:endParaRPr lang="en-US" sz="1800" dirty="0">
                        <a:cs typeface="+mj-cs"/>
                      </a:endParaRPr>
                    </a:p>
                  </a:txBody>
                  <a:tcPr/>
                </a:tc>
                <a:tc>
                  <a:txBody>
                    <a:bodyPr/>
                    <a:lstStyle/>
                    <a:p>
                      <a:pPr algn="ctr"/>
                      <a:r>
                        <a:rPr lang="ar-SA" sz="1800" b="1" dirty="0">
                          <a:cs typeface="+mj-cs"/>
                        </a:rPr>
                        <a:t>الحيوانات الفقارية </a:t>
                      </a:r>
                      <a:endParaRPr lang="en-US" sz="1800" dirty="0">
                        <a:cs typeface="+mj-cs"/>
                      </a:endParaRPr>
                    </a:p>
                  </a:txBody>
                  <a:tcPr/>
                </a:tc>
                <a:tc>
                  <a:txBody>
                    <a:bodyPr/>
                    <a:lstStyle/>
                    <a:p>
                      <a:pPr algn="ctr"/>
                      <a:r>
                        <a:rPr lang="ar-SA" sz="1800" dirty="0">
                          <a:cs typeface="+mj-cs"/>
                        </a:rPr>
                        <a:t>الصفة</a:t>
                      </a:r>
                      <a:endParaRPr lang="en-US" sz="1800" dirty="0">
                        <a:cs typeface="+mj-cs"/>
                      </a:endParaRPr>
                    </a:p>
                  </a:txBody>
                  <a:tcPr/>
                </a:tc>
                <a:extLst>
                  <a:ext uri="{0D108BD9-81ED-4DB2-BD59-A6C34878D82A}">
                    <a16:rowId xmlns:a16="http://schemas.microsoft.com/office/drawing/2014/main" val="10000"/>
                  </a:ext>
                </a:extLst>
              </a:tr>
              <a:tr h="262457">
                <a:tc>
                  <a:txBody>
                    <a:bodyPr/>
                    <a:lstStyle/>
                    <a:p>
                      <a:pPr marL="0" marR="0" indent="0" algn="ctr">
                        <a:spcBef>
                          <a:spcPts val="0"/>
                        </a:spcBef>
                        <a:spcAft>
                          <a:spcPts val="0"/>
                        </a:spcAft>
                        <a:buNone/>
                      </a:pPr>
                      <a:r>
                        <a:rPr lang="ar-SA" sz="1800" b="1" kern="1200" dirty="0">
                          <a:solidFill>
                            <a:schemeClr val="dk1"/>
                          </a:solidFill>
                          <a:effectLst/>
                          <a:latin typeface="Times New Roman" panose="02020603050405020304" pitchFamily="18" charset="0"/>
                          <a:ea typeface="Times New Roman" panose="02020603050405020304" pitchFamily="18" charset="0"/>
                          <a:cs typeface="+mn-cs"/>
                        </a:rPr>
                        <a:t> أكثر عددًا</a:t>
                      </a:r>
                    </a:p>
                  </a:txBody>
                  <a:tcPr/>
                </a:tc>
                <a:tc>
                  <a:txBody>
                    <a:bodyPr/>
                    <a:lstStyle/>
                    <a:p>
                      <a:pPr algn="ctr"/>
                      <a:endParaRPr lang="en-US" sz="1800" dirty="0">
                        <a:cs typeface="+mj-cs"/>
                      </a:endParaRPr>
                    </a:p>
                  </a:txBody>
                  <a:tcPr/>
                </a:tc>
                <a:tc>
                  <a:txBody>
                    <a:bodyPr/>
                    <a:lstStyle/>
                    <a:p>
                      <a:pPr marL="0" marR="0" indent="0" algn="ctr" defTabSz="685800" rtl="1" eaLnBrk="1" latinLnBrk="0" hangingPunct="1">
                        <a:spcBef>
                          <a:spcPts val="0"/>
                        </a:spcBef>
                        <a:spcAft>
                          <a:spcPts val="0"/>
                        </a:spcAft>
                        <a:buNone/>
                      </a:pPr>
                      <a:r>
                        <a:rPr lang="ar-SA" sz="1800" b="1" kern="1200" dirty="0">
                          <a:solidFill>
                            <a:schemeClr val="dk1"/>
                          </a:solidFill>
                          <a:effectLst/>
                          <a:latin typeface="Times New Roman" panose="02020603050405020304" pitchFamily="18" charset="0"/>
                          <a:ea typeface="Times New Roman" panose="02020603050405020304" pitchFamily="18" charset="0"/>
                          <a:cs typeface="+mj-cs"/>
                        </a:rPr>
                        <a:t> أكثر عددًا</a:t>
                      </a:r>
                    </a:p>
                  </a:txBody>
                  <a:tcPr/>
                </a:tc>
                <a:extLst>
                  <a:ext uri="{0D108BD9-81ED-4DB2-BD59-A6C34878D82A}">
                    <a16:rowId xmlns:a16="http://schemas.microsoft.com/office/drawing/2014/main" val="10001"/>
                  </a:ext>
                </a:extLst>
              </a:tr>
              <a:tr h="262457">
                <a:tc>
                  <a:txBody>
                    <a:bodyPr/>
                    <a:lstStyle/>
                    <a:p>
                      <a:pPr algn="ctr"/>
                      <a:endParaRPr lang="en-US" sz="180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dirty="0">
                          <a:solidFill>
                            <a:schemeClr val="dk1"/>
                          </a:solidFill>
                          <a:effectLst/>
                          <a:latin typeface="Times New Roman" panose="02020603050405020304" pitchFamily="18" charset="0"/>
                          <a:ea typeface="Times New Roman" panose="02020603050405020304" pitchFamily="18" charset="0"/>
                          <a:cs typeface="+mn-cs"/>
                        </a:rPr>
                        <a:t>لديها عمود فقري</a:t>
                      </a:r>
                    </a:p>
                  </a:txBody>
                  <a:tcPr/>
                </a:tc>
                <a:tc>
                  <a:txBody>
                    <a:bodyPr/>
                    <a:lstStyle/>
                    <a:p>
                      <a:pPr marL="0" marR="0" indent="0" algn="ctr" defTabSz="685800" rtl="1" eaLnBrk="1" latinLnBrk="0" hangingPunct="1">
                        <a:spcBef>
                          <a:spcPts val="0"/>
                        </a:spcBef>
                        <a:spcAft>
                          <a:spcPts val="0"/>
                        </a:spcAft>
                        <a:buNone/>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j-cs"/>
                        </a:rPr>
                        <a:t>لديها عمود فقري</a:t>
                      </a:r>
                    </a:p>
                  </a:txBody>
                  <a:tcPr/>
                </a:tc>
                <a:extLst>
                  <a:ext uri="{0D108BD9-81ED-4DB2-BD59-A6C34878D82A}">
                    <a16:rowId xmlns:a16="http://schemas.microsoft.com/office/drawing/2014/main" val="10002"/>
                  </a:ext>
                </a:extLst>
              </a:tr>
              <a:tr h="262457">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آكلة نبات</a:t>
                      </a: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آكلة نبات</a:t>
                      </a:r>
                    </a:p>
                  </a:txBody>
                  <a:tcPr/>
                </a:tc>
                <a:tc>
                  <a:txBody>
                    <a:bodyPr/>
                    <a:lstStyle/>
                    <a:p>
                      <a:pPr marL="0" marR="0" indent="0" algn="ctr">
                        <a:spcBef>
                          <a:spcPts val="0"/>
                        </a:spcBef>
                        <a:spcAft>
                          <a:spcPts val="0"/>
                        </a:spcAft>
                        <a:buNone/>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j-cs"/>
                        </a:rPr>
                        <a:t>آكلة نبات</a:t>
                      </a:r>
                    </a:p>
                  </a:txBody>
                  <a:tcPr/>
                </a:tc>
                <a:extLst>
                  <a:ext uri="{0D108BD9-81ED-4DB2-BD59-A6C34878D82A}">
                    <a16:rowId xmlns:a16="http://schemas.microsoft.com/office/drawing/2014/main" val="10003"/>
                  </a:ext>
                </a:extLst>
              </a:tr>
              <a:tr h="262457">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dirty="0">
                          <a:solidFill>
                            <a:schemeClr val="dk1"/>
                          </a:solidFill>
                          <a:effectLst/>
                          <a:latin typeface="Times New Roman" panose="02020603050405020304" pitchFamily="18" charset="0"/>
                          <a:ea typeface="Times New Roman" panose="02020603050405020304" pitchFamily="18" charset="0"/>
                          <a:cs typeface="+mn-cs"/>
                        </a:rPr>
                        <a:t>تعيش</a:t>
                      </a: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 في الماء وعلى اليابسة</a:t>
                      </a: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dirty="0">
                          <a:solidFill>
                            <a:schemeClr val="dk1"/>
                          </a:solidFill>
                          <a:effectLst/>
                          <a:latin typeface="Times New Roman" panose="02020603050405020304" pitchFamily="18" charset="0"/>
                          <a:ea typeface="Times New Roman" panose="02020603050405020304" pitchFamily="18" charset="0"/>
                          <a:cs typeface="+mn-cs"/>
                        </a:rPr>
                        <a:t>تعيش</a:t>
                      </a: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 في الماء وعلى اليابسة</a:t>
                      </a: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j-cs"/>
                        </a:rPr>
                        <a:t>تعيش في الماء وعلى اليابسة</a:t>
                      </a:r>
                    </a:p>
                  </a:txBody>
                  <a:tcPr/>
                </a:tc>
                <a:extLst>
                  <a:ext uri="{0D108BD9-81ED-4DB2-BD59-A6C34878D82A}">
                    <a16:rowId xmlns:a16="http://schemas.microsoft.com/office/drawing/2014/main" val="10004"/>
                  </a:ext>
                </a:extLst>
              </a:tr>
              <a:tr h="262457">
                <a:tc>
                  <a:txBody>
                    <a:bodyPr/>
                    <a:lstStyle/>
                    <a:p>
                      <a:pPr algn="ctr"/>
                      <a:endParaRPr lang="en-US" sz="180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تملك دماغًا متطورًا</a:t>
                      </a:r>
                      <a:r>
                        <a:rPr lang="ar-JO" sz="1800" b="1" kern="1200" baseline="0" dirty="0">
                          <a:solidFill>
                            <a:schemeClr val="dk1"/>
                          </a:solidFill>
                          <a:effectLst/>
                          <a:latin typeface="Times New Roman" panose="02020603050405020304" pitchFamily="18" charset="0"/>
                          <a:ea typeface="Times New Roman" panose="02020603050405020304" pitchFamily="18" charset="0"/>
                          <a:cs typeface="+mn-cs"/>
                        </a:rPr>
                        <a:t> و </a:t>
                      </a: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أكثر ذكاء</a:t>
                      </a: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dirty="0">
                          <a:solidFill>
                            <a:schemeClr val="dk1"/>
                          </a:solidFill>
                          <a:latin typeface="+mn-lt"/>
                          <a:ea typeface="+mn-ea"/>
                          <a:cs typeface="+mn-cs"/>
                        </a:rPr>
                        <a:t>تملك دماغًا متطورًا</a:t>
                      </a:r>
                      <a:r>
                        <a:rPr lang="ar-JO" sz="1800" b="1" kern="1200" dirty="0">
                          <a:solidFill>
                            <a:schemeClr val="dk1"/>
                          </a:solidFill>
                          <a:latin typeface="+mn-lt"/>
                          <a:ea typeface="+mn-ea"/>
                          <a:cs typeface="+mn-cs"/>
                        </a:rPr>
                        <a:t> و </a:t>
                      </a:r>
                      <a:r>
                        <a:rPr lang="ar-SA" sz="1800" b="1" kern="1200" dirty="0">
                          <a:solidFill>
                            <a:schemeClr val="dk1"/>
                          </a:solidFill>
                          <a:latin typeface="+mn-lt"/>
                          <a:ea typeface="+mn-ea"/>
                          <a:cs typeface="+mn-cs"/>
                        </a:rPr>
                        <a:t>أكثر ذكاء</a:t>
                      </a:r>
                    </a:p>
                  </a:txBody>
                  <a:tcPr/>
                </a:tc>
                <a:extLst>
                  <a:ext uri="{0D108BD9-81ED-4DB2-BD59-A6C34878D82A}">
                    <a16:rowId xmlns:a16="http://schemas.microsoft.com/office/drawing/2014/main" val="10005"/>
                  </a:ext>
                </a:extLst>
              </a:tr>
              <a:tr h="358684">
                <a:tc>
                  <a:txBody>
                    <a:bodyPr/>
                    <a:lstStyle/>
                    <a:p>
                      <a:pPr algn="ctr"/>
                      <a:endParaRPr lang="en-US" sz="180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dirty="0">
                          <a:solidFill>
                            <a:schemeClr val="dk1"/>
                          </a:solidFill>
                          <a:latin typeface="+mn-lt"/>
                          <a:ea typeface="+mn-ea"/>
                          <a:cs typeface="+mn-cs"/>
                        </a:rPr>
                        <a:t>يُمكن</a:t>
                      </a:r>
                      <a:r>
                        <a:rPr lang="ar-SA" sz="1800" b="1" kern="1200" baseline="0" dirty="0">
                          <a:solidFill>
                            <a:schemeClr val="dk1"/>
                          </a:solidFill>
                          <a:latin typeface="+mn-lt"/>
                          <a:ea typeface="+mn-ea"/>
                          <a:cs typeface="+mn-cs"/>
                        </a:rPr>
                        <a:t> ترويضها</a:t>
                      </a:r>
                      <a:endParaRPr lang="en-US" sz="1800" b="1" kern="1200" dirty="0">
                        <a:solidFill>
                          <a:schemeClr val="dk1"/>
                        </a:solidFill>
                        <a:latin typeface="+mn-lt"/>
                        <a:ea typeface="+mn-ea"/>
                        <a:cs typeface="+mn-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j-cs"/>
                        </a:rPr>
                        <a:t>يُمكن ترويضها</a:t>
                      </a:r>
                      <a:endParaRPr lang="en-US" sz="1800" b="1" kern="1200" baseline="0" dirty="0">
                        <a:solidFill>
                          <a:schemeClr val="dk1"/>
                        </a:solidFill>
                        <a:effectLst/>
                        <a:latin typeface="Times New Roman" panose="02020603050405020304" pitchFamily="18" charset="0"/>
                        <a:ea typeface="Times New Roman" panose="02020603050405020304" pitchFamily="18" charset="0"/>
                        <a:cs typeface="+mj-cs"/>
                      </a:endParaRPr>
                    </a:p>
                  </a:txBody>
                  <a:tcPr/>
                </a:tc>
                <a:extLst>
                  <a:ext uri="{0D108BD9-81ED-4DB2-BD59-A6C34878D82A}">
                    <a16:rowId xmlns:a16="http://schemas.microsoft.com/office/drawing/2014/main" val="10006"/>
                  </a:ext>
                </a:extLst>
              </a:tr>
              <a:tr h="262457">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تتكاثر بوضع البيض</a:t>
                      </a: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تتكاثر بوضع البيض</a:t>
                      </a: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baseline="0" dirty="0">
                          <a:solidFill>
                            <a:srgbClr val="FF0000"/>
                          </a:solidFill>
                          <a:effectLst/>
                          <a:latin typeface="Times New Roman" panose="02020603050405020304" pitchFamily="18" charset="0"/>
                          <a:ea typeface="Times New Roman" panose="02020603050405020304" pitchFamily="18" charset="0"/>
                          <a:cs typeface="+mj-cs"/>
                        </a:rPr>
                        <a:t>تتكاثر بوضع البيض</a:t>
                      </a:r>
                    </a:p>
                  </a:txBody>
                  <a:tcPr/>
                </a:tc>
                <a:extLst>
                  <a:ext uri="{0D108BD9-81ED-4DB2-BD59-A6C34878D82A}">
                    <a16:rowId xmlns:a16="http://schemas.microsoft.com/office/drawing/2014/main" val="10007"/>
                  </a:ext>
                </a:extLst>
              </a:tr>
              <a:tr h="262457">
                <a:tc>
                  <a:txBody>
                    <a:bodyPr/>
                    <a:lstStyle/>
                    <a:p>
                      <a:pPr algn="ctr"/>
                      <a:endParaRPr lang="en-US" sz="1800">
                        <a:cs typeface="+mj-cs"/>
                      </a:endParaRPr>
                    </a:p>
                  </a:txBody>
                  <a:tcPr/>
                </a:tc>
                <a:tc>
                  <a:txBody>
                    <a:bodyPr/>
                    <a:lstStyle/>
                    <a:p>
                      <a:pPr algn="ctr"/>
                      <a:endParaRPr lang="en-US" sz="1800" dirty="0">
                        <a:cs typeface="+mj-cs"/>
                      </a:endParaRPr>
                    </a:p>
                  </a:txBody>
                  <a:tcPr/>
                </a:tc>
                <a:tc>
                  <a:txBody>
                    <a:bodyPr/>
                    <a:lstStyle/>
                    <a:p>
                      <a:pPr marL="0" marR="0" indent="0" algn="ctr">
                        <a:spcBef>
                          <a:spcPts val="0"/>
                        </a:spcBef>
                        <a:spcAft>
                          <a:spcPts val="0"/>
                        </a:spcAft>
                        <a:buNone/>
                      </a:pPr>
                      <a:r>
                        <a:rPr lang="ar-SA" sz="1800" b="1" baseline="0" dirty="0">
                          <a:effectLst/>
                          <a:latin typeface="Times New Roman" panose="02020603050405020304" pitchFamily="18" charset="0"/>
                          <a:ea typeface="Times New Roman" panose="02020603050405020304" pitchFamily="18" charset="0"/>
                          <a:cs typeface="+mj-cs"/>
                        </a:rPr>
                        <a:t>تتزاوج وتتكاثر</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51337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0" y="411684"/>
            <a:ext cx="8963696" cy="697287"/>
          </a:xfrm>
        </p:spPr>
        <p:txBody>
          <a:bodyPr>
            <a:noAutofit/>
          </a:bodyPr>
          <a:lstStyle/>
          <a:p>
            <a:r>
              <a:rPr lang="ar-SA" sz="3200" dirty="0">
                <a:latin typeface="Lateef" panose="01000506020000020003" pitchFamily="2" charset="-78"/>
                <a:ea typeface="Arial"/>
                <a:cs typeface="+mj-cs"/>
              </a:rPr>
              <a:t>تدريب : صنّف </a:t>
            </a:r>
            <a:r>
              <a:rPr lang="ar-SA" sz="3200" b="1" dirty="0">
                <a:cs typeface="+mj-cs"/>
              </a:rPr>
              <a:t>صفات الحيوانات الفقارية و اللافقارية </a:t>
            </a:r>
            <a:r>
              <a:rPr lang="ar-SA" sz="3200" dirty="0">
                <a:latin typeface="Lateef" panose="01000506020000020003" pitchFamily="2" charset="-78"/>
                <a:ea typeface="Arial"/>
                <a:cs typeface="+mj-cs"/>
              </a:rPr>
              <a:t>داخل الجدول.</a:t>
            </a:r>
            <a:endParaRPr lang="he-IL" sz="3200" dirty="0">
              <a:latin typeface="Lateef" panose="01000506020000020003" pitchFamily="2" charset="-78"/>
              <a:ea typeface="Arial"/>
              <a:cs typeface="+mj-cs"/>
            </a:endParaRPr>
          </a:p>
        </p:txBody>
      </p:sp>
      <p:sp>
        <p:nvSpPr>
          <p:cNvPr id="2" name="מלבן 1"/>
          <p:cNvSpPr/>
          <p:nvPr/>
        </p:nvSpPr>
        <p:spPr>
          <a:xfrm>
            <a:off x="154546" y="1217558"/>
            <a:ext cx="8551573" cy="461665"/>
          </a:xfrm>
          <a:prstGeom prst="rect">
            <a:avLst/>
          </a:prstGeom>
        </p:spPr>
        <p:txBody>
          <a:bodyPr wrap="square">
            <a:spAutoFit/>
          </a:bodyPr>
          <a:lstStyle/>
          <a:p>
            <a:pPr algn="r"/>
            <a:r>
              <a:rPr lang="ar-SA" sz="2400" b="1" dirty="0">
                <a:cs typeface="+mj-cs"/>
              </a:rPr>
              <a:t>أي من الصفات التالية هي صفات للحيوانات الفقارية وأيُّها للافقارية وأيُّها مشتركة؟</a:t>
            </a:r>
            <a:endParaRPr lang="en-US" sz="2400" b="1" dirty="0">
              <a:cs typeface="+mj-cs"/>
            </a:endParaRPr>
          </a:p>
        </p:txBody>
      </p:sp>
      <p:graphicFrame>
        <p:nvGraphicFramePr>
          <p:cNvPr id="7" name="טבלה 6"/>
          <p:cNvGraphicFramePr>
            <a:graphicFrameLocks noGrp="1"/>
          </p:cNvGraphicFramePr>
          <p:nvPr>
            <p:extLst>
              <p:ext uri="{D42A27DB-BD31-4B8C-83A1-F6EECF244321}">
                <p14:modId xmlns:p14="http://schemas.microsoft.com/office/powerpoint/2010/main" val="3216685489"/>
              </p:ext>
            </p:extLst>
          </p:nvPr>
        </p:nvGraphicFramePr>
        <p:xfrm>
          <a:off x="334850" y="1709663"/>
          <a:ext cx="8718999" cy="3318249"/>
        </p:xfrm>
        <a:graphic>
          <a:graphicData uri="http://schemas.openxmlformats.org/drawingml/2006/table">
            <a:tbl>
              <a:tblPr firstRow="1" bandRow="1">
                <a:tableStyleId>{5C22544A-7EE6-4342-B048-85BDC9FD1C3A}</a:tableStyleId>
              </a:tblPr>
              <a:tblGrid>
                <a:gridCol w="2906333">
                  <a:extLst>
                    <a:ext uri="{9D8B030D-6E8A-4147-A177-3AD203B41FA5}">
                      <a16:colId xmlns:a16="http://schemas.microsoft.com/office/drawing/2014/main" val="20000"/>
                    </a:ext>
                  </a:extLst>
                </a:gridCol>
                <a:gridCol w="2567189">
                  <a:extLst>
                    <a:ext uri="{9D8B030D-6E8A-4147-A177-3AD203B41FA5}">
                      <a16:colId xmlns:a16="http://schemas.microsoft.com/office/drawing/2014/main" val="20001"/>
                    </a:ext>
                  </a:extLst>
                </a:gridCol>
                <a:gridCol w="3245477">
                  <a:extLst>
                    <a:ext uri="{9D8B030D-6E8A-4147-A177-3AD203B41FA5}">
                      <a16:colId xmlns:a16="http://schemas.microsoft.com/office/drawing/2014/main" val="20002"/>
                    </a:ext>
                  </a:extLst>
                </a:gridCol>
              </a:tblGrid>
              <a:tr h="262457">
                <a:tc>
                  <a:txBody>
                    <a:bodyPr/>
                    <a:lstStyle/>
                    <a:p>
                      <a:pPr algn="ctr"/>
                      <a:r>
                        <a:rPr lang="ar-SA" sz="1800" b="1" dirty="0">
                          <a:cs typeface="+mj-cs"/>
                        </a:rPr>
                        <a:t>الحيوانات اللافقارية </a:t>
                      </a:r>
                      <a:endParaRPr lang="en-US" sz="1800" dirty="0">
                        <a:cs typeface="+mj-cs"/>
                      </a:endParaRPr>
                    </a:p>
                  </a:txBody>
                  <a:tcPr/>
                </a:tc>
                <a:tc>
                  <a:txBody>
                    <a:bodyPr/>
                    <a:lstStyle/>
                    <a:p>
                      <a:pPr algn="ctr"/>
                      <a:r>
                        <a:rPr lang="ar-SA" sz="1800" b="1" dirty="0">
                          <a:cs typeface="+mj-cs"/>
                        </a:rPr>
                        <a:t>الحيوانات الفقارية </a:t>
                      </a:r>
                      <a:endParaRPr lang="en-US" sz="1800" dirty="0">
                        <a:cs typeface="+mj-cs"/>
                      </a:endParaRPr>
                    </a:p>
                  </a:txBody>
                  <a:tcPr/>
                </a:tc>
                <a:tc>
                  <a:txBody>
                    <a:bodyPr/>
                    <a:lstStyle/>
                    <a:p>
                      <a:pPr algn="ctr"/>
                      <a:r>
                        <a:rPr lang="ar-SA" sz="1800" dirty="0">
                          <a:cs typeface="+mj-cs"/>
                        </a:rPr>
                        <a:t>الصفة</a:t>
                      </a:r>
                      <a:endParaRPr lang="en-US" sz="1800" dirty="0">
                        <a:cs typeface="+mj-cs"/>
                      </a:endParaRPr>
                    </a:p>
                  </a:txBody>
                  <a:tcPr/>
                </a:tc>
                <a:extLst>
                  <a:ext uri="{0D108BD9-81ED-4DB2-BD59-A6C34878D82A}">
                    <a16:rowId xmlns:a16="http://schemas.microsoft.com/office/drawing/2014/main" val="10000"/>
                  </a:ext>
                </a:extLst>
              </a:tr>
              <a:tr h="262457">
                <a:tc>
                  <a:txBody>
                    <a:bodyPr/>
                    <a:lstStyle/>
                    <a:p>
                      <a:pPr marL="0" marR="0" indent="0" algn="ctr">
                        <a:spcBef>
                          <a:spcPts val="0"/>
                        </a:spcBef>
                        <a:spcAft>
                          <a:spcPts val="0"/>
                        </a:spcAft>
                        <a:buNone/>
                      </a:pPr>
                      <a:r>
                        <a:rPr lang="ar-SA" sz="1800" b="1" kern="1200" dirty="0">
                          <a:solidFill>
                            <a:schemeClr val="dk1"/>
                          </a:solidFill>
                          <a:effectLst/>
                          <a:latin typeface="Times New Roman" panose="02020603050405020304" pitchFamily="18" charset="0"/>
                          <a:ea typeface="Times New Roman" panose="02020603050405020304" pitchFamily="18" charset="0"/>
                          <a:cs typeface="+mn-cs"/>
                        </a:rPr>
                        <a:t> أكثر عددًا</a:t>
                      </a:r>
                    </a:p>
                  </a:txBody>
                  <a:tcPr/>
                </a:tc>
                <a:tc>
                  <a:txBody>
                    <a:bodyPr/>
                    <a:lstStyle/>
                    <a:p>
                      <a:pPr algn="ctr"/>
                      <a:endParaRPr lang="en-US" sz="1800" dirty="0">
                        <a:cs typeface="+mj-cs"/>
                      </a:endParaRPr>
                    </a:p>
                  </a:txBody>
                  <a:tcPr/>
                </a:tc>
                <a:tc>
                  <a:txBody>
                    <a:bodyPr/>
                    <a:lstStyle/>
                    <a:p>
                      <a:pPr marL="0" marR="0" indent="0" algn="ctr" defTabSz="685800" rtl="1" eaLnBrk="1" latinLnBrk="0" hangingPunct="1">
                        <a:spcBef>
                          <a:spcPts val="0"/>
                        </a:spcBef>
                        <a:spcAft>
                          <a:spcPts val="0"/>
                        </a:spcAft>
                        <a:buNone/>
                      </a:pPr>
                      <a:r>
                        <a:rPr lang="ar-SA" sz="1800" b="1" kern="1200" dirty="0">
                          <a:solidFill>
                            <a:schemeClr val="dk1"/>
                          </a:solidFill>
                          <a:effectLst/>
                          <a:latin typeface="Times New Roman" panose="02020603050405020304" pitchFamily="18" charset="0"/>
                          <a:ea typeface="Times New Roman" panose="02020603050405020304" pitchFamily="18" charset="0"/>
                          <a:cs typeface="+mj-cs"/>
                        </a:rPr>
                        <a:t> أكثر عددًا</a:t>
                      </a:r>
                    </a:p>
                  </a:txBody>
                  <a:tcPr/>
                </a:tc>
                <a:extLst>
                  <a:ext uri="{0D108BD9-81ED-4DB2-BD59-A6C34878D82A}">
                    <a16:rowId xmlns:a16="http://schemas.microsoft.com/office/drawing/2014/main" val="10001"/>
                  </a:ext>
                </a:extLst>
              </a:tr>
              <a:tr h="262457">
                <a:tc>
                  <a:txBody>
                    <a:bodyPr/>
                    <a:lstStyle/>
                    <a:p>
                      <a:pPr algn="ctr"/>
                      <a:endParaRPr lang="en-US" sz="1800" dirty="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dirty="0">
                          <a:solidFill>
                            <a:schemeClr val="dk1"/>
                          </a:solidFill>
                          <a:effectLst/>
                          <a:latin typeface="Times New Roman" panose="02020603050405020304" pitchFamily="18" charset="0"/>
                          <a:ea typeface="Times New Roman" panose="02020603050405020304" pitchFamily="18" charset="0"/>
                          <a:cs typeface="+mn-cs"/>
                        </a:rPr>
                        <a:t>لديها عمود فقري</a:t>
                      </a:r>
                    </a:p>
                  </a:txBody>
                  <a:tcPr/>
                </a:tc>
                <a:tc>
                  <a:txBody>
                    <a:bodyPr/>
                    <a:lstStyle/>
                    <a:p>
                      <a:pPr marL="0" marR="0" indent="0" algn="ctr" defTabSz="685800" rtl="1" eaLnBrk="1" latinLnBrk="0" hangingPunct="1">
                        <a:spcBef>
                          <a:spcPts val="0"/>
                        </a:spcBef>
                        <a:spcAft>
                          <a:spcPts val="0"/>
                        </a:spcAft>
                        <a:buNone/>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j-cs"/>
                        </a:rPr>
                        <a:t>لديها عمود فقري</a:t>
                      </a:r>
                    </a:p>
                  </a:txBody>
                  <a:tcPr/>
                </a:tc>
                <a:extLst>
                  <a:ext uri="{0D108BD9-81ED-4DB2-BD59-A6C34878D82A}">
                    <a16:rowId xmlns:a16="http://schemas.microsoft.com/office/drawing/2014/main" val="10002"/>
                  </a:ext>
                </a:extLst>
              </a:tr>
              <a:tr h="262457">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آكلة نبات</a:t>
                      </a: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آكلة نبات</a:t>
                      </a:r>
                    </a:p>
                  </a:txBody>
                  <a:tcPr/>
                </a:tc>
                <a:tc>
                  <a:txBody>
                    <a:bodyPr/>
                    <a:lstStyle/>
                    <a:p>
                      <a:pPr marL="0" marR="0" indent="0" algn="ctr">
                        <a:spcBef>
                          <a:spcPts val="0"/>
                        </a:spcBef>
                        <a:spcAft>
                          <a:spcPts val="0"/>
                        </a:spcAft>
                        <a:buNone/>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j-cs"/>
                        </a:rPr>
                        <a:t>آكلة نبات</a:t>
                      </a:r>
                    </a:p>
                  </a:txBody>
                  <a:tcPr/>
                </a:tc>
                <a:extLst>
                  <a:ext uri="{0D108BD9-81ED-4DB2-BD59-A6C34878D82A}">
                    <a16:rowId xmlns:a16="http://schemas.microsoft.com/office/drawing/2014/main" val="10003"/>
                  </a:ext>
                </a:extLst>
              </a:tr>
              <a:tr h="262457">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dirty="0">
                          <a:solidFill>
                            <a:schemeClr val="dk1"/>
                          </a:solidFill>
                          <a:effectLst/>
                          <a:latin typeface="Times New Roman" panose="02020603050405020304" pitchFamily="18" charset="0"/>
                          <a:ea typeface="Times New Roman" panose="02020603050405020304" pitchFamily="18" charset="0"/>
                          <a:cs typeface="+mn-cs"/>
                        </a:rPr>
                        <a:t>تعيش</a:t>
                      </a: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 في الماء وعلى اليابسة</a:t>
                      </a: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dirty="0">
                          <a:solidFill>
                            <a:schemeClr val="dk1"/>
                          </a:solidFill>
                          <a:effectLst/>
                          <a:latin typeface="Times New Roman" panose="02020603050405020304" pitchFamily="18" charset="0"/>
                          <a:ea typeface="Times New Roman" panose="02020603050405020304" pitchFamily="18" charset="0"/>
                          <a:cs typeface="+mn-cs"/>
                        </a:rPr>
                        <a:t>تعيش</a:t>
                      </a: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 في الماء وعلى اليابسة</a:t>
                      </a: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j-cs"/>
                        </a:rPr>
                        <a:t>تعيش في الماء وعلى اليابسة</a:t>
                      </a:r>
                    </a:p>
                  </a:txBody>
                  <a:tcPr/>
                </a:tc>
                <a:extLst>
                  <a:ext uri="{0D108BD9-81ED-4DB2-BD59-A6C34878D82A}">
                    <a16:rowId xmlns:a16="http://schemas.microsoft.com/office/drawing/2014/main" val="10004"/>
                  </a:ext>
                </a:extLst>
              </a:tr>
              <a:tr h="262457">
                <a:tc>
                  <a:txBody>
                    <a:bodyPr/>
                    <a:lstStyle/>
                    <a:p>
                      <a:pPr algn="ctr"/>
                      <a:endParaRPr lang="en-US" sz="1800" dirty="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تملك دماغًا متطورًا</a:t>
                      </a:r>
                      <a:r>
                        <a:rPr lang="ar-JO" sz="1800" b="1" kern="1200" baseline="0" dirty="0">
                          <a:solidFill>
                            <a:schemeClr val="dk1"/>
                          </a:solidFill>
                          <a:effectLst/>
                          <a:latin typeface="Times New Roman" panose="02020603050405020304" pitchFamily="18" charset="0"/>
                          <a:ea typeface="Times New Roman" panose="02020603050405020304" pitchFamily="18" charset="0"/>
                          <a:cs typeface="+mn-cs"/>
                        </a:rPr>
                        <a:t> و </a:t>
                      </a: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أكثر ذكاء</a:t>
                      </a: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dirty="0">
                          <a:solidFill>
                            <a:schemeClr val="dk1"/>
                          </a:solidFill>
                          <a:latin typeface="+mn-lt"/>
                          <a:ea typeface="+mn-ea"/>
                          <a:cs typeface="+mn-cs"/>
                        </a:rPr>
                        <a:t>تملك دماغًا متطورًا</a:t>
                      </a:r>
                      <a:r>
                        <a:rPr lang="ar-JO" sz="1800" b="1" kern="1200" dirty="0">
                          <a:solidFill>
                            <a:schemeClr val="dk1"/>
                          </a:solidFill>
                          <a:latin typeface="+mn-lt"/>
                          <a:ea typeface="+mn-ea"/>
                          <a:cs typeface="+mn-cs"/>
                        </a:rPr>
                        <a:t> و </a:t>
                      </a:r>
                      <a:r>
                        <a:rPr lang="ar-SA" sz="1800" b="1" kern="1200" dirty="0">
                          <a:solidFill>
                            <a:schemeClr val="dk1"/>
                          </a:solidFill>
                          <a:latin typeface="+mn-lt"/>
                          <a:ea typeface="+mn-ea"/>
                          <a:cs typeface="+mn-cs"/>
                        </a:rPr>
                        <a:t>أكثر ذكاء</a:t>
                      </a:r>
                    </a:p>
                  </a:txBody>
                  <a:tcPr/>
                </a:tc>
                <a:extLst>
                  <a:ext uri="{0D108BD9-81ED-4DB2-BD59-A6C34878D82A}">
                    <a16:rowId xmlns:a16="http://schemas.microsoft.com/office/drawing/2014/main" val="10005"/>
                  </a:ext>
                </a:extLst>
              </a:tr>
              <a:tr h="358684">
                <a:tc>
                  <a:txBody>
                    <a:bodyPr/>
                    <a:lstStyle/>
                    <a:p>
                      <a:pPr algn="ctr"/>
                      <a:endParaRPr lang="en-US" sz="1800" dirty="0">
                        <a:cs typeface="+mj-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dirty="0">
                          <a:solidFill>
                            <a:schemeClr val="dk1"/>
                          </a:solidFill>
                          <a:latin typeface="+mn-lt"/>
                          <a:ea typeface="+mn-ea"/>
                          <a:cs typeface="+mn-cs"/>
                        </a:rPr>
                        <a:t>يُمكن</a:t>
                      </a:r>
                      <a:r>
                        <a:rPr lang="ar-SA" sz="1800" b="1" kern="1200" baseline="0" dirty="0">
                          <a:solidFill>
                            <a:schemeClr val="dk1"/>
                          </a:solidFill>
                          <a:latin typeface="+mn-lt"/>
                          <a:ea typeface="+mn-ea"/>
                          <a:cs typeface="+mn-cs"/>
                        </a:rPr>
                        <a:t> ترويضها</a:t>
                      </a:r>
                      <a:endParaRPr lang="en-US" sz="1800" b="1" kern="1200" dirty="0">
                        <a:solidFill>
                          <a:schemeClr val="dk1"/>
                        </a:solidFill>
                        <a:latin typeface="+mn-lt"/>
                        <a:ea typeface="+mn-ea"/>
                        <a:cs typeface="+mn-cs"/>
                      </a:endParaRP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j-cs"/>
                        </a:rPr>
                        <a:t>يُمكن ترويضها</a:t>
                      </a:r>
                      <a:endParaRPr lang="en-US" sz="1800" b="1" kern="1200" baseline="0" dirty="0">
                        <a:solidFill>
                          <a:schemeClr val="dk1"/>
                        </a:solidFill>
                        <a:effectLst/>
                        <a:latin typeface="Times New Roman" panose="02020603050405020304" pitchFamily="18" charset="0"/>
                        <a:ea typeface="Times New Roman" panose="02020603050405020304" pitchFamily="18" charset="0"/>
                        <a:cs typeface="+mj-cs"/>
                      </a:endParaRPr>
                    </a:p>
                  </a:txBody>
                  <a:tcPr/>
                </a:tc>
                <a:extLst>
                  <a:ext uri="{0D108BD9-81ED-4DB2-BD59-A6C34878D82A}">
                    <a16:rowId xmlns:a16="http://schemas.microsoft.com/office/drawing/2014/main" val="10006"/>
                  </a:ext>
                </a:extLst>
              </a:tr>
              <a:tr h="392169">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تتكاثر بوضع البيض</a:t>
                      </a: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baseline="0">
                          <a:solidFill>
                            <a:schemeClr val="dk1"/>
                          </a:solidFill>
                          <a:effectLst/>
                          <a:latin typeface="Times New Roman" panose="02020603050405020304" pitchFamily="18" charset="0"/>
                          <a:ea typeface="Times New Roman" panose="02020603050405020304" pitchFamily="18" charset="0"/>
                          <a:cs typeface="+mn-cs"/>
                        </a:rPr>
                        <a:t>تتكاثر بوضع البيض</a:t>
                      </a: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j-cs"/>
                        </a:rPr>
                        <a:t>تتكاثر بوضع البيض</a:t>
                      </a:r>
                    </a:p>
                  </a:txBody>
                  <a:tcPr/>
                </a:tc>
                <a:extLst>
                  <a:ext uri="{0D108BD9-81ED-4DB2-BD59-A6C34878D82A}">
                    <a16:rowId xmlns:a16="http://schemas.microsoft.com/office/drawing/2014/main" val="10007"/>
                  </a:ext>
                </a:extLst>
              </a:tr>
              <a:tr h="262457">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تتزاوج وتتكاثر</a:t>
                      </a:r>
                    </a:p>
                  </a:txBody>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1800" b="1" kern="1200" baseline="0" dirty="0">
                          <a:solidFill>
                            <a:schemeClr val="dk1"/>
                          </a:solidFill>
                          <a:effectLst/>
                          <a:latin typeface="Times New Roman" panose="02020603050405020304" pitchFamily="18" charset="0"/>
                          <a:ea typeface="Times New Roman" panose="02020603050405020304" pitchFamily="18" charset="0"/>
                          <a:cs typeface="+mn-cs"/>
                        </a:rPr>
                        <a:t>تتزاوج وتتكاثر</a:t>
                      </a:r>
                    </a:p>
                  </a:txBody>
                  <a:tcPr/>
                </a:tc>
                <a:tc>
                  <a:txBody>
                    <a:bodyPr/>
                    <a:lstStyle/>
                    <a:p>
                      <a:pPr marL="0" marR="0" indent="0" algn="ctr">
                        <a:spcBef>
                          <a:spcPts val="0"/>
                        </a:spcBef>
                        <a:spcAft>
                          <a:spcPts val="0"/>
                        </a:spcAft>
                        <a:buNone/>
                      </a:pPr>
                      <a:r>
                        <a:rPr lang="ar-SA" sz="1800" b="1" baseline="0" dirty="0">
                          <a:solidFill>
                            <a:srgbClr val="FF0000"/>
                          </a:solidFill>
                          <a:effectLst/>
                          <a:latin typeface="Times New Roman" panose="02020603050405020304" pitchFamily="18" charset="0"/>
                          <a:ea typeface="Times New Roman" panose="02020603050405020304" pitchFamily="18" charset="0"/>
                          <a:cs typeface="+mj-cs"/>
                        </a:rPr>
                        <a:t>تتزاوج وتتكاثر</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20085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991672" y="411684"/>
            <a:ext cx="7972023" cy="697287"/>
          </a:xfrm>
        </p:spPr>
        <p:txBody>
          <a:bodyPr>
            <a:noAutofit/>
          </a:bodyPr>
          <a:lstStyle/>
          <a:p>
            <a:pPr algn="ctr"/>
            <a:r>
              <a:rPr lang="ar-SA" sz="3200" b="1" dirty="0">
                <a:latin typeface="Lateef" panose="01000506020000020003" pitchFamily="2" charset="-78"/>
                <a:ea typeface="Arial"/>
                <a:cs typeface="Arial"/>
              </a:rPr>
              <a:t>تدريب </a:t>
            </a:r>
            <a:r>
              <a:rPr lang="ar-JO" sz="3200" b="1" dirty="0">
                <a:latin typeface="Lateef" panose="01000506020000020003" pitchFamily="2" charset="-78"/>
                <a:ea typeface="Arial"/>
                <a:cs typeface="Arial"/>
              </a:rPr>
              <a:t>اجمال الدرس</a:t>
            </a:r>
            <a:r>
              <a:rPr lang="ar-SA" sz="3200" b="1" dirty="0">
                <a:latin typeface="Lateef" panose="01000506020000020003" pitchFamily="2" charset="-78"/>
                <a:ea typeface="Arial"/>
                <a:cs typeface="Arial"/>
              </a:rPr>
              <a:t>:أ</a:t>
            </a:r>
            <a:r>
              <a:rPr lang="ar-JO" sz="3200" b="1" dirty="0">
                <a:latin typeface="Lateef" panose="01000506020000020003" pitchFamily="2" charset="-78"/>
                <a:ea typeface="Arial"/>
                <a:cs typeface="Arial"/>
              </a:rPr>
              <a:t>كمل الرسم التخطيطي لل</a:t>
            </a:r>
            <a:r>
              <a:rPr lang="ar-SA" sz="3200" b="1" dirty="0">
                <a:latin typeface="Lateef" panose="01000506020000020003" pitchFamily="2" charset="-78"/>
                <a:ea typeface="Arial"/>
                <a:cs typeface="Arial"/>
              </a:rPr>
              <a:t>درس </a:t>
            </a:r>
            <a:endParaRPr lang="he-IL" sz="3200" dirty="0">
              <a:latin typeface="Lateef" panose="01000506020000020003" pitchFamily="2" charset="-78"/>
              <a:ea typeface="Arial"/>
              <a:cs typeface="+mj-cs"/>
            </a:endParaRPr>
          </a:p>
        </p:txBody>
      </p:sp>
      <p:sp>
        <p:nvSpPr>
          <p:cNvPr id="8" name="מציין מיקום טקסט 3"/>
          <p:cNvSpPr>
            <a:spLocks noGrp="1"/>
          </p:cNvSpPr>
          <p:nvPr>
            <p:ph type="body" sz="quarter" idx="4294967295"/>
          </p:nvPr>
        </p:nvSpPr>
        <p:spPr>
          <a:xfrm>
            <a:off x="3833951" y="1268017"/>
            <a:ext cx="1938803" cy="547034"/>
          </a:xfrm>
          <a:prstGeom prst="rect">
            <a:avLst/>
          </a:prstGeom>
        </p:spPr>
        <p:style>
          <a:lnRef idx="2">
            <a:schemeClr val="accent6"/>
          </a:lnRef>
          <a:fillRef idx="1">
            <a:schemeClr val="lt1"/>
          </a:fillRef>
          <a:effectRef idx="0">
            <a:schemeClr val="accent6"/>
          </a:effectRef>
          <a:fontRef idx="minor">
            <a:schemeClr val="dk1"/>
          </a:fontRef>
        </p:style>
        <p:txBody>
          <a:bodyPr rtlCol="0" anchor="ctr">
            <a:normAutofit/>
          </a:bodyPr>
          <a:lstStyle/>
          <a:p>
            <a:r>
              <a:rPr lang="ar-SA" sz="2400" b="1" dirty="0"/>
              <a:t>الكائنات الحية</a:t>
            </a:r>
            <a:endParaRPr lang="en-US" sz="2400" b="1" dirty="0"/>
          </a:p>
        </p:txBody>
      </p:sp>
      <p:sp>
        <p:nvSpPr>
          <p:cNvPr id="9" name="מציין מיקום טקסט 3"/>
          <p:cNvSpPr txBox="1">
            <a:spLocks/>
          </p:cNvSpPr>
          <p:nvPr/>
        </p:nvSpPr>
        <p:spPr>
          <a:xfrm>
            <a:off x="1663794" y="2108679"/>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endParaRPr lang="en-US" sz="2400" b="1" dirty="0"/>
          </a:p>
        </p:txBody>
      </p:sp>
      <p:sp>
        <p:nvSpPr>
          <p:cNvPr id="10" name="מציין מיקום טקסט 3"/>
          <p:cNvSpPr txBox="1">
            <a:spLocks/>
          </p:cNvSpPr>
          <p:nvPr/>
        </p:nvSpPr>
        <p:spPr>
          <a:xfrm>
            <a:off x="5850673" y="2057752"/>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endParaRPr lang="en-US" sz="2400" b="1" dirty="0"/>
          </a:p>
        </p:txBody>
      </p:sp>
      <p:sp>
        <p:nvSpPr>
          <p:cNvPr id="11" name="מציין מיקום טקסט 3"/>
          <p:cNvSpPr txBox="1">
            <a:spLocks/>
          </p:cNvSpPr>
          <p:nvPr/>
        </p:nvSpPr>
        <p:spPr>
          <a:xfrm>
            <a:off x="4668252" y="2949343"/>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endParaRPr lang="en-US" sz="2400" dirty="0"/>
          </a:p>
        </p:txBody>
      </p:sp>
      <p:sp>
        <p:nvSpPr>
          <p:cNvPr id="12" name="מציין מיקום טקסט 3"/>
          <p:cNvSpPr txBox="1">
            <a:spLocks/>
          </p:cNvSpPr>
          <p:nvPr/>
        </p:nvSpPr>
        <p:spPr>
          <a:xfrm>
            <a:off x="7090610" y="2934906"/>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endParaRPr lang="en-US" sz="2400" dirty="0"/>
          </a:p>
        </p:txBody>
      </p:sp>
      <p:sp>
        <p:nvSpPr>
          <p:cNvPr id="13" name="מציין מיקום טקסט 3"/>
          <p:cNvSpPr txBox="1">
            <a:spLocks/>
          </p:cNvSpPr>
          <p:nvPr/>
        </p:nvSpPr>
        <p:spPr>
          <a:xfrm>
            <a:off x="7090610" y="4155142"/>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endParaRPr lang="en-US" sz="2000" b="1" dirty="0"/>
          </a:p>
        </p:txBody>
      </p:sp>
      <p:sp>
        <p:nvSpPr>
          <p:cNvPr id="14" name="מציין מיקום טקסט 3"/>
          <p:cNvSpPr txBox="1">
            <a:spLocks/>
          </p:cNvSpPr>
          <p:nvPr/>
        </p:nvSpPr>
        <p:spPr>
          <a:xfrm>
            <a:off x="4661376" y="4155142"/>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r>
              <a:rPr lang="ar-SA" sz="2400" dirty="0">
                <a:solidFill>
                  <a:srgbClr val="000000"/>
                </a:solidFill>
                <a:latin typeface="Droid Arabic Kufi"/>
              </a:rPr>
              <a:t>‬</a:t>
            </a:r>
            <a:endParaRPr lang="en-US" sz="2400" b="1" dirty="0"/>
          </a:p>
        </p:txBody>
      </p:sp>
      <p:cxnSp>
        <p:nvCxnSpPr>
          <p:cNvPr id="15" name="מחבר חץ ישר 11"/>
          <p:cNvCxnSpPr/>
          <p:nvPr/>
        </p:nvCxnSpPr>
        <p:spPr>
          <a:xfrm flipH="1">
            <a:off x="2779754" y="1551281"/>
            <a:ext cx="969402" cy="385121"/>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מחבר חץ ישר 14"/>
          <p:cNvCxnSpPr/>
          <p:nvPr/>
        </p:nvCxnSpPr>
        <p:spPr>
          <a:xfrm>
            <a:off x="5850673" y="1466211"/>
            <a:ext cx="894562" cy="470191"/>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17" name="מחבר חץ ישר 17"/>
          <p:cNvCxnSpPr/>
          <p:nvPr/>
        </p:nvCxnSpPr>
        <p:spPr>
          <a:xfrm flipH="1">
            <a:off x="5071963" y="2382196"/>
            <a:ext cx="649416" cy="528077"/>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מחבר חץ ישר 19"/>
          <p:cNvCxnSpPr/>
          <p:nvPr/>
        </p:nvCxnSpPr>
        <p:spPr>
          <a:xfrm>
            <a:off x="7879922" y="2372072"/>
            <a:ext cx="683310" cy="516777"/>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מחבר חץ ישר 29"/>
          <p:cNvCxnSpPr>
            <a:stCxn id="12" idx="2"/>
          </p:cNvCxnSpPr>
          <p:nvPr/>
        </p:nvCxnSpPr>
        <p:spPr>
          <a:xfrm flipH="1">
            <a:off x="8060011" y="3481940"/>
            <a:ext cx="1" cy="608797"/>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מחבר חץ ישר 34"/>
          <p:cNvCxnSpPr/>
          <p:nvPr/>
        </p:nvCxnSpPr>
        <p:spPr>
          <a:xfrm>
            <a:off x="5630778" y="3486983"/>
            <a:ext cx="1522" cy="619695"/>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0609" y="3178479"/>
            <a:ext cx="3580327" cy="1215717"/>
          </a:xfrm>
          <a:prstGeom prst="rect">
            <a:avLst/>
          </a:prstGeom>
          <a:noFill/>
          <a:ln>
            <a:solidFill>
              <a:schemeClr val="tx1"/>
            </a:solidFill>
          </a:ln>
        </p:spPr>
        <p:txBody>
          <a:bodyPr wrap="square" rtlCol="0">
            <a:spAutoFit/>
          </a:bodyPr>
          <a:lstStyle/>
          <a:p>
            <a:pPr algn="r" rtl="1">
              <a:lnSpc>
                <a:spcPct val="150000"/>
              </a:lnSpc>
              <a:spcBef>
                <a:spcPts val="600"/>
              </a:spcBef>
            </a:pPr>
            <a:r>
              <a:rPr lang="ar-JO" sz="2000" b="1" dirty="0">
                <a:cs typeface="+mj-cs"/>
              </a:rPr>
              <a:t>لا تملك هيكل عظمي</a:t>
            </a:r>
            <a:r>
              <a:rPr lang="en-US" sz="2000" b="1" dirty="0">
                <a:cs typeface="+mj-cs"/>
              </a:rPr>
              <a:t> </a:t>
            </a:r>
            <a:r>
              <a:rPr lang="ar-JO" sz="2000" b="1" dirty="0">
                <a:cs typeface="+mj-cs"/>
              </a:rPr>
              <a:t>, </a:t>
            </a:r>
            <a:r>
              <a:rPr lang="ar-SA" sz="2000" b="1" dirty="0">
                <a:cs typeface="+mj-cs"/>
              </a:rPr>
              <a:t>مملكة الحيوانات</a:t>
            </a:r>
            <a:endParaRPr lang="en-US" sz="2000" b="1" dirty="0">
              <a:cs typeface="+mj-cs"/>
            </a:endParaRPr>
          </a:p>
          <a:p>
            <a:pPr algn="r" rtl="1"/>
            <a:r>
              <a:rPr lang="ar-SA" sz="2000" b="1" dirty="0">
                <a:cs typeface="+mj-cs"/>
              </a:rPr>
              <a:t>الحيوانات الفقارية </a:t>
            </a:r>
            <a:r>
              <a:rPr lang="ar-JO" sz="2000" b="1" dirty="0">
                <a:cs typeface="+mj-cs"/>
              </a:rPr>
              <a:t>, </a:t>
            </a:r>
            <a:r>
              <a:rPr lang="ar-SA" sz="2000" b="1" dirty="0">
                <a:cs typeface="+mj-cs"/>
              </a:rPr>
              <a:t>مملكة الن</a:t>
            </a:r>
            <a:r>
              <a:rPr lang="ar-JO" sz="2000" b="1" dirty="0">
                <a:cs typeface="+mj-cs"/>
              </a:rPr>
              <a:t>ب</a:t>
            </a:r>
            <a:r>
              <a:rPr lang="ar-SA" sz="2000" b="1" dirty="0">
                <a:cs typeface="+mj-cs"/>
              </a:rPr>
              <a:t>اتات</a:t>
            </a:r>
            <a:endParaRPr lang="en-US" sz="2000" b="1" dirty="0">
              <a:cs typeface="+mj-cs"/>
            </a:endParaRPr>
          </a:p>
          <a:p>
            <a:pPr algn="r" rtl="1"/>
            <a:r>
              <a:rPr lang="ar-SA" sz="2000" b="1" dirty="0">
                <a:cs typeface="+mj-cs"/>
              </a:rPr>
              <a:t>تملك‭ ‬</a:t>
            </a:r>
            <a:r>
              <a:rPr lang="ar-JO" sz="2000" b="1" dirty="0">
                <a:cs typeface="+mj-cs"/>
              </a:rPr>
              <a:t>هيكل عظمي</a:t>
            </a:r>
            <a:r>
              <a:rPr lang="en-US" sz="2000" b="1" dirty="0">
                <a:cs typeface="+mj-cs"/>
              </a:rPr>
              <a:t> </a:t>
            </a:r>
            <a:r>
              <a:rPr lang="ar-JO" sz="2000" b="1" dirty="0">
                <a:solidFill>
                  <a:srgbClr val="000000"/>
                </a:solidFill>
                <a:latin typeface="Droid Arabic Kufi"/>
                <a:cs typeface="+mj-cs"/>
              </a:rPr>
              <a:t>, </a:t>
            </a:r>
            <a:r>
              <a:rPr lang="ar-SA" sz="2000" b="1" dirty="0">
                <a:cs typeface="+mj-cs"/>
              </a:rPr>
              <a:t>الحيوانات اللافقارية</a:t>
            </a:r>
            <a:endParaRPr lang="en-US" sz="2000" b="1" dirty="0">
              <a:cs typeface="+mj-cs"/>
            </a:endParaRPr>
          </a:p>
        </p:txBody>
      </p:sp>
    </p:spTree>
    <p:extLst>
      <p:ext uri="{BB962C8B-B14F-4D97-AF65-F5344CB8AC3E}">
        <p14:creationId xmlns:p14="http://schemas.microsoft.com/office/powerpoint/2010/main" val="198234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991672" y="411684"/>
            <a:ext cx="7972023" cy="697287"/>
          </a:xfrm>
        </p:spPr>
        <p:txBody>
          <a:bodyPr>
            <a:noAutofit/>
          </a:bodyPr>
          <a:lstStyle/>
          <a:p>
            <a:pPr algn="ctr"/>
            <a:r>
              <a:rPr lang="ar-SA" sz="3200" b="1" dirty="0">
                <a:latin typeface="Lateef" panose="01000506020000020003" pitchFamily="2" charset="-78"/>
                <a:ea typeface="Arial"/>
                <a:cs typeface="Arial"/>
              </a:rPr>
              <a:t>تدريب </a:t>
            </a:r>
            <a:r>
              <a:rPr lang="ar-JO" sz="3200" b="1" dirty="0">
                <a:latin typeface="Lateef" panose="01000506020000020003" pitchFamily="2" charset="-78"/>
                <a:ea typeface="Arial"/>
                <a:cs typeface="Arial"/>
              </a:rPr>
              <a:t>اجمال الدرس</a:t>
            </a:r>
            <a:r>
              <a:rPr lang="ar-SA" sz="3200" b="1" dirty="0">
                <a:latin typeface="Lateef" panose="01000506020000020003" pitchFamily="2" charset="-78"/>
                <a:ea typeface="Arial"/>
                <a:cs typeface="Arial"/>
              </a:rPr>
              <a:t>:أ</a:t>
            </a:r>
            <a:r>
              <a:rPr lang="ar-JO" sz="3200" b="1" dirty="0">
                <a:latin typeface="Lateef" panose="01000506020000020003" pitchFamily="2" charset="-78"/>
                <a:ea typeface="Arial"/>
                <a:cs typeface="Arial"/>
              </a:rPr>
              <a:t>كمل الرسم التخطيطي لل</a:t>
            </a:r>
            <a:r>
              <a:rPr lang="ar-SA" sz="3200" b="1" dirty="0">
                <a:latin typeface="Lateef" panose="01000506020000020003" pitchFamily="2" charset="-78"/>
                <a:ea typeface="Arial"/>
                <a:cs typeface="Arial"/>
              </a:rPr>
              <a:t>درس </a:t>
            </a:r>
            <a:endParaRPr lang="he-IL" sz="3200" dirty="0">
              <a:latin typeface="Lateef" panose="01000506020000020003" pitchFamily="2" charset="-78"/>
              <a:ea typeface="Arial"/>
              <a:cs typeface="+mj-cs"/>
            </a:endParaRPr>
          </a:p>
        </p:txBody>
      </p:sp>
      <p:sp>
        <p:nvSpPr>
          <p:cNvPr id="8" name="מציין מיקום טקסט 3"/>
          <p:cNvSpPr>
            <a:spLocks noGrp="1"/>
          </p:cNvSpPr>
          <p:nvPr>
            <p:ph type="body" sz="quarter" idx="4294967295"/>
          </p:nvPr>
        </p:nvSpPr>
        <p:spPr>
          <a:xfrm>
            <a:off x="3833951" y="1268017"/>
            <a:ext cx="1938803" cy="547034"/>
          </a:xfrm>
          <a:prstGeom prst="rect">
            <a:avLst/>
          </a:prstGeom>
        </p:spPr>
        <p:style>
          <a:lnRef idx="2">
            <a:schemeClr val="accent6"/>
          </a:lnRef>
          <a:fillRef idx="1">
            <a:schemeClr val="lt1"/>
          </a:fillRef>
          <a:effectRef idx="0">
            <a:schemeClr val="accent6"/>
          </a:effectRef>
          <a:fontRef idx="minor">
            <a:schemeClr val="dk1"/>
          </a:fontRef>
        </p:style>
        <p:txBody>
          <a:bodyPr rtlCol="0" anchor="ctr">
            <a:normAutofit/>
          </a:bodyPr>
          <a:lstStyle/>
          <a:p>
            <a:r>
              <a:rPr lang="ar-SA" sz="2400" b="1" dirty="0"/>
              <a:t>الكائنات الحية</a:t>
            </a:r>
            <a:endParaRPr lang="en-US" sz="2400" b="1" dirty="0"/>
          </a:p>
        </p:txBody>
      </p:sp>
      <p:sp>
        <p:nvSpPr>
          <p:cNvPr id="9" name="מציין מיקום טקסט 3"/>
          <p:cNvSpPr txBox="1">
            <a:spLocks/>
          </p:cNvSpPr>
          <p:nvPr/>
        </p:nvSpPr>
        <p:spPr>
          <a:xfrm>
            <a:off x="1663794" y="2108679"/>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endParaRPr lang="en-US" sz="2400" b="1" dirty="0"/>
          </a:p>
        </p:txBody>
      </p:sp>
      <p:sp>
        <p:nvSpPr>
          <p:cNvPr id="10" name="מציין מיקום טקסט 3"/>
          <p:cNvSpPr txBox="1">
            <a:spLocks/>
          </p:cNvSpPr>
          <p:nvPr/>
        </p:nvSpPr>
        <p:spPr>
          <a:xfrm>
            <a:off x="5850673" y="2057752"/>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92500" lnSpcReduction="20000"/>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a:lnSpc>
                <a:spcPct val="150000"/>
              </a:lnSpc>
              <a:spcBef>
                <a:spcPts val="600"/>
              </a:spcBef>
            </a:pPr>
            <a:r>
              <a:rPr lang="ar-SA" sz="2400" b="1" dirty="0"/>
              <a:t>مملكة الحيوانات</a:t>
            </a:r>
            <a:endParaRPr lang="en-US" sz="2400" b="1" dirty="0"/>
          </a:p>
        </p:txBody>
      </p:sp>
      <p:sp>
        <p:nvSpPr>
          <p:cNvPr id="11" name="מציין מיקום טקסט 3"/>
          <p:cNvSpPr txBox="1">
            <a:spLocks/>
          </p:cNvSpPr>
          <p:nvPr/>
        </p:nvSpPr>
        <p:spPr>
          <a:xfrm>
            <a:off x="4668252" y="2949343"/>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endParaRPr lang="en-US" sz="2400" dirty="0"/>
          </a:p>
        </p:txBody>
      </p:sp>
      <p:sp>
        <p:nvSpPr>
          <p:cNvPr id="12" name="מציין מיקום טקסט 3"/>
          <p:cNvSpPr txBox="1">
            <a:spLocks/>
          </p:cNvSpPr>
          <p:nvPr/>
        </p:nvSpPr>
        <p:spPr>
          <a:xfrm>
            <a:off x="7090610" y="2934906"/>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endParaRPr lang="en-US" sz="2400" dirty="0"/>
          </a:p>
        </p:txBody>
      </p:sp>
      <p:sp>
        <p:nvSpPr>
          <p:cNvPr id="13" name="מציין מיקום טקסט 3"/>
          <p:cNvSpPr txBox="1">
            <a:spLocks/>
          </p:cNvSpPr>
          <p:nvPr/>
        </p:nvSpPr>
        <p:spPr>
          <a:xfrm>
            <a:off x="7090610" y="4155142"/>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endParaRPr lang="en-US" sz="2000" b="1" dirty="0"/>
          </a:p>
        </p:txBody>
      </p:sp>
      <p:sp>
        <p:nvSpPr>
          <p:cNvPr id="14" name="מציין מיקום טקסט 3"/>
          <p:cNvSpPr txBox="1">
            <a:spLocks/>
          </p:cNvSpPr>
          <p:nvPr/>
        </p:nvSpPr>
        <p:spPr>
          <a:xfrm>
            <a:off x="4661376" y="4155142"/>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r>
              <a:rPr lang="ar-SA" sz="2400" dirty="0">
                <a:solidFill>
                  <a:srgbClr val="000000"/>
                </a:solidFill>
                <a:latin typeface="Droid Arabic Kufi"/>
              </a:rPr>
              <a:t>‬</a:t>
            </a:r>
            <a:endParaRPr lang="en-US" sz="2400" b="1" dirty="0"/>
          </a:p>
        </p:txBody>
      </p:sp>
      <p:cxnSp>
        <p:nvCxnSpPr>
          <p:cNvPr id="15" name="מחבר חץ ישר 11"/>
          <p:cNvCxnSpPr/>
          <p:nvPr/>
        </p:nvCxnSpPr>
        <p:spPr>
          <a:xfrm flipH="1">
            <a:off x="2779754" y="1551281"/>
            <a:ext cx="969402" cy="385121"/>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מחבר חץ ישר 14"/>
          <p:cNvCxnSpPr/>
          <p:nvPr/>
        </p:nvCxnSpPr>
        <p:spPr>
          <a:xfrm>
            <a:off x="5850673" y="1466211"/>
            <a:ext cx="894562" cy="470191"/>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17" name="מחבר חץ ישר 17"/>
          <p:cNvCxnSpPr/>
          <p:nvPr/>
        </p:nvCxnSpPr>
        <p:spPr>
          <a:xfrm flipH="1">
            <a:off x="5071963" y="2382196"/>
            <a:ext cx="649416" cy="528077"/>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מחבר חץ ישר 19"/>
          <p:cNvCxnSpPr/>
          <p:nvPr/>
        </p:nvCxnSpPr>
        <p:spPr>
          <a:xfrm>
            <a:off x="7879922" y="2372072"/>
            <a:ext cx="683310" cy="516777"/>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מחבר חץ ישר 29"/>
          <p:cNvCxnSpPr>
            <a:stCxn id="12" idx="2"/>
          </p:cNvCxnSpPr>
          <p:nvPr/>
        </p:nvCxnSpPr>
        <p:spPr>
          <a:xfrm flipH="1">
            <a:off x="8060011" y="3481940"/>
            <a:ext cx="1" cy="608797"/>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מחבר חץ ישר 34"/>
          <p:cNvCxnSpPr/>
          <p:nvPr/>
        </p:nvCxnSpPr>
        <p:spPr>
          <a:xfrm>
            <a:off x="5630778" y="3486983"/>
            <a:ext cx="1522" cy="619695"/>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0609" y="3178479"/>
            <a:ext cx="3580327" cy="1215717"/>
          </a:xfrm>
          <a:prstGeom prst="rect">
            <a:avLst/>
          </a:prstGeom>
          <a:noFill/>
          <a:ln>
            <a:solidFill>
              <a:schemeClr val="tx1"/>
            </a:solidFill>
          </a:ln>
        </p:spPr>
        <p:txBody>
          <a:bodyPr wrap="square" rtlCol="0">
            <a:spAutoFit/>
          </a:bodyPr>
          <a:lstStyle/>
          <a:p>
            <a:pPr algn="r" rtl="1">
              <a:lnSpc>
                <a:spcPct val="150000"/>
              </a:lnSpc>
              <a:spcBef>
                <a:spcPts val="600"/>
              </a:spcBef>
            </a:pPr>
            <a:r>
              <a:rPr lang="ar-JO" sz="2000" b="1" dirty="0">
                <a:cs typeface="+mj-cs"/>
              </a:rPr>
              <a:t>لا تملك هيكل عظمي</a:t>
            </a:r>
            <a:r>
              <a:rPr lang="en-US" sz="2200" b="1" dirty="0">
                <a:solidFill>
                  <a:schemeClr val="dk1"/>
                </a:solidFill>
              </a:rPr>
              <a:t> </a:t>
            </a:r>
            <a:r>
              <a:rPr lang="ar-JO" sz="2000" b="1" dirty="0">
                <a:solidFill>
                  <a:srgbClr val="000000"/>
                </a:solidFill>
                <a:latin typeface="Droid Arabic Kufi"/>
                <a:cs typeface="+mj-cs"/>
              </a:rPr>
              <a:t>, </a:t>
            </a:r>
            <a:r>
              <a:rPr lang="ar-SA" sz="2000" b="1" dirty="0">
                <a:solidFill>
                  <a:srgbClr val="FF0000"/>
                </a:solidFill>
                <a:cs typeface="+mj-cs"/>
              </a:rPr>
              <a:t>مملكة الحيوانات</a:t>
            </a:r>
            <a:endParaRPr lang="en-US" sz="2000" b="1" dirty="0">
              <a:solidFill>
                <a:srgbClr val="FF0000"/>
              </a:solidFill>
              <a:cs typeface="+mj-cs"/>
            </a:endParaRPr>
          </a:p>
          <a:p>
            <a:pPr algn="r" rtl="1"/>
            <a:r>
              <a:rPr lang="ar-SA" sz="2000" b="1" dirty="0">
                <a:cs typeface="+mj-cs"/>
              </a:rPr>
              <a:t>الحيوانات الفقارية </a:t>
            </a:r>
            <a:r>
              <a:rPr lang="ar-JO" sz="2000" b="1" dirty="0">
                <a:cs typeface="+mj-cs"/>
              </a:rPr>
              <a:t>, </a:t>
            </a:r>
            <a:r>
              <a:rPr lang="ar-SA" sz="2000" b="1" dirty="0">
                <a:cs typeface="+mj-cs"/>
              </a:rPr>
              <a:t>مملكة الن</a:t>
            </a:r>
            <a:r>
              <a:rPr lang="ar-JO" sz="2000" b="1" dirty="0">
                <a:cs typeface="+mj-cs"/>
              </a:rPr>
              <a:t>ب</a:t>
            </a:r>
            <a:r>
              <a:rPr lang="ar-SA" sz="2000" b="1" dirty="0">
                <a:cs typeface="+mj-cs"/>
              </a:rPr>
              <a:t>اتات</a:t>
            </a:r>
            <a:endParaRPr lang="en-US" sz="2000" b="1" dirty="0">
              <a:cs typeface="+mj-cs"/>
            </a:endParaRPr>
          </a:p>
          <a:p>
            <a:pPr algn="r" rtl="1"/>
            <a:r>
              <a:rPr lang="ar-SA" sz="2000" b="1" dirty="0">
                <a:cs typeface="+mj-cs"/>
              </a:rPr>
              <a:t>تملك‭ ‬</a:t>
            </a:r>
            <a:r>
              <a:rPr lang="ar-JO" sz="2000" b="1" dirty="0">
                <a:cs typeface="+mj-cs"/>
              </a:rPr>
              <a:t>هيكل عظمي</a:t>
            </a:r>
            <a:r>
              <a:rPr lang="en-US" sz="2000" b="1" dirty="0">
                <a:cs typeface="+mj-cs"/>
              </a:rPr>
              <a:t> </a:t>
            </a:r>
            <a:r>
              <a:rPr lang="ar-JO" sz="2000" b="1" dirty="0">
                <a:solidFill>
                  <a:srgbClr val="000000"/>
                </a:solidFill>
                <a:latin typeface="Droid Arabic Kufi"/>
                <a:cs typeface="+mj-cs"/>
              </a:rPr>
              <a:t>, </a:t>
            </a:r>
            <a:r>
              <a:rPr lang="ar-SA" sz="2000" b="1" dirty="0">
                <a:cs typeface="+mj-cs"/>
              </a:rPr>
              <a:t>الحيوانات اللافقارية</a:t>
            </a:r>
            <a:endParaRPr lang="en-US" sz="2000" b="1" dirty="0">
              <a:cs typeface="+mj-cs"/>
            </a:endParaRPr>
          </a:p>
        </p:txBody>
      </p:sp>
    </p:spTree>
    <p:extLst>
      <p:ext uri="{BB962C8B-B14F-4D97-AF65-F5344CB8AC3E}">
        <p14:creationId xmlns:p14="http://schemas.microsoft.com/office/powerpoint/2010/main" val="402223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991672" y="411684"/>
            <a:ext cx="7972023" cy="697287"/>
          </a:xfrm>
        </p:spPr>
        <p:txBody>
          <a:bodyPr>
            <a:noAutofit/>
          </a:bodyPr>
          <a:lstStyle/>
          <a:p>
            <a:pPr algn="ctr"/>
            <a:r>
              <a:rPr lang="ar-SA" sz="3200" b="1" dirty="0">
                <a:latin typeface="Lateef" panose="01000506020000020003" pitchFamily="2" charset="-78"/>
                <a:ea typeface="Arial"/>
                <a:cs typeface="Arial"/>
              </a:rPr>
              <a:t>تدريب </a:t>
            </a:r>
            <a:r>
              <a:rPr lang="ar-JO" sz="3200" b="1" dirty="0">
                <a:latin typeface="Lateef" panose="01000506020000020003" pitchFamily="2" charset="-78"/>
                <a:ea typeface="Arial"/>
                <a:cs typeface="Arial"/>
              </a:rPr>
              <a:t>اجمال الدرس</a:t>
            </a:r>
            <a:r>
              <a:rPr lang="ar-SA" sz="3200" b="1" dirty="0">
                <a:latin typeface="Lateef" panose="01000506020000020003" pitchFamily="2" charset="-78"/>
                <a:ea typeface="Arial"/>
                <a:cs typeface="Arial"/>
              </a:rPr>
              <a:t>:أ</a:t>
            </a:r>
            <a:r>
              <a:rPr lang="ar-JO" sz="3200" b="1" dirty="0">
                <a:latin typeface="Lateef" panose="01000506020000020003" pitchFamily="2" charset="-78"/>
                <a:ea typeface="Arial"/>
                <a:cs typeface="Arial"/>
              </a:rPr>
              <a:t>كمل الرسم التخطيطي لل</a:t>
            </a:r>
            <a:r>
              <a:rPr lang="ar-SA" sz="3200" b="1" dirty="0">
                <a:latin typeface="Lateef" panose="01000506020000020003" pitchFamily="2" charset="-78"/>
                <a:ea typeface="Arial"/>
                <a:cs typeface="Arial"/>
              </a:rPr>
              <a:t>درس </a:t>
            </a:r>
            <a:endParaRPr lang="he-IL" sz="3200" dirty="0">
              <a:latin typeface="Lateef" panose="01000506020000020003" pitchFamily="2" charset="-78"/>
              <a:ea typeface="Arial"/>
              <a:cs typeface="+mj-cs"/>
            </a:endParaRPr>
          </a:p>
        </p:txBody>
      </p:sp>
      <p:sp>
        <p:nvSpPr>
          <p:cNvPr id="8" name="מציין מיקום טקסט 3"/>
          <p:cNvSpPr>
            <a:spLocks noGrp="1"/>
          </p:cNvSpPr>
          <p:nvPr>
            <p:ph type="body" sz="quarter" idx="4294967295"/>
          </p:nvPr>
        </p:nvSpPr>
        <p:spPr>
          <a:xfrm>
            <a:off x="3833951" y="1268017"/>
            <a:ext cx="1938803" cy="547034"/>
          </a:xfrm>
          <a:prstGeom prst="rect">
            <a:avLst/>
          </a:prstGeom>
        </p:spPr>
        <p:style>
          <a:lnRef idx="2">
            <a:schemeClr val="accent6"/>
          </a:lnRef>
          <a:fillRef idx="1">
            <a:schemeClr val="lt1"/>
          </a:fillRef>
          <a:effectRef idx="0">
            <a:schemeClr val="accent6"/>
          </a:effectRef>
          <a:fontRef idx="minor">
            <a:schemeClr val="dk1"/>
          </a:fontRef>
        </p:style>
        <p:txBody>
          <a:bodyPr rtlCol="0" anchor="ctr">
            <a:normAutofit/>
          </a:bodyPr>
          <a:lstStyle/>
          <a:p>
            <a:r>
              <a:rPr lang="ar-SA" sz="2400" b="1" dirty="0"/>
              <a:t>الكائنات الحية</a:t>
            </a:r>
            <a:endParaRPr lang="en-US" sz="2400" b="1" dirty="0"/>
          </a:p>
        </p:txBody>
      </p:sp>
      <p:sp>
        <p:nvSpPr>
          <p:cNvPr id="9" name="מציין מיקום טקסט 3"/>
          <p:cNvSpPr txBox="1">
            <a:spLocks/>
          </p:cNvSpPr>
          <p:nvPr/>
        </p:nvSpPr>
        <p:spPr>
          <a:xfrm>
            <a:off x="1663794" y="2108679"/>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r>
              <a:rPr lang="ar-SA" sz="2400" b="1" dirty="0"/>
              <a:t>مملكة الن</a:t>
            </a:r>
            <a:r>
              <a:rPr lang="ar-JO" sz="2400" b="1" dirty="0"/>
              <a:t>ب</a:t>
            </a:r>
            <a:r>
              <a:rPr lang="ar-SA" sz="2400" b="1" dirty="0"/>
              <a:t>اتات</a:t>
            </a:r>
            <a:endParaRPr lang="en-US" sz="2400" b="1" dirty="0"/>
          </a:p>
        </p:txBody>
      </p:sp>
      <p:sp>
        <p:nvSpPr>
          <p:cNvPr id="10" name="מציין מיקום טקסט 3"/>
          <p:cNvSpPr txBox="1">
            <a:spLocks/>
          </p:cNvSpPr>
          <p:nvPr/>
        </p:nvSpPr>
        <p:spPr>
          <a:xfrm>
            <a:off x="5850673" y="2057752"/>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92500" lnSpcReduction="20000"/>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a:lnSpc>
                <a:spcPct val="150000"/>
              </a:lnSpc>
              <a:spcBef>
                <a:spcPts val="600"/>
              </a:spcBef>
            </a:pPr>
            <a:r>
              <a:rPr lang="ar-SA" sz="2400" b="1" dirty="0"/>
              <a:t>مملكة الحيوانات</a:t>
            </a:r>
            <a:endParaRPr lang="en-US" sz="2400" b="1" dirty="0"/>
          </a:p>
        </p:txBody>
      </p:sp>
      <p:sp>
        <p:nvSpPr>
          <p:cNvPr id="11" name="מציין מיקום טקסט 3"/>
          <p:cNvSpPr txBox="1">
            <a:spLocks/>
          </p:cNvSpPr>
          <p:nvPr/>
        </p:nvSpPr>
        <p:spPr>
          <a:xfrm>
            <a:off x="4668252" y="2949343"/>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endParaRPr lang="en-US" sz="2400" dirty="0"/>
          </a:p>
        </p:txBody>
      </p:sp>
      <p:sp>
        <p:nvSpPr>
          <p:cNvPr id="12" name="מציין מיקום טקסט 3"/>
          <p:cNvSpPr txBox="1">
            <a:spLocks/>
          </p:cNvSpPr>
          <p:nvPr/>
        </p:nvSpPr>
        <p:spPr>
          <a:xfrm>
            <a:off x="7090610" y="2934906"/>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endParaRPr lang="en-US" sz="2400" dirty="0"/>
          </a:p>
        </p:txBody>
      </p:sp>
      <p:sp>
        <p:nvSpPr>
          <p:cNvPr id="13" name="מציין מיקום טקסט 3"/>
          <p:cNvSpPr txBox="1">
            <a:spLocks/>
          </p:cNvSpPr>
          <p:nvPr/>
        </p:nvSpPr>
        <p:spPr>
          <a:xfrm>
            <a:off x="7090610" y="4155142"/>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endParaRPr lang="en-US" sz="2000" b="1" dirty="0"/>
          </a:p>
        </p:txBody>
      </p:sp>
      <p:sp>
        <p:nvSpPr>
          <p:cNvPr id="14" name="מציין מיקום טקסט 3"/>
          <p:cNvSpPr txBox="1">
            <a:spLocks/>
          </p:cNvSpPr>
          <p:nvPr/>
        </p:nvSpPr>
        <p:spPr>
          <a:xfrm>
            <a:off x="4661376" y="4155142"/>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r>
              <a:rPr lang="ar-SA" sz="2400" dirty="0">
                <a:solidFill>
                  <a:srgbClr val="000000"/>
                </a:solidFill>
                <a:latin typeface="Droid Arabic Kufi"/>
              </a:rPr>
              <a:t>‬</a:t>
            </a:r>
            <a:endParaRPr lang="en-US" sz="2400" b="1" dirty="0"/>
          </a:p>
        </p:txBody>
      </p:sp>
      <p:cxnSp>
        <p:nvCxnSpPr>
          <p:cNvPr id="15" name="מחבר חץ ישר 11"/>
          <p:cNvCxnSpPr/>
          <p:nvPr/>
        </p:nvCxnSpPr>
        <p:spPr>
          <a:xfrm flipH="1">
            <a:off x="2779754" y="1551281"/>
            <a:ext cx="969402" cy="385121"/>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מחבר חץ ישר 14"/>
          <p:cNvCxnSpPr/>
          <p:nvPr/>
        </p:nvCxnSpPr>
        <p:spPr>
          <a:xfrm>
            <a:off x="5850673" y="1466211"/>
            <a:ext cx="894562" cy="470191"/>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17" name="מחבר חץ ישר 17"/>
          <p:cNvCxnSpPr/>
          <p:nvPr/>
        </p:nvCxnSpPr>
        <p:spPr>
          <a:xfrm flipH="1">
            <a:off x="5071963" y="2382196"/>
            <a:ext cx="649416" cy="528077"/>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מחבר חץ ישר 19"/>
          <p:cNvCxnSpPr/>
          <p:nvPr/>
        </p:nvCxnSpPr>
        <p:spPr>
          <a:xfrm>
            <a:off x="7879922" y="2372072"/>
            <a:ext cx="683310" cy="516777"/>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מחבר חץ ישר 29"/>
          <p:cNvCxnSpPr>
            <a:stCxn id="12" idx="2"/>
          </p:cNvCxnSpPr>
          <p:nvPr/>
        </p:nvCxnSpPr>
        <p:spPr>
          <a:xfrm flipH="1">
            <a:off x="8060011" y="3481940"/>
            <a:ext cx="1" cy="608797"/>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מחבר חץ ישר 34"/>
          <p:cNvCxnSpPr/>
          <p:nvPr/>
        </p:nvCxnSpPr>
        <p:spPr>
          <a:xfrm>
            <a:off x="5630778" y="3486983"/>
            <a:ext cx="1522" cy="619695"/>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0609" y="3178479"/>
            <a:ext cx="3580327" cy="1215717"/>
          </a:xfrm>
          <a:prstGeom prst="rect">
            <a:avLst/>
          </a:prstGeom>
          <a:noFill/>
          <a:ln>
            <a:solidFill>
              <a:schemeClr val="tx1"/>
            </a:solidFill>
          </a:ln>
        </p:spPr>
        <p:txBody>
          <a:bodyPr wrap="square" rtlCol="0">
            <a:spAutoFit/>
          </a:bodyPr>
          <a:lstStyle/>
          <a:p>
            <a:pPr algn="r" rtl="1">
              <a:lnSpc>
                <a:spcPct val="150000"/>
              </a:lnSpc>
              <a:spcBef>
                <a:spcPts val="600"/>
              </a:spcBef>
            </a:pPr>
            <a:r>
              <a:rPr lang="ar-JO" sz="2000" b="1" dirty="0">
                <a:cs typeface="+mj-cs"/>
              </a:rPr>
              <a:t>لا تملك هيكل عظمي</a:t>
            </a:r>
            <a:r>
              <a:rPr lang="en-US" sz="2200" b="1" dirty="0">
                <a:solidFill>
                  <a:schemeClr val="dk1"/>
                </a:solidFill>
              </a:rPr>
              <a:t> </a:t>
            </a:r>
            <a:r>
              <a:rPr lang="ar-JO" sz="2000" b="1" dirty="0">
                <a:solidFill>
                  <a:srgbClr val="000000"/>
                </a:solidFill>
                <a:latin typeface="Droid Arabic Kufi"/>
                <a:cs typeface="+mj-cs"/>
              </a:rPr>
              <a:t>, </a:t>
            </a:r>
            <a:r>
              <a:rPr lang="ar-SA" sz="2000" b="1" dirty="0">
                <a:solidFill>
                  <a:srgbClr val="FF0000"/>
                </a:solidFill>
                <a:cs typeface="+mj-cs"/>
              </a:rPr>
              <a:t>مملكة الحيوانات</a:t>
            </a:r>
            <a:endParaRPr lang="en-US" sz="2000" b="1" dirty="0">
              <a:solidFill>
                <a:srgbClr val="FF0000"/>
              </a:solidFill>
              <a:cs typeface="+mj-cs"/>
            </a:endParaRPr>
          </a:p>
          <a:p>
            <a:pPr algn="r" rtl="1"/>
            <a:r>
              <a:rPr lang="ar-SA" sz="2000" b="1" dirty="0">
                <a:cs typeface="+mj-cs"/>
              </a:rPr>
              <a:t>الحيوانات الفقارية</a:t>
            </a:r>
            <a:r>
              <a:rPr lang="ar-SA" sz="2000" b="1" dirty="0">
                <a:solidFill>
                  <a:srgbClr val="FF0000"/>
                </a:solidFill>
                <a:cs typeface="+mj-cs"/>
              </a:rPr>
              <a:t> </a:t>
            </a:r>
            <a:r>
              <a:rPr lang="ar-JO" sz="2000" b="1" dirty="0">
                <a:cs typeface="+mj-cs"/>
              </a:rPr>
              <a:t>, </a:t>
            </a:r>
            <a:r>
              <a:rPr lang="ar-SA" sz="2000" b="1" dirty="0">
                <a:solidFill>
                  <a:srgbClr val="FF0000"/>
                </a:solidFill>
                <a:cs typeface="+mj-cs"/>
              </a:rPr>
              <a:t>مملكة الن</a:t>
            </a:r>
            <a:r>
              <a:rPr lang="ar-JO" sz="2000" b="1" dirty="0">
                <a:solidFill>
                  <a:srgbClr val="FF0000"/>
                </a:solidFill>
                <a:cs typeface="+mj-cs"/>
              </a:rPr>
              <a:t>ب</a:t>
            </a:r>
            <a:r>
              <a:rPr lang="ar-SA" sz="2000" b="1" dirty="0">
                <a:solidFill>
                  <a:srgbClr val="FF0000"/>
                </a:solidFill>
                <a:cs typeface="+mj-cs"/>
              </a:rPr>
              <a:t>اتات</a:t>
            </a:r>
            <a:endParaRPr lang="en-US" sz="2000" b="1" dirty="0">
              <a:solidFill>
                <a:srgbClr val="FF0000"/>
              </a:solidFill>
              <a:cs typeface="+mj-cs"/>
            </a:endParaRPr>
          </a:p>
          <a:p>
            <a:pPr algn="r" rtl="1"/>
            <a:r>
              <a:rPr lang="ar-SA" sz="2000" b="1" dirty="0">
                <a:cs typeface="+mj-cs"/>
              </a:rPr>
              <a:t>تملك‭ ‬</a:t>
            </a:r>
            <a:r>
              <a:rPr lang="ar-JO" sz="2000" b="1" dirty="0">
                <a:cs typeface="+mj-cs"/>
              </a:rPr>
              <a:t>هيكل عظمي</a:t>
            </a:r>
            <a:r>
              <a:rPr lang="en-US" sz="2000" b="1" dirty="0">
                <a:cs typeface="+mj-cs"/>
              </a:rPr>
              <a:t> </a:t>
            </a:r>
            <a:r>
              <a:rPr lang="ar-JO" sz="2000" b="1" dirty="0">
                <a:solidFill>
                  <a:srgbClr val="000000"/>
                </a:solidFill>
                <a:latin typeface="Droid Arabic Kufi"/>
                <a:cs typeface="+mj-cs"/>
              </a:rPr>
              <a:t>, </a:t>
            </a:r>
            <a:r>
              <a:rPr lang="ar-SA" sz="2000" b="1" dirty="0">
                <a:cs typeface="+mj-cs"/>
              </a:rPr>
              <a:t>الحيوانات اللافقارية</a:t>
            </a:r>
            <a:endParaRPr lang="en-US" sz="2000" b="1" dirty="0">
              <a:cs typeface="+mj-cs"/>
            </a:endParaRPr>
          </a:p>
        </p:txBody>
      </p:sp>
    </p:spTree>
    <p:extLst>
      <p:ext uri="{BB962C8B-B14F-4D97-AF65-F5344CB8AC3E}">
        <p14:creationId xmlns:p14="http://schemas.microsoft.com/office/powerpoint/2010/main" val="77294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xfrm>
            <a:off x="2301360" y="516784"/>
            <a:ext cx="6210000" cy="540000"/>
          </a:xfrm>
          <a:prstGeom prst="rect">
            <a:avLst/>
          </a:prstGeom>
          <a:solidFill>
            <a:schemeClr val="accent1"/>
          </a:solidFill>
          <a:ln>
            <a:noFill/>
          </a:ln>
        </p:spPr>
        <p:txBody>
          <a:bodyPr spcFirstLastPara="1" vert="horz" wrap="square" lIns="68569" tIns="34275" rIns="68569" bIns="34275" rtlCol="0" anchor="b" anchorCtr="0">
            <a:noAutofit/>
          </a:bodyPr>
          <a:lstStyle/>
          <a:p>
            <a:pPr algn="ctr">
              <a:spcBef>
                <a:spcPts val="0"/>
              </a:spcBef>
            </a:pPr>
            <a:r>
              <a:rPr lang="he-IL" b="1" dirty="0">
                <a:effectLst>
                  <a:outerShdw blurRad="38100" dist="38100" dir="2700000" algn="tl">
                    <a:srgbClr val="000000">
                      <a:alpha val="43137"/>
                    </a:srgbClr>
                  </a:outerShdw>
                </a:effectLst>
                <a:latin typeface="Lateef" panose="01000506020000020003" pitchFamily="2" charset="-78"/>
                <a:cs typeface="+mj-cs"/>
              </a:rPr>
              <a:t> </a:t>
            </a:r>
            <a:br>
              <a:rPr lang="ar-SA" b="1" dirty="0">
                <a:effectLst>
                  <a:outerShdw blurRad="38100" dist="38100" dir="2700000" algn="tl">
                    <a:srgbClr val="000000">
                      <a:alpha val="43137"/>
                    </a:srgbClr>
                  </a:outerShdw>
                </a:effectLst>
                <a:latin typeface="Lateef" panose="01000506020000020003" pitchFamily="2" charset="-78"/>
                <a:cs typeface="+mj-cs"/>
              </a:rPr>
            </a:br>
            <a:r>
              <a:rPr lang="ar-SA" b="1" dirty="0">
                <a:effectLst>
                  <a:outerShdw blurRad="38100" dist="38100" dir="2700000" algn="tl">
                    <a:srgbClr val="000000">
                      <a:alpha val="43137"/>
                    </a:srgbClr>
                  </a:outerShdw>
                </a:effectLst>
                <a:latin typeface="Lateef" panose="01000506020000020003" pitchFamily="2" charset="-78"/>
                <a:cs typeface="+mj-cs"/>
              </a:rPr>
              <a:t>لمن أنتمي؟؟</a:t>
            </a:r>
            <a:endParaRPr b="1" dirty="0">
              <a:effectLst>
                <a:outerShdw blurRad="38100" dist="38100" dir="2700000" algn="tl">
                  <a:srgbClr val="000000">
                    <a:alpha val="43137"/>
                  </a:srgbClr>
                </a:outerShdw>
              </a:effectLst>
              <a:latin typeface="Lateef" panose="01000506020000020003" pitchFamily="2" charset="-78"/>
              <a:cs typeface="+mj-cs"/>
            </a:endParaRPr>
          </a:p>
        </p:txBody>
      </p:sp>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2" name="Rectangle 1"/>
          <p:cNvSpPr>
            <a:spLocks noChangeArrowheads="1"/>
          </p:cNvSpPr>
          <p:nvPr/>
        </p:nvSpPr>
        <p:spPr bwMode="auto">
          <a:xfrm>
            <a:off x="10076393" y="3238117"/>
            <a:ext cx="27764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80"/>
                </a:solidFill>
                <a:effectLst/>
                <a:latin typeface="Droid Arabic Kufi"/>
              </a:rPr>
              <a:t>  </a:t>
            </a:r>
            <a:endParaRPr kumimoji="0" lang="en-US" altLang="en-US" sz="10100" b="1" i="0" u="none" strike="noStrike" cap="none" normalizeH="0" baseline="0" dirty="0">
              <a:ln>
                <a:noFill/>
              </a:ln>
              <a:solidFill>
                <a:srgbClr val="000080"/>
              </a:solidFill>
              <a:effectLst/>
              <a:latin typeface="Droid Arabic Kufi"/>
            </a:endParaRPr>
          </a:p>
        </p:txBody>
      </p:sp>
      <p:graphicFrame>
        <p:nvGraphicFramePr>
          <p:cNvPr id="4" name="טבלה 3"/>
          <p:cNvGraphicFramePr>
            <a:graphicFrameLocks noGrp="1"/>
          </p:cNvGraphicFramePr>
          <p:nvPr>
            <p:extLst>
              <p:ext uri="{D42A27DB-BD31-4B8C-83A1-F6EECF244321}">
                <p14:modId xmlns:p14="http://schemas.microsoft.com/office/powerpoint/2010/main" val="3390008251"/>
              </p:ext>
            </p:extLst>
          </p:nvPr>
        </p:nvGraphicFramePr>
        <p:xfrm>
          <a:off x="3830576" y="1480565"/>
          <a:ext cx="4965693" cy="3365180"/>
        </p:xfrm>
        <a:graphic>
          <a:graphicData uri="http://schemas.openxmlformats.org/drawingml/2006/table">
            <a:tbl>
              <a:tblPr firstRow="1" bandRow="1">
                <a:tableStyleId>{5C22544A-7EE6-4342-B048-85BDC9FD1C3A}</a:tableStyleId>
              </a:tblPr>
              <a:tblGrid>
                <a:gridCol w="2198661">
                  <a:extLst>
                    <a:ext uri="{9D8B030D-6E8A-4147-A177-3AD203B41FA5}">
                      <a16:colId xmlns:a16="http://schemas.microsoft.com/office/drawing/2014/main" val="20000"/>
                    </a:ext>
                  </a:extLst>
                </a:gridCol>
                <a:gridCol w="2767032">
                  <a:extLst>
                    <a:ext uri="{9D8B030D-6E8A-4147-A177-3AD203B41FA5}">
                      <a16:colId xmlns:a16="http://schemas.microsoft.com/office/drawing/2014/main" val="20001"/>
                    </a:ext>
                  </a:extLst>
                </a:gridCol>
              </a:tblGrid>
              <a:tr h="673036">
                <a:tc>
                  <a:txBody>
                    <a:bodyPr/>
                    <a:lstStyle/>
                    <a:p>
                      <a:pPr algn="ctr"/>
                      <a:r>
                        <a:rPr lang="ar-SA" sz="2400" dirty="0">
                          <a:latin typeface="Lateef" panose="020B0604020202020204" charset="-78"/>
                          <a:cs typeface="+mj-cs"/>
                        </a:rPr>
                        <a:t>بيئتها</a:t>
                      </a:r>
                      <a:r>
                        <a:rPr lang="ar-SA" sz="2400" baseline="0" dirty="0">
                          <a:latin typeface="Lateef" panose="020B0604020202020204" charset="-78"/>
                          <a:cs typeface="+mj-cs"/>
                        </a:rPr>
                        <a:t> الحياتية الماء</a:t>
                      </a:r>
                      <a:endParaRPr lang="en-US" sz="2400" dirty="0">
                        <a:latin typeface="Lateef" panose="020B0604020202020204" charset="-78"/>
                        <a:cs typeface="+mj-cs"/>
                      </a:endParaRPr>
                    </a:p>
                  </a:txBody>
                  <a:tcPr anchor="ctr"/>
                </a:tc>
                <a:tc>
                  <a:txBody>
                    <a:bodyPr/>
                    <a:lstStyle/>
                    <a:p>
                      <a:pPr algn="ctr"/>
                      <a:r>
                        <a:rPr lang="ar-SA" sz="2400" dirty="0">
                          <a:latin typeface="Lateef" panose="020B0604020202020204" charset="-78"/>
                          <a:cs typeface="+mj-cs"/>
                        </a:rPr>
                        <a:t>بيئتها</a:t>
                      </a:r>
                      <a:r>
                        <a:rPr lang="ar-SA" sz="2400" baseline="0" dirty="0">
                          <a:latin typeface="Lateef" panose="020B0604020202020204" charset="-78"/>
                          <a:cs typeface="+mj-cs"/>
                        </a:rPr>
                        <a:t> الحياتية اليابسة</a:t>
                      </a:r>
                      <a:endParaRPr lang="en-US" sz="2400" dirty="0">
                        <a:latin typeface="Lateef" panose="020B0604020202020204" charset="-78"/>
                        <a:cs typeface="+mj-cs"/>
                      </a:endParaRPr>
                    </a:p>
                  </a:txBody>
                  <a:tcPr anchor="ctr"/>
                </a:tc>
                <a:extLst>
                  <a:ext uri="{0D108BD9-81ED-4DB2-BD59-A6C34878D82A}">
                    <a16:rowId xmlns:a16="http://schemas.microsoft.com/office/drawing/2014/main" val="10000"/>
                  </a:ext>
                </a:extLst>
              </a:tr>
              <a:tr h="673036">
                <a:tc>
                  <a:txBody>
                    <a:bodyPr/>
                    <a:lstStyle/>
                    <a:p>
                      <a:pPr algn="ctr"/>
                      <a:endParaRPr lang="en-US" sz="2400" dirty="0">
                        <a:latin typeface="Lateef" panose="020B0604020202020204" charset="-78"/>
                        <a:cs typeface="+mj-cs"/>
                      </a:endParaRPr>
                    </a:p>
                  </a:txBody>
                  <a:tcPr anchor="ctr"/>
                </a:tc>
                <a:tc>
                  <a:txBody>
                    <a:bodyPr/>
                    <a:lstStyle/>
                    <a:p>
                      <a:pPr algn="ctr"/>
                      <a:endParaRPr lang="en-US" sz="2400" dirty="0">
                        <a:latin typeface="Lateef" panose="020B0604020202020204" charset="-78"/>
                        <a:cs typeface="+mj-cs"/>
                      </a:endParaRPr>
                    </a:p>
                  </a:txBody>
                  <a:tcPr anchor="ctr"/>
                </a:tc>
                <a:extLst>
                  <a:ext uri="{0D108BD9-81ED-4DB2-BD59-A6C34878D82A}">
                    <a16:rowId xmlns:a16="http://schemas.microsoft.com/office/drawing/2014/main" val="10001"/>
                  </a:ext>
                </a:extLst>
              </a:tr>
              <a:tr h="673036">
                <a:tc>
                  <a:txBody>
                    <a:bodyPr/>
                    <a:lstStyle/>
                    <a:p>
                      <a:pPr algn="ctr"/>
                      <a:endParaRPr lang="en-US" sz="2400" dirty="0">
                        <a:latin typeface="Lateef" panose="020B0604020202020204" charset="-78"/>
                        <a:cs typeface="+mj-cs"/>
                      </a:endParaRPr>
                    </a:p>
                  </a:txBody>
                  <a:tcPr anchor="ctr"/>
                </a:tc>
                <a:tc>
                  <a:txBody>
                    <a:bodyPr/>
                    <a:lstStyle/>
                    <a:p>
                      <a:pPr algn="ctr"/>
                      <a:endParaRPr lang="en-US" sz="2400" dirty="0">
                        <a:latin typeface="Lateef" panose="020B0604020202020204" charset="-78"/>
                        <a:cs typeface="+mj-cs"/>
                      </a:endParaRPr>
                    </a:p>
                  </a:txBody>
                  <a:tcPr anchor="ctr"/>
                </a:tc>
                <a:extLst>
                  <a:ext uri="{0D108BD9-81ED-4DB2-BD59-A6C34878D82A}">
                    <a16:rowId xmlns:a16="http://schemas.microsoft.com/office/drawing/2014/main" val="10002"/>
                  </a:ext>
                </a:extLst>
              </a:tr>
              <a:tr h="673036">
                <a:tc>
                  <a:txBody>
                    <a:bodyPr/>
                    <a:lstStyle/>
                    <a:p>
                      <a:pPr algn="ctr"/>
                      <a:endParaRPr lang="en-US" sz="2400" dirty="0">
                        <a:latin typeface="Lateef" panose="020B0604020202020204" charset="-78"/>
                        <a:cs typeface="+mj-cs"/>
                      </a:endParaRPr>
                    </a:p>
                  </a:txBody>
                  <a:tcPr anchor="ctr"/>
                </a:tc>
                <a:tc>
                  <a:txBody>
                    <a:bodyPr/>
                    <a:lstStyle/>
                    <a:p>
                      <a:pPr algn="ctr"/>
                      <a:endParaRPr lang="en-US" sz="2400" dirty="0">
                        <a:latin typeface="Lateef" panose="020B0604020202020204" charset="-78"/>
                        <a:cs typeface="+mj-cs"/>
                      </a:endParaRPr>
                    </a:p>
                  </a:txBody>
                  <a:tcPr anchor="ctr"/>
                </a:tc>
                <a:extLst>
                  <a:ext uri="{0D108BD9-81ED-4DB2-BD59-A6C34878D82A}">
                    <a16:rowId xmlns:a16="http://schemas.microsoft.com/office/drawing/2014/main" val="10003"/>
                  </a:ext>
                </a:extLst>
              </a:tr>
              <a:tr h="673036">
                <a:tc>
                  <a:txBody>
                    <a:bodyPr/>
                    <a:lstStyle/>
                    <a:p>
                      <a:pPr algn="ctr"/>
                      <a:endParaRPr lang="en-US" sz="2400" dirty="0">
                        <a:latin typeface="Lateef" panose="020B0604020202020204" charset="-78"/>
                        <a:cs typeface="+mj-cs"/>
                      </a:endParaRPr>
                    </a:p>
                  </a:txBody>
                  <a:tcPr anchor="ctr"/>
                </a:tc>
                <a:tc>
                  <a:txBody>
                    <a:bodyPr/>
                    <a:lstStyle/>
                    <a:p>
                      <a:pPr algn="ctr"/>
                      <a:endParaRPr lang="en-US" sz="2400" dirty="0">
                        <a:latin typeface="Lateef" panose="020B0604020202020204" charset="-78"/>
                        <a:cs typeface="+mj-cs"/>
                      </a:endParaRPr>
                    </a:p>
                  </a:txBody>
                  <a:tcPr anchor="ctr"/>
                </a:tc>
                <a:extLst>
                  <a:ext uri="{0D108BD9-81ED-4DB2-BD59-A6C34878D82A}">
                    <a16:rowId xmlns:a16="http://schemas.microsoft.com/office/drawing/2014/main" val="10004"/>
                  </a:ext>
                </a:extLst>
              </a:tr>
            </a:tbl>
          </a:graphicData>
        </a:graphic>
      </p:graphicFrame>
      <p:sp>
        <p:nvSpPr>
          <p:cNvPr id="5" name="מלבן 4"/>
          <p:cNvSpPr/>
          <p:nvPr/>
        </p:nvSpPr>
        <p:spPr>
          <a:xfrm>
            <a:off x="954927" y="1563396"/>
            <a:ext cx="2692865" cy="3046988"/>
          </a:xfrm>
          <a:prstGeom prst="rect">
            <a:avLst/>
          </a:prstGeom>
        </p:spPr>
        <p:txBody>
          <a:bodyPr wrap="square">
            <a:spAutoFit/>
          </a:bodyPr>
          <a:lstStyle/>
          <a:p>
            <a:pPr algn="r"/>
            <a:r>
              <a:rPr lang="ar-SA" sz="2400" b="1" dirty="0">
                <a:latin typeface="Lateef" panose="020B0604020202020204" charset="-78"/>
                <a:cs typeface="+mj-cs"/>
              </a:rPr>
              <a:t>1. سمكة القرش</a:t>
            </a:r>
          </a:p>
          <a:p>
            <a:pPr algn="r"/>
            <a:r>
              <a:rPr lang="ar-SA" sz="2400" b="1" dirty="0">
                <a:latin typeface="Lateef" panose="020B0604020202020204" charset="-78"/>
                <a:cs typeface="+mj-cs"/>
              </a:rPr>
              <a:t>2. كلب</a:t>
            </a:r>
          </a:p>
          <a:p>
            <a:pPr algn="r"/>
            <a:r>
              <a:rPr lang="ar-SA" sz="2400" b="1" dirty="0">
                <a:latin typeface="Lateef" panose="020B0604020202020204" charset="-78"/>
                <a:cs typeface="+mj-cs"/>
              </a:rPr>
              <a:t>3. فراشة</a:t>
            </a:r>
          </a:p>
          <a:p>
            <a:pPr algn="r"/>
            <a:r>
              <a:rPr lang="ar-SA" sz="2400" b="1" dirty="0">
                <a:latin typeface="Lateef" panose="020B0604020202020204" charset="-78"/>
                <a:cs typeface="+mj-cs"/>
              </a:rPr>
              <a:t>4. أخطبوط</a:t>
            </a:r>
          </a:p>
          <a:p>
            <a:pPr algn="r"/>
            <a:r>
              <a:rPr lang="ar-SA" sz="2400" b="1" dirty="0">
                <a:latin typeface="Lateef" panose="020B0604020202020204" charset="-78"/>
                <a:cs typeface="+mj-cs"/>
              </a:rPr>
              <a:t>5. دولفين</a:t>
            </a:r>
          </a:p>
          <a:p>
            <a:pPr algn="r"/>
            <a:r>
              <a:rPr lang="ar-SA" sz="2400" b="1" dirty="0">
                <a:latin typeface="Lateef" panose="020B0604020202020204" charset="-78"/>
                <a:cs typeface="+mj-cs"/>
              </a:rPr>
              <a:t>6. هدهد</a:t>
            </a:r>
          </a:p>
          <a:p>
            <a:pPr algn="r"/>
            <a:r>
              <a:rPr lang="ar-SA" sz="2400" b="1" dirty="0">
                <a:latin typeface="Lateef" panose="020B0604020202020204" charset="-78"/>
                <a:cs typeface="+mj-cs"/>
              </a:rPr>
              <a:t>7. حرباء</a:t>
            </a:r>
          </a:p>
          <a:p>
            <a:pPr algn="r"/>
            <a:r>
              <a:rPr lang="ar-SA" sz="2400" b="1" dirty="0">
                <a:latin typeface="Lateef" panose="020B0604020202020204" charset="-78"/>
                <a:cs typeface="+mj-cs"/>
              </a:rPr>
              <a:t>8. سلحفاة البحر</a:t>
            </a:r>
            <a:endParaRPr lang="en-US" sz="2400" b="1" dirty="0">
              <a:latin typeface="Lateef" panose="020B0604020202020204" charset="-78"/>
              <a:cs typeface="+mj-cs"/>
            </a:endParaRPr>
          </a:p>
        </p:txBody>
      </p:sp>
    </p:spTree>
    <p:extLst>
      <p:ext uri="{BB962C8B-B14F-4D97-AF65-F5344CB8AC3E}">
        <p14:creationId xmlns:p14="http://schemas.microsoft.com/office/powerpoint/2010/main" val="404154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991672" y="411684"/>
            <a:ext cx="7972023" cy="697287"/>
          </a:xfrm>
        </p:spPr>
        <p:txBody>
          <a:bodyPr>
            <a:noAutofit/>
          </a:bodyPr>
          <a:lstStyle/>
          <a:p>
            <a:pPr algn="ctr"/>
            <a:r>
              <a:rPr lang="ar-SA" sz="3200" b="1" dirty="0">
                <a:latin typeface="Lateef" panose="01000506020000020003" pitchFamily="2" charset="-78"/>
                <a:ea typeface="Arial"/>
                <a:cs typeface="Arial"/>
              </a:rPr>
              <a:t>تدريب </a:t>
            </a:r>
            <a:r>
              <a:rPr lang="ar-JO" sz="3200" b="1" dirty="0">
                <a:latin typeface="Lateef" panose="01000506020000020003" pitchFamily="2" charset="-78"/>
                <a:ea typeface="Arial"/>
                <a:cs typeface="Arial"/>
              </a:rPr>
              <a:t>اجمال الدرس</a:t>
            </a:r>
            <a:r>
              <a:rPr lang="ar-SA" sz="3200" b="1" dirty="0">
                <a:latin typeface="Lateef" panose="01000506020000020003" pitchFamily="2" charset="-78"/>
                <a:ea typeface="Arial"/>
                <a:cs typeface="Arial"/>
              </a:rPr>
              <a:t>:أ</a:t>
            </a:r>
            <a:r>
              <a:rPr lang="ar-JO" sz="3200" b="1" dirty="0">
                <a:latin typeface="Lateef" panose="01000506020000020003" pitchFamily="2" charset="-78"/>
                <a:ea typeface="Arial"/>
                <a:cs typeface="Arial"/>
              </a:rPr>
              <a:t>كمل الرسم التخطيطي لل</a:t>
            </a:r>
            <a:r>
              <a:rPr lang="ar-SA" sz="3200" b="1" dirty="0">
                <a:latin typeface="Lateef" panose="01000506020000020003" pitchFamily="2" charset="-78"/>
                <a:ea typeface="Arial"/>
                <a:cs typeface="Arial"/>
              </a:rPr>
              <a:t>درس </a:t>
            </a:r>
            <a:endParaRPr lang="he-IL" sz="3200" dirty="0">
              <a:latin typeface="Lateef" panose="01000506020000020003" pitchFamily="2" charset="-78"/>
              <a:ea typeface="Arial"/>
              <a:cs typeface="+mj-cs"/>
            </a:endParaRPr>
          </a:p>
        </p:txBody>
      </p:sp>
      <p:sp>
        <p:nvSpPr>
          <p:cNvPr id="8" name="מציין מיקום טקסט 3"/>
          <p:cNvSpPr>
            <a:spLocks noGrp="1"/>
          </p:cNvSpPr>
          <p:nvPr>
            <p:ph type="body" sz="quarter" idx="4294967295"/>
          </p:nvPr>
        </p:nvSpPr>
        <p:spPr>
          <a:xfrm>
            <a:off x="3833951" y="1268017"/>
            <a:ext cx="1938803" cy="547034"/>
          </a:xfrm>
          <a:prstGeom prst="rect">
            <a:avLst/>
          </a:prstGeom>
        </p:spPr>
        <p:style>
          <a:lnRef idx="2">
            <a:schemeClr val="accent6"/>
          </a:lnRef>
          <a:fillRef idx="1">
            <a:schemeClr val="lt1"/>
          </a:fillRef>
          <a:effectRef idx="0">
            <a:schemeClr val="accent6"/>
          </a:effectRef>
          <a:fontRef idx="minor">
            <a:schemeClr val="dk1"/>
          </a:fontRef>
        </p:style>
        <p:txBody>
          <a:bodyPr rtlCol="0" anchor="ctr">
            <a:normAutofit/>
          </a:bodyPr>
          <a:lstStyle/>
          <a:p>
            <a:r>
              <a:rPr lang="ar-SA" sz="2400" b="1" dirty="0"/>
              <a:t>الكائنات الحية</a:t>
            </a:r>
            <a:endParaRPr lang="en-US" sz="2400" b="1" dirty="0"/>
          </a:p>
        </p:txBody>
      </p:sp>
      <p:sp>
        <p:nvSpPr>
          <p:cNvPr id="9" name="מציין מיקום טקסט 3"/>
          <p:cNvSpPr txBox="1">
            <a:spLocks/>
          </p:cNvSpPr>
          <p:nvPr/>
        </p:nvSpPr>
        <p:spPr>
          <a:xfrm>
            <a:off x="1663794" y="2108679"/>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r>
              <a:rPr lang="ar-SA" sz="2400" b="1" dirty="0"/>
              <a:t>مملكة الن</a:t>
            </a:r>
            <a:r>
              <a:rPr lang="ar-JO" sz="2400" b="1" dirty="0"/>
              <a:t>ب</a:t>
            </a:r>
            <a:r>
              <a:rPr lang="ar-SA" sz="2400" b="1" dirty="0"/>
              <a:t>اتات</a:t>
            </a:r>
            <a:endParaRPr lang="en-US" sz="2400" b="1" dirty="0"/>
          </a:p>
        </p:txBody>
      </p:sp>
      <p:sp>
        <p:nvSpPr>
          <p:cNvPr id="10" name="מציין מיקום טקסט 3"/>
          <p:cNvSpPr txBox="1">
            <a:spLocks/>
          </p:cNvSpPr>
          <p:nvPr/>
        </p:nvSpPr>
        <p:spPr>
          <a:xfrm>
            <a:off x="5850673" y="2057752"/>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92500" lnSpcReduction="20000"/>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a:lnSpc>
                <a:spcPct val="150000"/>
              </a:lnSpc>
              <a:spcBef>
                <a:spcPts val="600"/>
              </a:spcBef>
            </a:pPr>
            <a:r>
              <a:rPr lang="ar-SA" sz="2400" b="1" dirty="0"/>
              <a:t>مملكة الحيوانات</a:t>
            </a:r>
            <a:endParaRPr lang="en-US" sz="2400" b="1" dirty="0"/>
          </a:p>
        </p:txBody>
      </p:sp>
      <p:sp>
        <p:nvSpPr>
          <p:cNvPr id="11" name="מציין מיקום טקסט 3"/>
          <p:cNvSpPr txBox="1">
            <a:spLocks/>
          </p:cNvSpPr>
          <p:nvPr/>
        </p:nvSpPr>
        <p:spPr>
          <a:xfrm>
            <a:off x="4668252" y="2949343"/>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endParaRPr lang="en-US" sz="2400" dirty="0"/>
          </a:p>
        </p:txBody>
      </p:sp>
      <p:sp>
        <p:nvSpPr>
          <p:cNvPr id="12" name="מציין מיקום טקסט 3"/>
          <p:cNvSpPr txBox="1">
            <a:spLocks/>
          </p:cNvSpPr>
          <p:nvPr/>
        </p:nvSpPr>
        <p:spPr>
          <a:xfrm>
            <a:off x="7090610" y="2934906"/>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92500"/>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r>
              <a:rPr lang="ar-SA" sz="2400" b="1" dirty="0"/>
              <a:t>الحيوانات الفقارية </a:t>
            </a:r>
            <a:endParaRPr lang="en-US" sz="2400" dirty="0"/>
          </a:p>
        </p:txBody>
      </p:sp>
      <p:sp>
        <p:nvSpPr>
          <p:cNvPr id="13" name="מציין מיקום טקסט 3"/>
          <p:cNvSpPr txBox="1">
            <a:spLocks/>
          </p:cNvSpPr>
          <p:nvPr/>
        </p:nvSpPr>
        <p:spPr>
          <a:xfrm>
            <a:off x="7090610" y="4155142"/>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endParaRPr lang="en-US" sz="2000" b="1" dirty="0"/>
          </a:p>
        </p:txBody>
      </p:sp>
      <p:sp>
        <p:nvSpPr>
          <p:cNvPr id="14" name="מציין מיקום טקסט 3"/>
          <p:cNvSpPr txBox="1">
            <a:spLocks/>
          </p:cNvSpPr>
          <p:nvPr/>
        </p:nvSpPr>
        <p:spPr>
          <a:xfrm>
            <a:off x="4661376" y="4155142"/>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r>
              <a:rPr lang="ar-SA" sz="2400" dirty="0">
                <a:solidFill>
                  <a:srgbClr val="000000"/>
                </a:solidFill>
                <a:latin typeface="Droid Arabic Kufi"/>
              </a:rPr>
              <a:t>‬</a:t>
            </a:r>
            <a:endParaRPr lang="en-US" sz="2400" b="1" dirty="0"/>
          </a:p>
        </p:txBody>
      </p:sp>
      <p:cxnSp>
        <p:nvCxnSpPr>
          <p:cNvPr id="15" name="מחבר חץ ישר 11"/>
          <p:cNvCxnSpPr/>
          <p:nvPr/>
        </p:nvCxnSpPr>
        <p:spPr>
          <a:xfrm flipH="1">
            <a:off x="2779754" y="1551281"/>
            <a:ext cx="969402" cy="385121"/>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מחבר חץ ישר 14"/>
          <p:cNvCxnSpPr/>
          <p:nvPr/>
        </p:nvCxnSpPr>
        <p:spPr>
          <a:xfrm>
            <a:off x="5850673" y="1466211"/>
            <a:ext cx="894562" cy="470191"/>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17" name="מחבר חץ ישר 17"/>
          <p:cNvCxnSpPr/>
          <p:nvPr/>
        </p:nvCxnSpPr>
        <p:spPr>
          <a:xfrm flipH="1">
            <a:off x="5071963" y="2382196"/>
            <a:ext cx="649416" cy="528077"/>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מחבר חץ ישר 19"/>
          <p:cNvCxnSpPr/>
          <p:nvPr/>
        </p:nvCxnSpPr>
        <p:spPr>
          <a:xfrm>
            <a:off x="7879922" y="2372072"/>
            <a:ext cx="683310" cy="516777"/>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מחבר חץ ישר 29"/>
          <p:cNvCxnSpPr>
            <a:stCxn id="12" idx="2"/>
          </p:cNvCxnSpPr>
          <p:nvPr/>
        </p:nvCxnSpPr>
        <p:spPr>
          <a:xfrm flipH="1">
            <a:off x="8060011" y="3481940"/>
            <a:ext cx="1" cy="608797"/>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מחבר חץ ישר 34"/>
          <p:cNvCxnSpPr/>
          <p:nvPr/>
        </p:nvCxnSpPr>
        <p:spPr>
          <a:xfrm>
            <a:off x="5630778" y="3486983"/>
            <a:ext cx="1522" cy="619695"/>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0609" y="3178479"/>
            <a:ext cx="3580327" cy="1215717"/>
          </a:xfrm>
          <a:prstGeom prst="rect">
            <a:avLst/>
          </a:prstGeom>
          <a:noFill/>
          <a:ln>
            <a:solidFill>
              <a:schemeClr val="tx1"/>
            </a:solidFill>
          </a:ln>
        </p:spPr>
        <p:txBody>
          <a:bodyPr wrap="square" rtlCol="0">
            <a:spAutoFit/>
          </a:bodyPr>
          <a:lstStyle/>
          <a:p>
            <a:pPr algn="r" rtl="1">
              <a:lnSpc>
                <a:spcPct val="150000"/>
              </a:lnSpc>
              <a:spcBef>
                <a:spcPts val="600"/>
              </a:spcBef>
            </a:pPr>
            <a:r>
              <a:rPr lang="ar-JO" sz="2000" b="1" dirty="0">
                <a:cs typeface="+mj-cs"/>
              </a:rPr>
              <a:t>لا تملك هيكل عظمي</a:t>
            </a:r>
            <a:r>
              <a:rPr lang="en-US" sz="2200" b="1" dirty="0">
                <a:solidFill>
                  <a:schemeClr val="dk1"/>
                </a:solidFill>
              </a:rPr>
              <a:t> </a:t>
            </a:r>
            <a:r>
              <a:rPr lang="ar-JO" sz="2000" b="1" dirty="0">
                <a:solidFill>
                  <a:srgbClr val="000000"/>
                </a:solidFill>
                <a:latin typeface="Droid Arabic Kufi"/>
                <a:cs typeface="+mj-cs"/>
              </a:rPr>
              <a:t>, </a:t>
            </a:r>
            <a:r>
              <a:rPr lang="ar-SA" sz="2000" b="1" dirty="0">
                <a:solidFill>
                  <a:srgbClr val="FF0000"/>
                </a:solidFill>
                <a:cs typeface="+mj-cs"/>
              </a:rPr>
              <a:t>مملكة الحيوانات</a:t>
            </a:r>
            <a:endParaRPr lang="en-US" sz="2000" b="1" dirty="0">
              <a:solidFill>
                <a:srgbClr val="FF0000"/>
              </a:solidFill>
              <a:cs typeface="+mj-cs"/>
            </a:endParaRPr>
          </a:p>
          <a:p>
            <a:pPr algn="r" rtl="1"/>
            <a:r>
              <a:rPr lang="ar-SA" sz="2000" b="1" dirty="0">
                <a:solidFill>
                  <a:srgbClr val="FF0000"/>
                </a:solidFill>
                <a:cs typeface="+mj-cs"/>
              </a:rPr>
              <a:t>الحيوانات الفقارية </a:t>
            </a:r>
            <a:r>
              <a:rPr lang="ar-JO" sz="2000" b="1" dirty="0">
                <a:cs typeface="+mj-cs"/>
              </a:rPr>
              <a:t>, </a:t>
            </a:r>
            <a:r>
              <a:rPr lang="ar-SA" sz="2000" b="1" dirty="0">
                <a:solidFill>
                  <a:srgbClr val="FF0000"/>
                </a:solidFill>
                <a:cs typeface="+mj-cs"/>
              </a:rPr>
              <a:t>مملكة الن</a:t>
            </a:r>
            <a:r>
              <a:rPr lang="ar-JO" sz="2000" b="1" dirty="0">
                <a:solidFill>
                  <a:srgbClr val="FF0000"/>
                </a:solidFill>
                <a:cs typeface="+mj-cs"/>
              </a:rPr>
              <a:t>ب</a:t>
            </a:r>
            <a:r>
              <a:rPr lang="ar-SA" sz="2000" b="1" dirty="0">
                <a:solidFill>
                  <a:srgbClr val="FF0000"/>
                </a:solidFill>
                <a:cs typeface="+mj-cs"/>
              </a:rPr>
              <a:t>اتات</a:t>
            </a:r>
            <a:endParaRPr lang="en-US" sz="2000" b="1" dirty="0">
              <a:solidFill>
                <a:srgbClr val="FF0000"/>
              </a:solidFill>
              <a:cs typeface="+mj-cs"/>
            </a:endParaRPr>
          </a:p>
          <a:p>
            <a:pPr algn="r" rtl="1"/>
            <a:r>
              <a:rPr lang="ar-SA" sz="2000" b="1" dirty="0">
                <a:cs typeface="+mj-cs"/>
              </a:rPr>
              <a:t>تملك‭ ‬</a:t>
            </a:r>
            <a:r>
              <a:rPr lang="ar-JO" sz="2000" b="1" dirty="0">
                <a:cs typeface="+mj-cs"/>
              </a:rPr>
              <a:t>هيكل عظمي</a:t>
            </a:r>
            <a:r>
              <a:rPr lang="en-US" sz="2000" b="1" dirty="0">
                <a:cs typeface="+mj-cs"/>
              </a:rPr>
              <a:t> </a:t>
            </a:r>
            <a:r>
              <a:rPr lang="ar-JO" sz="2000" b="1" dirty="0">
                <a:solidFill>
                  <a:srgbClr val="000000"/>
                </a:solidFill>
                <a:latin typeface="Droid Arabic Kufi"/>
                <a:cs typeface="+mj-cs"/>
              </a:rPr>
              <a:t>, </a:t>
            </a:r>
            <a:r>
              <a:rPr lang="ar-SA" sz="2000" b="1" dirty="0">
                <a:cs typeface="+mj-cs"/>
              </a:rPr>
              <a:t>الحيوانات اللافقارية</a:t>
            </a:r>
            <a:endParaRPr lang="en-US" sz="2000" b="1" dirty="0">
              <a:cs typeface="+mj-cs"/>
            </a:endParaRPr>
          </a:p>
        </p:txBody>
      </p:sp>
    </p:spTree>
    <p:extLst>
      <p:ext uri="{BB962C8B-B14F-4D97-AF65-F5344CB8AC3E}">
        <p14:creationId xmlns:p14="http://schemas.microsoft.com/office/powerpoint/2010/main" val="57158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991672" y="411684"/>
            <a:ext cx="7972023" cy="697287"/>
          </a:xfrm>
        </p:spPr>
        <p:txBody>
          <a:bodyPr>
            <a:noAutofit/>
          </a:bodyPr>
          <a:lstStyle/>
          <a:p>
            <a:pPr algn="ctr"/>
            <a:r>
              <a:rPr lang="ar-SA" sz="3200" b="1" dirty="0">
                <a:latin typeface="Lateef" panose="01000506020000020003" pitchFamily="2" charset="-78"/>
                <a:ea typeface="Arial"/>
                <a:cs typeface="Arial"/>
              </a:rPr>
              <a:t>تدريب </a:t>
            </a:r>
            <a:r>
              <a:rPr lang="ar-JO" sz="3200" b="1" dirty="0">
                <a:latin typeface="Lateef" panose="01000506020000020003" pitchFamily="2" charset="-78"/>
                <a:ea typeface="Arial"/>
                <a:cs typeface="Arial"/>
              </a:rPr>
              <a:t>اجمال الدرس</a:t>
            </a:r>
            <a:r>
              <a:rPr lang="ar-SA" sz="3200" b="1" dirty="0">
                <a:latin typeface="Lateef" panose="01000506020000020003" pitchFamily="2" charset="-78"/>
                <a:ea typeface="Arial"/>
                <a:cs typeface="Arial"/>
              </a:rPr>
              <a:t>:أ</a:t>
            </a:r>
            <a:r>
              <a:rPr lang="ar-JO" sz="3200" b="1" dirty="0">
                <a:latin typeface="Lateef" panose="01000506020000020003" pitchFamily="2" charset="-78"/>
                <a:ea typeface="Arial"/>
                <a:cs typeface="Arial"/>
              </a:rPr>
              <a:t>كمل الرسم التخطيطي لل</a:t>
            </a:r>
            <a:r>
              <a:rPr lang="ar-SA" sz="3200" b="1" dirty="0">
                <a:latin typeface="Lateef" panose="01000506020000020003" pitchFamily="2" charset="-78"/>
                <a:ea typeface="Arial"/>
                <a:cs typeface="Arial"/>
              </a:rPr>
              <a:t>درس </a:t>
            </a:r>
            <a:endParaRPr lang="he-IL" sz="3200" dirty="0">
              <a:latin typeface="Lateef" panose="01000506020000020003" pitchFamily="2" charset="-78"/>
              <a:ea typeface="Arial"/>
              <a:cs typeface="+mj-cs"/>
            </a:endParaRPr>
          </a:p>
        </p:txBody>
      </p:sp>
      <p:sp>
        <p:nvSpPr>
          <p:cNvPr id="8" name="מציין מיקום טקסט 3"/>
          <p:cNvSpPr>
            <a:spLocks noGrp="1"/>
          </p:cNvSpPr>
          <p:nvPr>
            <p:ph type="body" sz="quarter" idx="4294967295"/>
          </p:nvPr>
        </p:nvSpPr>
        <p:spPr>
          <a:xfrm>
            <a:off x="3833951" y="1268017"/>
            <a:ext cx="1938803" cy="547034"/>
          </a:xfrm>
          <a:prstGeom prst="rect">
            <a:avLst/>
          </a:prstGeom>
        </p:spPr>
        <p:style>
          <a:lnRef idx="2">
            <a:schemeClr val="accent6"/>
          </a:lnRef>
          <a:fillRef idx="1">
            <a:schemeClr val="lt1"/>
          </a:fillRef>
          <a:effectRef idx="0">
            <a:schemeClr val="accent6"/>
          </a:effectRef>
          <a:fontRef idx="minor">
            <a:schemeClr val="dk1"/>
          </a:fontRef>
        </p:style>
        <p:txBody>
          <a:bodyPr rtlCol="0" anchor="ctr">
            <a:normAutofit/>
          </a:bodyPr>
          <a:lstStyle/>
          <a:p>
            <a:r>
              <a:rPr lang="ar-SA" sz="2400" b="1" dirty="0"/>
              <a:t>الكائنات الحية</a:t>
            </a:r>
            <a:endParaRPr lang="en-US" sz="2400" b="1" dirty="0"/>
          </a:p>
        </p:txBody>
      </p:sp>
      <p:sp>
        <p:nvSpPr>
          <p:cNvPr id="9" name="מציין מיקום טקסט 3"/>
          <p:cNvSpPr txBox="1">
            <a:spLocks/>
          </p:cNvSpPr>
          <p:nvPr/>
        </p:nvSpPr>
        <p:spPr>
          <a:xfrm>
            <a:off x="1663794" y="2108679"/>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r>
              <a:rPr lang="ar-SA" sz="2400" b="1" dirty="0"/>
              <a:t>مملكة الن</a:t>
            </a:r>
            <a:r>
              <a:rPr lang="ar-JO" sz="2400" b="1" dirty="0"/>
              <a:t>ب</a:t>
            </a:r>
            <a:r>
              <a:rPr lang="ar-SA" sz="2400" b="1" dirty="0"/>
              <a:t>اتات</a:t>
            </a:r>
            <a:endParaRPr lang="en-US" sz="2400" b="1" dirty="0"/>
          </a:p>
        </p:txBody>
      </p:sp>
      <p:sp>
        <p:nvSpPr>
          <p:cNvPr id="10" name="מציין מיקום טקסט 3"/>
          <p:cNvSpPr txBox="1">
            <a:spLocks/>
          </p:cNvSpPr>
          <p:nvPr/>
        </p:nvSpPr>
        <p:spPr>
          <a:xfrm>
            <a:off x="5850673" y="2057752"/>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92500" lnSpcReduction="20000"/>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a:lnSpc>
                <a:spcPct val="150000"/>
              </a:lnSpc>
              <a:spcBef>
                <a:spcPts val="600"/>
              </a:spcBef>
            </a:pPr>
            <a:r>
              <a:rPr lang="ar-SA" sz="2400" b="1" dirty="0"/>
              <a:t>مملكة الحيوانات</a:t>
            </a:r>
            <a:endParaRPr lang="en-US" sz="2400" b="1" dirty="0"/>
          </a:p>
        </p:txBody>
      </p:sp>
      <p:sp>
        <p:nvSpPr>
          <p:cNvPr id="11" name="מציין מיקום טקסט 3"/>
          <p:cNvSpPr txBox="1">
            <a:spLocks/>
          </p:cNvSpPr>
          <p:nvPr/>
        </p:nvSpPr>
        <p:spPr>
          <a:xfrm>
            <a:off x="4668252" y="2949343"/>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85000" lnSpcReduction="10000"/>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r>
              <a:rPr lang="ar-SA" sz="2400" b="1" dirty="0"/>
              <a:t>الحيوانات اللافقارية</a:t>
            </a:r>
            <a:endParaRPr lang="en-US" sz="2400" dirty="0"/>
          </a:p>
        </p:txBody>
      </p:sp>
      <p:sp>
        <p:nvSpPr>
          <p:cNvPr id="12" name="מציין מיקום טקסט 3"/>
          <p:cNvSpPr txBox="1">
            <a:spLocks/>
          </p:cNvSpPr>
          <p:nvPr/>
        </p:nvSpPr>
        <p:spPr>
          <a:xfrm>
            <a:off x="7090610" y="2934906"/>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92500"/>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r>
              <a:rPr lang="ar-SA" sz="2400" b="1" dirty="0"/>
              <a:t>الحيوانات الفقارية </a:t>
            </a:r>
            <a:endParaRPr lang="en-US" sz="2400" dirty="0"/>
          </a:p>
        </p:txBody>
      </p:sp>
      <p:sp>
        <p:nvSpPr>
          <p:cNvPr id="13" name="מציין מיקום טקסט 3"/>
          <p:cNvSpPr txBox="1">
            <a:spLocks/>
          </p:cNvSpPr>
          <p:nvPr/>
        </p:nvSpPr>
        <p:spPr>
          <a:xfrm>
            <a:off x="7090610" y="4155142"/>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endParaRPr lang="en-US" sz="2000" b="1" dirty="0"/>
          </a:p>
        </p:txBody>
      </p:sp>
      <p:sp>
        <p:nvSpPr>
          <p:cNvPr id="14" name="מציין מיקום טקסט 3"/>
          <p:cNvSpPr txBox="1">
            <a:spLocks/>
          </p:cNvSpPr>
          <p:nvPr/>
        </p:nvSpPr>
        <p:spPr>
          <a:xfrm>
            <a:off x="4661376" y="4155142"/>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r>
              <a:rPr lang="ar-SA" sz="2400" dirty="0">
                <a:solidFill>
                  <a:srgbClr val="000000"/>
                </a:solidFill>
                <a:latin typeface="Droid Arabic Kufi"/>
              </a:rPr>
              <a:t>‬</a:t>
            </a:r>
            <a:endParaRPr lang="en-US" sz="2400" b="1" dirty="0"/>
          </a:p>
        </p:txBody>
      </p:sp>
      <p:cxnSp>
        <p:nvCxnSpPr>
          <p:cNvPr id="15" name="מחבר חץ ישר 11"/>
          <p:cNvCxnSpPr/>
          <p:nvPr/>
        </p:nvCxnSpPr>
        <p:spPr>
          <a:xfrm flipH="1">
            <a:off x="2779754" y="1551281"/>
            <a:ext cx="969402" cy="385121"/>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מחבר חץ ישר 14"/>
          <p:cNvCxnSpPr/>
          <p:nvPr/>
        </p:nvCxnSpPr>
        <p:spPr>
          <a:xfrm>
            <a:off x="5850673" y="1466211"/>
            <a:ext cx="894562" cy="470191"/>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17" name="מחבר חץ ישר 17"/>
          <p:cNvCxnSpPr/>
          <p:nvPr/>
        </p:nvCxnSpPr>
        <p:spPr>
          <a:xfrm flipH="1">
            <a:off x="5071963" y="2382196"/>
            <a:ext cx="649416" cy="528077"/>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מחבר חץ ישר 19"/>
          <p:cNvCxnSpPr/>
          <p:nvPr/>
        </p:nvCxnSpPr>
        <p:spPr>
          <a:xfrm>
            <a:off x="7879922" y="2372072"/>
            <a:ext cx="683310" cy="516777"/>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מחבר חץ ישר 29"/>
          <p:cNvCxnSpPr>
            <a:stCxn id="12" idx="2"/>
          </p:cNvCxnSpPr>
          <p:nvPr/>
        </p:nvCxnSpPr>
        <p:spPr>
          <a:xfrm flipH="1">
            <a:off x="8060011" y="3481940"/>
            <a:ext cx="1" cy="608797"/>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מחבר חץ ישר 34"/>
          <p:cNvCxnSpPr/>
          <p:nvPr/>
        </p:nvCxnSpPr>
        <p:spPr>
          <a:xfrm>
            <a:off x="5630778" y="3486983"/>
            <a:ext cx="1522" cy="619695"/>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60609" y="3170785"/>
            <a:ext cx="3580327" cy="1215717"/>
          </a:xfrm>
          <a:prstGeom prst="rect">
            <a:avLst/>
          </a:prstGeom>
          <a:noFill/>
          <a:ln>
            <a:solidFill>
              <a:schemeClr val="tx1"/>
            </a:solidFill>
          </a:ln>
        </p:spPr>
        <p:txBody>
          <a:bodyPr wrap="square" rtlCol="0">
            <a:spAutoFit/>
          </a:bodyPr>
          <a:lstStyle/>
          <a:p>
            <a:pPr algn="r" rtl="1">
              <a:lnSpc>
                <a:spcPct val="150000"/>
              </a:lnSpc>
              <a:spcBef>
                <a:spcPts val="600"/>
              </a:spcBef>
            </a:pPr>
            <a:r>
              <a:rPr lang="ar-JO" sz="2000" b="1" dirty="0">
                <a:cs typeface="+mj-cs"/>
              </a:rPr>
              <a:t>لا تملك هيكل عظمي</a:t>
            </a:r>
            <a:r>
              <a:rPr lang="en-US" sz="2200" b="1" dirty="0">
                <a:solidFill>
                  <a:schemeClr val="dk1"/>
                </a:solidFill>
              </a:rPr>
              <a:t> </a:t>
            </a:r>
            <a:r>
              <a:rPr lang="ar-JO" sz="2000" b="1" dirty="0">
                <a:solidFill>
                  <a:srgbClr val="000000"/>
                </a:solidFill>
                <a:latin typeface="Droid Arabic Kufi"/>
                <a:cs typeface="+mj-cs"/>
              </a:rPr>
              <a:t>, </a:t>
            </a:r>
            <a:r>
              <a:rPr lang="ar-SA" sz="2000" b="1" dirty="0">
                <a:solidFill>
                  <a:srgbClr val="FF0000"/>
                </a:solidFill>
                <a:cs typeface="+mj-cs"/>
              </a:rPr>
              <a:t>مملكة الحيوانات</a:t>
            </a:r>
            <a:endParaRPr lang="en-US" sz="2000" b="1" dirty="0">
              <a:solidFill>
                <a:srgbClr val="FF0000"/>
              </a:solidFill>
              <a:cs typeface="+mj-cs"/>
            </a:endParaRPr>
          </a:p>
          <a:p>
            <a:pPr algn="r" rtl="1"/>
            <a:r>
              <a:rPr lang="ar-SA" sz="2000" b="1" dirty="0">
                <a:solidFill>
                  <a:srgbClr val="FF0000"/>
                </a:solidFill>
                <a:cs typeface="+mj-cs"/>
              </a:rPr>
              <a:t>الحيوانات الفقارية </a:t>
            </a:r>
            <a:r>
              <a:rPr lang="ar-JO" sz="2000" b="1" dirty="0">
                <a:cs typeface="+mj-cs"/>
              </a:rPr>
              <a:t>, </a:t>
            </a:r>
            <a:r>
              <a:rPr lang="ar-SA" sz="2000" b="1" dirty="0">
                <a:solidFill>
                  <a:srgbClr val="FF0000"/>
                </a:solidFill>
                <a:cs typeface="+mj-cs"/>
              </a:rPr>
              <a:t>مملكة الن</a:t>
            </a:r>
            <a:r>
              <a:rPr lang="ar-JO" sz="2000" b="1" dirty="0">
                <a:solidFill>
                  <a:srgbClr val="FF0000"/>
                </a:solidFill>
                <a:cs typeface="+mj-cs"/>
              </a:rPr>
              <a:t>ب</a:t>
            </a:r>
            <a:r>
              <a:rPr lang="ar-SA" sz="2000" b="1" dirty="0">
                <a:solidFill>
                  <a:srgbClr val="FF0000"/>
                </a:solidFill>
                <a:cs typeface="+mj-cs"/>
              </a:rPr>
              <a:t>اتات</a:t>
            </a:r>
            <a:endParaRPr lang="en-US" sz="2000" b="1" dirty="0">
              <a:solidFill>
                <a:srgbClr val="FF0000"/>
              </a:solidFill>
              <a:cs typeface="+mj-cs"/>
            </a:endParaRPr>
          </a:p>
          <a:p>
            <a:pPr algn="r" rtl="1"/>
            <a:r>
              <a:rPr lang="ar-SA" sz="2000" b="1" dirty="0">
                <a:cs typeface="+mj-cs"/>
              </a:rPr>
              <a:t>تملك‭ ‬</a:t>
            </a:r>
            <a:r>
              <a:rPr lang="ar-JO" sz="2000" b="1" dirty="0">
                <a:cs typeface="+mj-cs"/>
              </a:rPr>
              <a:t>هيكل عظمي</a:t>
            </a:r>
            <a:r>
              <a:rPr lang="en-US" sz="2000" b="1" dirty="0">
                <a:cs typeface="+mj-cs"/>
              </a:rPr>
              <a:t> </a:t>
            </a:r>
            <a:r>
              <a:rPr lang="ar-JO" sz="2000" b="1" dirty="0">
                <a:solidFill>
                  <a:srgbClr val="000000"/>
                </a:solidFill>
                <a:latin typeface="Droid Arabic Kufi"/>
                <a:cs typeface="+mj-cs"/>
              </a:rPr>
              <a:t>, </a:t>
            </a:r>
            <a:r>
              <a:rPr lang="ar-SA" sz="2000" b="1" dirty="0">
                <a:solidFill>
                  <a:srgbClr val="FF0000"/>
                </a:solidFill>
                <a:cs typeface="+mj-cs"/>
              </a:rPr>
              <a:t>الحيوانات اللافقارية</a:t>
            </a:r>
            <a:endParaRPr lang="en-US" sz="2000" dirty="0">
              <a:solidFill>
                <a:srgbClr val="FF0000"/>
              </a:solidFill>
              <a:cs typeface="+mj-cs"/>
            </a:endParaRPr>
          </a:p>
        </p:txBody>
      </p:sp>
    </p:spTree>
    <p:extLst>
      <p:ext uri="{BB962C8B-B14F-4D97-AF65-F5344CB8AC3E}">
        <p14:creationId xmlns:p14="http://schemas.microsoft.com/office/powerpoint/2010/main" val="7695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991672" y="411684"/>
            <a:ext cx="7972023" cy="697287"/>
          </a:xfrm>
        </p:spPr>
        <p:txBody>
          <a:bodyPr>
            <a:noAutofit/>
          </a:bodyPr>
          <a:lstStyle/>
          <a:p>
            <a:pPr algn="ctr"/>
            <a:r>
              <a:rPr lang="ar-SA" sz="3200" b="1" dirty="0">
                <a:latin typeface="Lateef" panose="01000506020000020003" pitchFamily="2" charset="-78"/>
                <a:ea typeface="Arial"/>
                <a:cs typeface="Arial"/>
              </a:rPr>
              <a:t>تدريب </a:t>
            </a:r>
            <a:r>
              <a:rPr lang="ar-JO" sz="3200" b="1" dirty="0">
                <a:latin typeface="Lateef" panose="01000506020000020003" pitchFamily="2" charset="-78"/>
                <a:ea typeface="Arial"/>
                <a:cs typeface="Arial"/>
              </a:rPr>
              <a:t>اجمال الدرس</a:t>
            </a:r>
            <a:r>
              <a:rPr lang="ar-SA" sz="3200" b="1" dirty="0">
                <a:latin typeface="Lateef" panose="01000506020000020003" pitchFamily="2" charset="-78"/>
                <a:ea typeface="Arial"/>
                <a:cs typeface="Arial"/>
              </a:rPr>
              <a:t>:أ</a:t>
            </a:r>
            <a:r>
              <a:rPr lang="ar-JO" sz="3200" b="1" dirty="0">
                <a:latin typeface="Lateef" panose="01000506020000020003" pitchFamily="2" charset="-78"/>
                <a:ea typeface="Arial"/>
                <a:cs typeface="Arial"/>
              </a:rPr>
              <a:t>كمل الرسم التخطيطي لل</a:t>
            </a:r>
            <a:r>
              <a:rPr lang="ar-SA" sz="3200" b="1" dirty="0">
                <a:latin typeface="Lateef" panose="01000506020000020003" pitchFamily="2" charset="-78"/>
                <a:ea typeface="Arial"/>
                <a:cs typeface="Arial"/>
              </a:rPr>
              <a:t>درس </a:t>
            </a:r>
            <a:endParaRPr lang="he-IL" sz="3200" dirty="0">
              <a:latin typeface="Lateef" panose="01000506020000020003" pitchFamily="2" charset="-78"/>
              <a:ea typeface="Arial"/>
              <a:cs typeface="+mj-cs"/>
            </a:endParaRPr>
          </a:p>
        </p:txBody>
      </p:sp>
      <p:sp>
        <p:nvSpPr>
          <p:cNvPr id="8" name="מציין מיקום טקסט 3"/>
          <p:cNvSpPr>
            <a:spLocks noGrp="1"/>
          </p:cNvSpPr>
          <p:nvPr>
            <p:ph type="body" sz="quarter" idx="4294967295"/>
          </p:nvPr>
        </p:nvSpPr>
        <p:spPr>
          <a:xfrm>
            <a:off x="3833951" y="1268017"/>
            <a:ext cx="1938803" cy="547034"/>
          </a:xfrm>
          <a:prstGeom prst="rect">
            <a:avLst/>
          </a:prstGeom>
        </p:spPr>
        <p:style>
          <a:lnRef idx="2">
            <a:schemeClr val="accent6"/>
          </a:lnRef>
          <a:fillRef idx="1">
            <a:schemeClr val="lt1"/>
          </a:fillRef>
          <a:effectRef idx="0">
            <a:schemeClr val="accent6"/>
          </a:effectRef>
          <a:fontRef idx="minor">
            <a:schemeClr val="dk1"/>
          </a:fontRef>
        </p:style>
        <p:txBody>
          <a:bodyPr rtlCol="0" anchor="ctr">
            <a:normAutofit/>
          </a:bodyPr>
          <a:lstStyle/>
          <a:p>
            <a:r>
              <a:rPr lang="ar-SA" sz="2400" b="1" dirty="0"/>
              <a:t>الكائنات الحية</a:t>
            </a:r>
            <a:endParaRPr lang="en-US" sz="2400" b="1" dirty="0"/>
          </a:p>
        </p:txBody>
      </p:sp>
      <p:sp>
        <p:nvSpPr>
          <p:cNvPr id="9" name="מציין מיקום טקסט 3"/>
          <p:cNvSpPr txBox="1">
            <a:spLocks/>
          </p:cNvSpPr>
          <p:nvPr/>
        </p:nvSpPr>
        <p:spPr>
          <a:xfrm>
            <a:off x="1663794" y="2108679"/>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r>
              <a:rPr lang="ar-SA" sz="2400" b="1" dirty="0"/>
              <a:t>مملكة الن</a:t>
            </a:r>
            <a:r>
              <a:rPr lang="ar-JO" sz="2400" b="1" dirty="0"/>
              <a:t>ب</a:t>
            </a:r>
            <a:r>
              <a:rPr lang="ar-SA" sz="2400" b="1" dirty="0"/>
              <a:t>اتات</a:t>
            </a:r>
            <a:endParaRPr lang="en-US" sz="2400" b="1" dirty="0"/>
          </a:p>
        </p:txBody>
      </p:sp>
      <p:sp>
        <p:nvSpPr>
          <p:cNvPr id="10" name="מציין מיקום טקסט 3"/>
          <p:cNvSpPr txBox="1">
            <a:spLocks/>
          </p:cNvSpPr>
          <p:nvPr/>
        </p:nvSpPr>
        <p:spPr>
          <a:xfrm>
            <a:off x="5850673" y="2057752"/>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92500" lnSpcReduction="20000"/>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a:lnSpc>
                <a:spcPct val="150000"/>
              </a:lnSpc>
              <a:spcBef>
                <a:spcPts val="600"/>
              </a:spcBef>
            </a:pPr>
            <a:r>
              <a:rPr lang="ar-SA" sz="2400" b="1" dirty="0"/>
              <a:t>مملكة الحيوانات</a:t>
            </a:r>
            <a:endParaRPr lang="en-US" sz="2400" b="1" dirty="0"/>
          </a:p>
        </p:txBody>
      </p:sp>
      <p:sp>
        <p:nvSpPr>
          <p:cNvPr id="11" name="מציין מיקום טקסט 3"/>
          <p:cNvSpPr txBox="1">
            <a:spLocks/>
          </p:cNvSpPr>
          <p:nvPr/>
        </p:nvSpPr>
        <p:spPr>
          <a:xfrm>
            <a:off x="4668252" y="2949343"/>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85000" lnSpcReduction="10000"/>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r>
              <a:rPr lang="ar-SA" sz="2400" b="1" dirty="0"/>
              <a:t>الحيوانات اللافقارية</a:t>
            </a:r>
            <a:endParaRPr lang="en-US" sz="2400" dirty="0"/>
          </a:p>
        </p:txBody>
      </p:sp>
      <p:sp>
        <p:nvSpPr>
          <p:cNvPr id="12" name="מציין מיקום טקסט 3"/>
          <p:cNvSpPr txBox="1">
            <a:spLocks/>
          </p:cNvSpPr>
          <p:nvPr/>
        </p:nvSpPr>
        <p:spPr>
          <a:xfrm>
            <a:off x="7090610" y="2934906"/>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92500"/>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r>
              <a:rPr lang="ar-SA" sz="2400" b="1" dirty="0"/>
              <a:t>الحيوانات الفقارية </a:t>
            </a:r>
            <a:endParaRPr lang="en-US" sz="2400" dirty="0"/>
          </a:p>
        </p:txBody>
      </p:sp>
      <p:sp>
        <p:nvSpPr>
          <p:cNvPr id="13" name="מציין מיקום טקסט 3"/>
          <p:cNvSpPr txBox="1">
            <a:spLocks/>
          </p:cNvSpPr>
          <p:nvPr/>
        </p:nvSpPr>
        <p:spPr>
          <a:xfrm>
            <a:off x="7090609" y="4155142"/>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r>
              <a:rPr lang="ar-SA" sz="2200" b="1" dirty="0"/>
              <a:t>تملك‭ ‬</a:t>
            </a:r>
            <a:r>
              <a:rPr lang="ar-JO" sz="2200" b="1" dirty="0"/>
              <a:t>هيكل عظمي</a:t>
            </a:r>
            <a:endParaRPr lang="en-US" sz="2200" b="1" dirty="0"/>
          </a:p>
        </p:txBody>
      </p:sp>
      <p:sp>
        <p:nvSpPr>
          <p:cNvPr id="14" name="מציין מיקום טקסט 3"/>
          <p:cNvSpPr txBox="1">
            <a:spLocks/>
          </p:cNvSpPr>
          <p:nvPr/>
        </p:nvSpPr>
        <p:spPr>
          <a:xfrm>
            <a:off x="4661376" y="4155142"/>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r>
              <a:rPr lang="ar-SA" sz="2400" dirty="0">
                <a:solidFill>
                  <a:srgbClr val="000000"/>
                </a:solidFill>
                <a:latin typeface="Droid Arabic Kufi"/>
              </a:rPr>
              <a:t>‬</a:t>
            </a:r>
            <a:endParaRPr lang="en-US" sz="2400" b="1" dirty="0"/>
          </a:p>
        </p:txBody>
      </p:sp>
      <p:cxnSp>
        <p:nvCxnSpPr>
          <p:cNvPr id="15" name="מחבר חץ ישר 11"/>
          <p:cNvCxnSpPr/>
          <p:nvPr/>
        </p:nvCxnSpPr>
        <p:spPr>
          <a:xfrm flipH="1">
            <a:off x="2779754" y="1551281"/>
            <a:ext cx="969402" cy="385121"/>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מחבר חץ ישר 14"/>
          <p:cNvCxnSpPr/>
          <p:nvPr/>
        </p:nvCxnSpPr>
        <p:spPr>
          <a:xfrm>
            <a:off x="5850673" y="1466211"/>
            <a:ext cx="894562" cy="470191"/>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17" name="מחבר חץ ישר 17"/>
          <p:cNvCxnSpPr/>
          <p:nvPr/>
        </p:nvCxnSpPr>
        <p:spPr>
          <a:xfrm flipH="1">
            <a:off x="5071963" y="2382196"/>
            <a:ext cx="649416" cy="528077"/>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מחבר חץ ישר 19"/>
          <p:cNvCxnSpPr/>
          <p:nvPr/>
        </p:nvCxnSpPr>
        <p:spPr>
          <a:xfrm>
            <a:off x="7879922" y="2372072"/>
            <a:ext cx="683310" cy="516777"/>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מחבר חץ ישר 29"/>
          <p:cNvCxnSpPr>
            <a:stCxn id="12" idx="2"/>
          </p:cNvCxnSpPr>
          <p:nvPr/>
        </p:nvCxnSpPr>
        <p:spPr>
          <a:xfrm flipH="1">
            <a:off x="8060011" y="3481940"/>
            <a:ext cx="1" cy="608797"/>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מחבר חץ ישר 34"/>
          <p:cNvCxnSpPr/>
          <p:nvPr/>
        </p:nvCxnSpPr>
        <p:spPr>
          <a:xfrm>
            <a:off x="5630778" y="3486983"/>
            <a:ext cx="1522" cy="619695"/>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0609" y="3170785"/>
            <a:ext cx="3580327" cy="1215717"/>
          </a:xfrm>
          <a:prstGeom prst="rect">
            <a:avLst/>
          </a:prstGeom>
          <a:noFill/>
          <a:ln>
            <a:solidFill>
              <a:schemeClr val="tx1"/>
            </a:solidFill>
          </a:ln>
        </p:spPr>
        <p:txBody>
          <a:bodyPr wrap="square" rtlCol="0">
            <a:spAutoFit/>
          </a:bodyPr>
          <a:lstStyle/>
          <a:p>
            <a:pPr algn="r" rtl="1">
              <a:lnSpc>
                <a:spcPct val="150000"/>
              </a:lnSpc>
              <a:spcBef>
                <a:spcPts val="600"/>
              </a:spcBef>
            </a:pPr>
            <a:r>
              <a:rPr lang="ar-JO" sz="2000" b="1" dirty="0">
                <a:cs typeface="+mj-cs"/>
              </a:rPr>
              <a:t>لا تملك هيكل عظمي</a:t>
            </a:r>
            <a:r>
              <a:rPr lang="en-US" sz="2200" b="1" dirty="0">
                <a:solidFill>
                  <a:schemeClr val="dk1"/>
                </a:solidFill>
              </a:rPr>
              <a:t> </a:t>
            </a:r>
            <a:r>
              <a:rPr lang="ar-JO" sz="2000" b="1" dirty="0">
                <a:solidFill>
                  <a:srgbClr val="000000"/>
                </a:solidFill>
                <a:latin typeface="Droid Arabic Kufi"/>
                <a:cs typeface="+mj-cs"/>
              </a:rPr>
              <a:t>, </a:t>
            </a:r>
            <a:r>
              <a:rPr lang="ar-SA" sz="2000" b="1" dirty="0">
                <a:solidFill>
                  <a:srgbClr val="FF0000"/>
                </a:solidFill>
                <a:cs typeface="+mj-cs"/>
              </a:rPr>
              <a:t>مملكة الحيوانات</a:t>
            </a:r>
            <a:endParaRPr lang="en-US" sz="2000" b="1" dirty="0">
              <a:solidFill>
                <a:srgbClr val="FF0000"/>
              </a:solidFill>
              <a:cs typeface="+mj-cs"/>
            </a:endParaRPr>
          </a:p>
          <a:p>
            <a:pPr algn="r" rtl="1"/>
            <a:r>
              <a:rPr lang="ar-SA" sz="2000" b="1" dirty="0">
                <a:solidFill>
                  <a:srgbClr val="FF0000"/>
                </a:solidFill>
                <a:cs typeface="+mj-cs"/>
              </a:rPr>
              <a:t>الحيوانات الفقارية </a:t>
            </a:r>
            <a:r>
              <a:rPr lang="ar-JO" sz="2000" b="1" dirty="0">
                <a:cs typeface="+mj-cs"/>
              </a:rPr>
              <a:t>, </a:t>
            </a:r>
            <a:r>
              <a:rPr lang="ar-SA" sz="2000" b="1" dirty="0">
                <a:solidFill>
                  <a:srgbClr val="FF0000"/>
                </a:solidFill>
                <a:cs typeface="+mj-cs"/>
              </a:rPr>
              <a:t>مملكة الن</a:t>
            </a:r>
            <a:r>
              <a:rPr lang="ar-JO" sz="2000" b="1" dirty="0">
                <a:solidFill>
                  <a:srgbClr val="FF0000"/>
                </a:solidFill>
                <a:cs typeface="+mj-cs"/>
              </a:rPr>
              <a:t>ب</a:t>
            </a:r>
            <a:r>
              <a:rPr lang="ar-SA" sz="2000" b="1" dirty="0">
                <a:solidFill>
                  <a:srgbClr val="FF0000"/>
                </a:solidFill>
                <a:cs typeface="+mj-cs"/>
              </a:rPr>
              <a:t>اتات</a:t>
            </a:r>
            <a:endParaRPr lang="en-US" sz="2000" b="1" dirty="0">
              <a:solidFill>
                <a:srgbClr val="FF0000"/>
              </a:solidFill>
              <a:cs typeface="+mj-cs"/>
            </a:endParaRPr>
          </a:p>
          <a:p>
            <a:pPr algn="r" rtl="1"/>
            <a:r>
              <a:rPr lang="ar-SA" sz="2000" b="1" dirty="0">
                <a:solidFill>
                  <a:srgbClr val="FF0000"/>
                </a:solidFill>
                <a:cs typeface="+mj-cs"/>
              </a:rPr>
              <a:t>تملك‭ ‬</a:t>
            </a:r>
            <a:r>
              <a:rPr lang="ar-JO" sz="2000" b="1" dirty="0">
                <a:solidFill>
                  <a:srgbClr val="FF0000"/>
                </a:solidFill>
                <a:cs typeface="+mj-cs"/>
              </a:rPr>
              <a:t>هيكل عظمي</a:t>
            </a:r>
            <a:r>
              <a:rPr lang="en-US" sz="2000" b="1" dirty="0">
                <a:solidFill>
                  <a:srgbClr val="FF0000"/>
                </a:solidFill>
                <a:cs typeface="+mj-cs"/>
              </a:rPr>
              <a:t> </a:t>
            </a:r>
            <a:r>
              <a:rPr lang="ar-JO" sz="2000" b="1" dirty="0">
                <a:solidFill>
                  <a:srgbClr val="000000"/>
                </a:solidFill>
                <a:latin typeface="Droid Arabic Kufi"/>
                <a:cs typeface="+mj-cs"/>
              </a:rPr>
              <a:t>, </a:t>
            </a:r>
            <a:r>
              <a:rPr lang="ar-SA" sz="2000" b="1" dirty="0">
                <a:solidFill>
                  <a:srgbClr val="FF0000"/>
                </a:solidFill>
                <a:cs typeface="+mj-cs"/>
              </a:rPr>
              <a:t>الحيوانات اللافقارية</a:t>
            </a:r>
            <a:endParaRPr lang="en-US" sz="2000" dirty="0">
              <a:solidFill>
                <a:srgbClr val="FF0000"/>
              </a:solidFill>
              <a:cs typeface="+mj-cs"/>
            </a:endParaRPr>
          </a:p>
        </p:txBody>
      </p:sp>
    </p:spTree>
    <p:extLst>
      <p:ext uri="{BB962C8B-B14F-4D97-AF65-F5344CB8AC3E}">
        <p14:creationId xmlns:p14="http://schemas.microsoft.com/office/powerpoint/2010/main" val="49768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991672" y="411684"/>
            <a:ext cx="7972023" cy="697287"/>
          </a:xfrm>
        </p:spPr>
        <p:txBody>
          <a:bodyPr>
            <a:noAutofit/>
          </a:bodyPr>
          <a:lstStyle/>
          <a:p>
            <a:pPr algn="ctr"/>
            <a:r>
              <a:rPr lang="ar-SA" sz="3200" b="1" dirty="0">
                <a:latin typeface="Lateef" panose="01000506020000020003" pitchFamily="2" charset="-78"/>
                <a:ea typeface="Arial"/>
                <a:cs typeface="Arial"/>
              </a:rPr>
              <a:t>تدريب </a:t>
            </a:r>
            <a:r>
              <a:rPr lang="ar-JO" sz="3200" b="1" dirty="0">
                <a:latin typeface="Lateef" panose="01000506020000020003" pitchFamily="2" charset="-78"/>
                <a:ea typeface="Arial"/>
                <a:cs typeface="Arial"/>
              </a:rPr>
              <a:t>اجمال الدرس</a:t>
            </a:r>
            <a:r>
              <a:rPr lang="ar-SA" sz="3200" b="1" dirty="0">
                <a:latin typeface="Lateef" panose="01000506020000020003" pitchFamily="2" charset="-78"/>
                <a:ea typeface="Arial"/>
                <a:cs typeface="Arial"/>
              </a:rPr>
              <a:t>:أ</a:t>
            </a:r>
            <a:r>
              <a:rPr lang="ar-JO" sz="3200" b="1" dirty="0">
                <a:latin typeface="Lateef" panose="01000506020000020003" pitchFamily="2" charset="-78"/>
                <a:ea typeface="Arial"/>
                <a:cs typeface="Arial"/>
              </a:rPr>
              <a:t>كمل الرسم التخطيطي لل</a:t>
            </a:r>
            <a:r>
              <a:rPr lang="ar-SA" sz="3200" b="1" dirty="0">
                <a:latin typeface="Lateef" panose="01000506020000020003" pitchFamily="2" charset="-78"/>
                <a:ea typeface="Arial"/>
                <a:cs typeface="Arial"/>
              </a:rPr>
              <a:t>درس </a:t>
            </a:r>
            <a:endParaRPr lang="he-IL" sz="3200" dirty="0">
              <a:latin typeface="Lateef" panose="01000506020000020003" pitchFamily="2" charset="-78"/>
              <a:ea typeface="Arial"/>
              <a:cs typeface="+mj-cs"/>
            </a:endParaRPr>
          </a:p>
        </p:txBody>
      </p:sp>
      <p:sp>
        <p:nvSpPr>
          <p:cNvPr id="8" name="מציין מיקום טקסט 3"/>
          <p:cNvSpPr>
            <a:spLocks noGrp="1"/>
          </p:cNvSpPr>
          <p:nvPr>
            <p:ph type="body" sz="quarter" idx="4294967295"/>
          </p:nvPr>
        </p:nvSpPr>
        <p:spPr>
          <a:xfrm>
            <a:off x="3833951" y="1268017"/>
            <a:ext cx="1938803" cy="547034"/>
          </a:xfrm>
          <a:prstGeom prst="rect">
            <a:avLst/>
          </a:prstGeom>
        </p:spPr>
        <p:style>
          <a:lnRef idx="2">
            <a:schemeClr val="accent6"/>
          </a:lnRef>
          <a:fillRef idx="1">
            <a:schemeClr val="lt1"/>
          </a:fillRef>
          <a:effectRef idx="0">
            <a:schemeClr val="accent6"/>
          </a:effectRef>
          <a:fontRef idx="minor">
            <a:schemeClr val="dk1"/>
          </a:fontRef>
        </p:style>
        <p:txBody>
          <a:bodyPr rtlCol="0" anchor="ctr">
            <a:normAutofit/>
          </a:bodyPr>
          <a:lstStyle/>
          <a:p>
            <a:r>
              <a:rPr lang="ar-SA" sz="2400" b="1" dirty="0"/>
              <a:t>الكائنات الحية</a:t>
            </a:r>
            <a:endParaRPr lang="en-US" sz="2400" b="1" dirty="0"/>
          </a:p>
        </p:txBody>
      </p:sp>
      <p:sp>
        <p:nvSpPr>
          <p:cNvPr id="9" name="מציין מיקום טקסט 3"/>
          <p:cNvSpPr txBox="1">
            <a:spLocks/>
          </p:cNvSpPr>
          <p:nvPr/>
        </p:nvSpPr>
        <p:spPr>
          <a:xfrm>
            <a:off x="1663794" y="2108679"/>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r>
              <a:rPr lang="ar-SA" sz="2400" b="1" dirty="0"/>
              <a:t>مملكة الن</a:t>
            </a:r>
            <a:r>
              <a:rPr lang="ar-JO" sz="2400" b="1" dirty="0"/>
              <a:t>ب</a:t>
            </a:r>
            <a:r>
              <a:rPr lang="ar-SA" sz="2400" b="1" dirty="0"/>
              <a:t>اتات</a:t>
            </a:r>
            <a:endParaRPr lang="en-US" sz="2400" b="1" dirty="0"/>
          </a:p>
        </p:txBody>
      </p:sp>
      <p:sp>
        <p:nvSpPr>
          <p:cNvPr id="10" name="מציין מיקום טקסט 3"/>
          <p:cNvSpPr txBox="1">
            <a:spLocks/>
          </p:cNvSpPr>
          <p:nvPr/>
        </p:nvSpPr>
        <p:spPr>
          <a:xfrm>
            <a:off x="5850673" y="2057752"/>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92500" lnSpcReduction="20000"/>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a:lnSpc>
                <a:spcPct val="150000"/>
              </a:lnSpc>
              <a:spcBef>
                <a:spcPts val="600"/>
              </a:spcBef>
            </a:pPr>
            <a:r>
              <a:rPr lang="ar-SA" sz="2400" b="1" dirty="0"/>
              <a:t>مملكة الحيوانات</a:t>
            </a:r>
            <a:endParaRPr lang="en-US" sz="2400" b="1" dirty="0"/>
          </a:p>
        </p:txBody>
      </p:sp>
      <p:sp>
        <p:nvSpPr>
          <p:cNvPr id="11" name="מציין מיקום טקסט 3"/>
          <p:cNvSpPr txBox="1">
            <a:spLocks/>
          </p:cNvSpPr>
          <p:nvPr/>
        </p:nvSpPr>
        <p:spPr>
          <a:xfrm>
            <a:off x="4668252" y="2949343"/>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85000" lnSpcReduction="10000"/>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r>
              <a:rPr lang="ar-SA" sz="2400" b="1" dirty="0"/>
              <a:t>الحيوانات اللافقارية</a:t>
            </a:r>
            <a:endParaRPr lang="en-US" sz="2400" dirty="0"/>
          </a:p>
        </p:txBody>
      </p:sp>
      <p:sp>
        <p:nvSpPr>
          <p:cNvPr id="12" name="מציין מיקום טקסט 3"/>
          <p:cNvSpPr txBox="1">
            <a:spLocks/>
          </p:cNvSpPr>
          <p:nvPr/>
        </p:nvSpPr>
        <p:spPr>
          <a:xfrm>
            <a:off x="7090610" y="2934906"/>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92500"/>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r>
              <a:rPr lang="ar-SA" sz="2400" b="1" dirty="0"/>
              <a:t>الحيوانات الفقارية </a:t>
            </a:r>
            <a:endParaRPr lang="en-US" sz="2400" dirty="0"/>
          </a:p>
        </p:txBody>
      </p:sp>
      <p:sp>
        <p:nvSpPr>
          <p:cNvPr id="13" name="מציין מיקום טקסט 3"/>
          <p:cNvSpPr txBox="1">
            <a:spLocks/>
          </p:cNvSpPr>
          <p:nvPr/>
        </p:nvSpPr>
        <p:spPr>
          <a:xfrm>
            <a:off x="7090610" y="4155142"/>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r>
              <a:rPr lang="ar-SA" sz="2000" b="1" dirty="0" err="1">
                <a:solidFill>
                  <a:srgbClr val="000000"/>
                </a:solidFill>
                <a:latin typeface="Droid Arabic Kufi"/>
              </a:rPr>
              <a:t>تملك‭ ‬</a:t>
            </a:r>
            <a:r>
              <a:rPr lang="ar-JO" sz="2000" b="1" dirty="0">
                <a:solidFill>
                  <a:srgbClr val="000000"/>
                </a:solidFill>
                <a:latin typeface="Droid Arabic Kufi"/>
              </a:rPr>
              <a:t>هيكل عظمي</a:t>
            </a:r>
            <a:endParaRPr lang="en-US" sz="2000" b="1" dirty="0"/>
          </a:p>
        </p:txBody>
      </p:sp>
      <p:sp>
        <p:nvSpPr>
          <p:cNvPr id="14" name="מציין מיקום טקסט 3"/>
          <p:cNvSpPr txBox="1">
            <a:spLocks/>
          </p:cNvSpPr>
          <p:nvPr/>
        </p:nvSpPr>
        <p:spPr>
          <a:xfrm>
            <a:off x="4661376" y="4155142"/>
            <a:ext cx="1938803" cy="547034"/>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85000" lnSpcReduction="10000"/>
          </a:bodyPr>
          <a:lstStyle>
            <a:lvl1pPr marL="0" indent="0" algn="ctr" defTabSz="685800" rtl="1" eaLnBrk="1" latinLnBrk="0" hangingPunct="1">
              <a:lnSpc>
                <a:spcPct val="90000"/>
              </a:lnSpc>
              <a:spcBef>
                <a:spcPts val="750"/>
              </a:spcBef>
              <a:buFont typeface="Arial" panose="020B0604020202020204" pitchFamily="34" charset="0"/>
              <a:buNone/>
              <a:defRPr sz="2700" kern="1200">
                <a:solidFill>
                  <a:schemeClr val="dk1"/>
                </a:solidFill>
                <a:latin typeface="+mn-lt"/>
                <a:ea typeface="+mn-ea"/>
                <a:cs typeface="+mn-cs"/>
              </a:defRPr>
            </a:lvl1pPr>
            <a:lvl2pPr marL="342900" indent="0" algn="ctr" defTabSz="685800" rtl="1" eaLnBrk="1" latinLnBrk="0" hangingPunct="1">
              <a:lnSpc>
                <a:spcPct val="90000"/>
              </a:lnSpc>
              <a:spcBef>
                <a:spcPts val="375"/>
              </a:spcBef>
              <a:buFont typeface="Arial" panose="020B0604020202020204" pitchFamily="34" charset="0"/>
              <a:buNone/>
              <a:defRPr sz="1800" kern="1200">
                <a:solidFill>
                  <a:schemeClr val="dk1"/>
                </a:solidFill>
                <a:latin typeface="+mn-lt"/>
                <a:ea typeface="+mn-ea"/>
                <a:cs typeface="+mn-cs"/>
              </a:defRPr>
            </a:lvl2pPr>
            <a:lvl3pPr marL="685800" indent="0" algn="ctr" defTabSz="685800" rtl="1" eaLnBrk="1" latinLnBrk="0" hangingPunct="1">
              <a:lnSpc>
                <a:spcPct val="90000"/>
              </a:lnSpc>
              <a:spcBef>
                <a:spcPts val="375"/>
              </a:spcBef>
              <a:buFont typeface="Arial" panose="020B0604020202020204" pitchFamily="34" charset="0"/>
              <a:buNone/>
              <a:defRPr sz="1500" kern="1200">
                <a:solidFill>
                  <a:schemeClr val="dk1"/>
                </a:solidFill>
                <a:latin typeface="+mn-lt"/>
                <a:ea typeface="+mn-ea"/>
                <a:cs typeface="+mn-cs"/>
              </a:defRPr>
            </a:lvl3pPr>
            <a:lvl4pPr marL="10287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4pPr>
            <a:lvl5pPr marL="1371600" indent="0" algn="ctr" defTabSz="685800" rtl="1" eaLnBrk="1" latinLnBrk="0" hangingPunct="1">
              <a:lnSpc>
                <a:spcPct val="90000"/>
              </a:lnSpc>
              <a:spcBef>
                <a:spcPts val="375"/>
              </a:spcBef>
              <a:buFont typeface="Arial" panose="020B0604020202020204" pitchFamily="34" charset="0"/>
              <a:buNone/>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r>
              <a:rPr lang="ar-JO" sz="2400" b="1" dirty="0">
                <a:solidFill>
                  <a:srgbClr val="000000"/>
                </a:solidFill>
                <a:latin typeface="Droid Arabic Kufi"/>
              </a:rPr>
              <a:t>لا تملك هيكل عظمي</a:t>
            </a:r>
            <a:endParaRPr lang="en-US" sz="2400" b="1" dirty="0"/>
          </a:p>
        </p:txBody>
      </p:sp>
      <p:cxnSp>
        <p:nvCxnSpPr>
          <p:cNvPr id="15" name="מחבר חץ ישר 11"/>
          <p:cNvCxnSpPr/>
          <p:nvPr/>
        </p:nvCxnSpPr>
        <p:spPr>
          <a:xfrm flipH="1">
            <a:off x="2779754" y="1551281"/>
            <a:ext cx="969402" cy="385121"/>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מחבר חץ ישר 14"/>
          <p:cNvCxnSpPr/>
          <p:nvPr/>
        </p:nvCxnSpPr>
        <p:spPr>
          <a:xfrm>
            <a:off x="5850673" y="1466211"/>
            <a:ext cx="894562" cy="470191"/>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17" name="מחבר חץ ישר 17"/>
          <p:cNvCxnSpPr/>
          <p:nvPr/>
        </p:nvCxnSpPr>
        <p:spPr>
          <a:xfrm flipH="1">
            <a:off x="5071963" y="2382196"/>
            <a:ext cx="649416" cy="528077"/>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מחבר חץ ישר 19"/>
          <p:cNvCxnSpPr/>
          <p:nvPr/>
        </p:nvCxnSpPr>
        <p:spPr>
          <a:xfrm>
            <a:off x="7879922" y="2372072"/>
            <a:ext cx="683310" cy="516777"/>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מחבר חץ ישר 29"/>
          <p:cNvCxnSpPr>
            <a:stCxn id="12" idx="2"/>
          </p:cNvCxnSpPr>
          <p:nvPr/>
        </p:nvCxnSpPr>
        <p:spPr>
          <a:xfrm flipH="1">
            <a:off x="8060011" y="3481940"/>
            <a:ext cx="1" cy="608797"/>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מחבר חץ ישר 34"/>
          <p:cNvCxnSpPr/>
          <p:nvPr/>
        </p:nvCxnSpPr>
        <p:spPr>
          <a:xfrm>
            <a:off x="5630778" y="3486983"/>
            <a:ext cx="1522" cy="619695"/>
          </a:xfrm>
          <a:prstGeom prst="straightConnector1">
            <a:avLst/>
          </a:prstGeom>
          <a:ln w="76200">
            <a:solidFill>
              <a:srgbClr val="FB2265"/>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60609" y="3170785"/>
            <a:ext cx="3580327" cy="1169551"/>
          </a:xfrm>
          <a:prstGeom prst="rect">
            <a:avLst/>
          </a:prstGeom>
          <a:noFill/>
          <a:ln>
            <a:solidFill>
              <a:schemeClr val="tx1"/>
            </a:solidFill>
          </a:ln>
        </p:spPr>
        <p:txBody>
          <a:bodyPr wrap="square" rtlCol="0">
            <a:spAutoFit/>
          </a:bodyPr>
          <a:lstStyle/>
          <a:p>
            <a:pPr algn="r" rtl="1">
              <a:lnSpc>
                <a:spcPct val="150000"/>
              </a:lnSpc>
              <a:spcBef>
                <a:spcPts val="600"/>
              </a:spcBef>
            </a:pPr>
            <a:r>
              <a:rPr lang="ar-JO" sz="2000" b="1" dirty="0">
                <a:solidFill>
                  <a:srgbClr val="FF0000"/>
                </a:solidFill>
                <a:cs typeface="+mj-cs"/>
              </a:rPr>
              <a:t>لا تملك هيكل عظمي</a:t>
            </a:r>
            <a:r>
              <a:rPr lang="en-US" sz="2000" b="1" dirty="0">
                <a:solidFill>
                  <a:srgbClr val="FF0000"/>
                </a:solidFill>
                <a:cs typeface="+mj-cs"/>
              </a:rPr>
              <a:t> </a:t>
            </a:r>
            <a:r>
              <a:rPr lang="ar-JO" sz="2000" b="1" dirty="0">
                <a:solidFill>
                  <a:srgbClr val="000000"/>
                </a:solidFill>
                <a:latin typeface="Droid Arabic Kufi"/>
                <a:cs typeface="+mj-cs"/>
              </a:rPr>
              <a:t>, </a:t>
            </a:r>
            <a:r>
              <a:rPr lang="ar-SA" sz="2000" b="1" dirty="0">
                <a:solidFill>
                  <a:srgbClr val="FF0000"/>
                </a:solidFill>
                <a:cs typeface="+mj-cs"/>
              </a:rPr>
              <a:t>مملكة الحيوانات</a:t>
            </a:r>
            <a:endParaRPr lang="en-US" sz="2000" b="1" dirty="0">
              <a:solidFill>
                <a:srgbClr val="FF0000"/>
              </a:solidFill>
              <a:cs typeface="+mj-cs"/>
            </a:endParaRPr>
          </a:p>
          <a:p>
            <a:pPr algn="r" rtl="1"/>
            <a:r>
              <a:rPr lang="ar-SA" sz="2000" b="1" dirty="0">
                <a:solidFill>
                  <a:srgbClr val="FF0000"/>
                </a:solidFill>
                <a:cs typeface="+mj-cs"/>
              </a:rPr>
              <a:t>الحيوانات الفقارية </a:t>
            </a:r>
            <a:r>
              <a:rPr lang="ar-JO" sz="2000" b="1" dirty="0">
                <a:cs typeface="+mj-cs"/>
              </a:rPr>
              <a:t>, </a:t>
            </a:r>
            <a:r>
              <a:rPr lang="ar-SA" sz="2000" b="1" dirty="0">
                <a:solidFill>
                  <a:srgbClr val="FF0000"/>
                </a:solidFill>
                <a:cs typeface="+mj-cs"/>
              </a:rPr>
              <a:t>مملكة الن</a:t>
            </a:r>
            <a:r>
              <a:rPr lang="ar-JO" sz="2000" b="1" dirty="0">
                <a:solidFill>
                  <a:srgbClr val="FF0000"/>
                </a:solidFill>
                <a:cs typeface="+mj-cs"/>
              </a:rPr>
              <a:t>ب</a:t>
            </a:r>
            <a:r>
              <a:rPr lang="ar-SA" sz="2000" b="1" dirty="0">
                <a:solidFill>
                  <a:srgbClr val="FF0000"/>
                </a:solidFill>
                <a:cs typeface="+mj-cs"/>
              </a:rPr>
              <a:t>اتات</a:t>
            </a:r>
            <a:endParaRPr lang="en-US" sz="2000" b="1" dirty="0">
              <a:solidFill>
                <a:srgbClr val="FF0000"/>
              </a:solidFill>
              <a:cs typeface="+mj-cs"/>
            </a:endParaRPr>
          </a:p>
          <a:p>
            <a:pPr algn="r" rtl="1"/>
            <a:r>
              <a:rPr lang="ar-SA" sz="2000" b="1" dirty="0">
                <a:solidFill>
                  <a:srgbClr val="FF0000"/>
                </a:solidFill>
                <a:cs typeface="+mj-cs"/>
              </a:rPr>
              <a:t>تملك‭ ‬</a:t>
            </a:r>
            <a:r>
              <a:rPr lang="ar-JO" sz="2000" b="1" dirty="0">
                <a:solidFill>
                  <a:srgbClr val="FF0000"/>
                </a:solidFill>
                <a:cs typeface="+mj-cs"/>
              </a:rPr>
              <a:t>هيكل عظمي</a:t>
            </a:r>
            <a:r>
              <a:rPr lang="en-US" sz="2000" b="1" dirty="0">
                <a:solidFill>
                  <a:srgbClr val="FF0000"/>
                </a:solidFill>
                <a:cs typeface="+mj-cs"/>
              </a:rPr>
              <a:t> </a:t>
            </a:r>
            <a:r>
              <a:rPr lang="ar-JO" sz="2000" b="1" dirty="0">
                <a:solidFill>
                  <a:srgbClr val="000000"/>
                </a:solidFill>
                <a:latin typeface="Droid Arabic Kufi"/>
                <a:cs typeface="+mj-cs"/>
              </a:rPr>
              <a:t>, </a:t>
            </a:r>
            <a:r>
              <a:rPr lang="ar-SA" sz="2000" b="1" dirty="0">
                <a:solidFill>
                  <a:srgbClr val="FF0000"/>
                </a:solidFill>
                <a:cs typeface="+mj-cs"/>
              </a:rPr>
              <a:t>الحيوانات اللافقارية</a:t>
            </a:r>
            <a:endParaRPr lang="en-US" sz="2000" dirty="0">
              <a:solidFill>
                <a:srgbClr val="FF0000"/>
              </a:solidFill>
              <a:cs typeface="+mj-cs"/>
            </a:endParaRPr>
          </a:p>
        </p:txBody>
      </p:sp>
    </p:spTree>
    <p:extLst>
      <p:ext uri="{BB962C8B-B14F-4D97-AF65-F5344CB8AC3E}">
        <p14:creationId xmlns:p14="http://schemas.microsoft.com/office/powerpoint/2010/main" val="411275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1093148" y="543322"/>
            <a:ext cx="7409375" cy="539750"/>
          </a:xfrm>
        </p:spPr>
        <p:txBody>
          <a:bodyPr>
            <a:noAutofit/>
          </a:bodyPr>
          <a:lstStyle/>
          <a:p>
            <a:r>
              <a:rPr lang="ar-SA" sz="3200" dirty="0">
                <a:latin typeface="Lateef" panose="01000506020000020003" pitchFamily="2" charset="-78"/>
                <a:ea typeface="Arial"/>
                <a:cs typeface="+mj-cs"/>
                <a:sym typeface="Arial"/>
              </a:rPr>
              <a:t>المرحلة</a:t>
            </a:r>
            <a:r>
              <a:rPr lang="he-IL" sz="3200" dirty="0">
                <a:latin typeface="Lateef" panose="01000506020000020003" pitchFamily="2" charset="-78"/>
                <a:ea typeface="Arial"/>
                <a:cs typeface="+mj-cs"/>
                <a:sym typeface="Arial"/>
              </a:rPr>
              <a:t> 1</a:t>
            </a:r>
            <a:r>
              <a:rPr lang="ar-SA" sz="3200" dirty="0">
                <a:latin typeface="Lateef" panose="01000506020000020003" pitchFamily="2" charset="-78"/>
                <a:ea typeface="Arial"/>
                <a:cs typeface="+mj-cs"/>
                <a:sym typeface="Arial"/>
              </a:rPr>
              <a:t>: البحث في غوغل</a:t>
            </a:r>
            <a:endParaRPr lang="he-IL" sz="3200" dirty="0">
              <a:latin typeface="Lateef" panose="01000506020000020003" pitchFamily="2" charset="-78"/>
              <a:ea typeface="Arial"/>
              <a:cs typeface="+mj-cs"/>
            </a:endParaRPr>
          </a:p>
        </p:txBody>
      </p:sp>
      <p:pic>
        <p:nvPicPr>
          <p:cNvPr id="7" name="Google Shape;111;p22"/>
          <p:cNvPicPr preferRelativeResize="0"/>
          <p:nvPr/>
        </p:nvPicPr>
        <p:blipFill>
          <a:blip r:embed="rId4">
            <a:alphaModFix/>
          </a:blip>
          <a:stretch>
            <a:fillRect/>
          </a:stretch>
        </p:blipFill>
        <p:spPr>
          <a:xfrm>
            <a:off x="1574756" y="1564628"/>
            <a:ext cx="6315544" cy="2588851"/>
          </a:xfrm>
          <a:prstGeom prst="rect">
            <a:avLst/>
          </a:prstGeom>
          <a:noFill/>
          <a:ln>
            <a:noFill/>
          </a:ln>
        </p:spPr>
      </p:pic>
    </p:spTree>
    <p:extLst>
      <p:ext uri="{BB962C8B-B14F-4D97-AF65-F5344CB8AC3E}">
        <p14:creationId xmlns:p14="http://schemas.microsoft.com/office/powerpoint/2010/main" val="117892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1093148" y="543322"/>
            <a:ext cx="7409375" cy="539750"/>
          </a:xfrm>
        </p:spPr>
        <p:txBody>
          <a:bodyPr>
            <a:noAutofit/>
          </a:bodyPr>
          <a:lstStyle/>
          <a:p>
            <a:r>
              <a:rPr lang="ar-SA" sz="3200" dirty="0">
                <a:latin typeface="Lateef" panose="01000506020000020003" pitchFamily="2" charset="-78"/>
                <a:ea typeface="Arial"/>
                <a:cs typeface="+mj-cs"/>
              </a:rPr>
              <a:t>المرحلة</a:t>
            </a:r>
            <a:r>
              <a:rPr lang="he-IL" sz="3200" dirty="0">
                <a:latin typeface="Lateef" panose="01000506020000020003" pitchFamily="2" charset="-78"/>
                <a:ea typeface="Arial"/>
                <a:cs typeface="+mj-cs"/>
              </a:rPr>
              <a:t> 2</a:t>
            </a:r>
            <a:r>
              <a:rPr lang="ar-SA" sz="3200" dirty="0">
                <a:latin typeface="Lateef" panose="01000506020000020003" pitchFamily="2" charset="-78"/>
                <a:ea typeface="Arial"/>
                <a:cs typeface="+mj-cs"/>
              </a:rPr>
              <a:t> :</a:t>
            </a:r>
            <a:r>
              <a:rPr lang="he-IL" sz="3200" dirty="0">
                <a:latin typeface="Lateef" panose="01000506020000020003" pitchFamily="2" charset="-78"/>
                <a:ea typeface="Arial"/>
                <a:cs typeface="+mj-cs"/>
              </a:rPr>
              <a:t> </a:t>
            </a:r>
            <a:r>
              <a:rPr lang="ar-SA" sz="3200" dirty="0">
                <a:latin typeface="Lateef" panose="01000506020000020003" pitchFamily="2" charset="-78"/>
                <a:ea typeface="Arial"/>
                <a:cs typeface="+mj-cs"/>
              </a:rPr>
              <a:t>الدخول إلى الموقع</a:t>
            </a:r>
            <a:endParaRPr lang="he-IL" sz="3200" dirty="0">
              <a:latin typeface="Lateef" panose="01000506020000020003" pitchFamily="2" charset="-78"/>
              <a:ea typeface="Arial"/>
              <a:cs typeface="+mj-cs"/>
            </a:endParaRPr>
          </a:p>
        </p:txBody>
      </p:sp>
      <p:pic>
        <p:nvPicPr>
          <p:cNvPr id="8" name="Picture 1"/>
          <p:cNvPicPr>
            <a:picLocks noChangeAspect="1"/>
          </p:cNvPicPr>
          <p:nvPr/>
        </p:nvPicPr>
        <p:blipFill>
          <a:blip r:embed="rId4"/>
          <a:stretch>
            <a:fillRect/>
          </a:stretch>
        </p:blipFill>
        <p:spPr>
          <a:xfrm>
            <a:off x="1658533" y="1263203"/>
            <a:ext cx="5878192" cy="3436149"/>
          </a:xfrm>
          <a:prstGeom prst="rect">
            <a:avLst/>
          </a:prstGeom>
        </p:spPr>
      </p:pic>
      <p:cxnSp>
        <p:nvCxnSpPr>
          <p:cNvPr id="11" name="Google Shape;121;p23"/>
          <p:cNvCxnSpPr/>
          <p:nvPr/>
        </p:nvCxnSpPr>
        <p:spPr>
          <a:xfrm>
            <a:off x="1179261" y="1948617"/>
            <a:ext cx="1426630" cy="519278"/>
          </a:xfrm>
          <a:prstGeom prst="straightConnector1">
            <a:avLst/>
          </a:prstGeom>
          <a:noFill/>
          <a:ln w="38100" cap="flat" cmpd="sng">
            <a:solidFill>
              <a:srgbClr val="980000"/>
            </a:solidFill>
            <a:prstDash val="solid"/>
            <a:round/>
            <a:headEnd type="none" w="med" len="med"/>
            <a:tailEnd type="triangle" w="med" len="med"/>
          </a:ln>
        </p:spPr>
      </p:cxnSp>
    </p:spTree>
    <p:extLst>
      <p:ext uri="{BB962C8B-B14F-4D97-AF65-F5344CB8AC3E}">
        <p14:creationId xmlns:p14="http://schemas.microsoft.com/office/powerpoint/2010/main" val="73886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4">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1101213" y="517525"/>
            <a:ext cx="7409375" cy="539750"/>
          </a:xfrm>
        </p:spPr>
        <p:txBody>
          <a:bodyPr>
            <a:noAutofit/>
          </a:bodyPr>
          <a:lstStyle/>
          <a:p>
            <a:r>
              <a:rPr lang="ar-SA" sz="3200" dirty="0">
                <a:latin typeface="Lateef" panose="01000506020000020003" pitchFamily="2" charset="-78"/>
                <a:ea typeface="Arial"/>
                <a:cs typeface="+mj-cs"/>
              </a:rPr>
              <a:t>المرحلة</a:t>
            </a:r>
            <a:r>
              <a:rPr lang="he-IL" sz="3200" dirty="0">
                <a:latin typeface="Lateef" panose="01000506020000020003" pitchFamily="2" charset="-78"/>
                <a:ea typeface="Arial"/>
                <a:cs typeface="+mj-cs"/>
              </a:rPr>
              <a:t> 3</a:t>
            </a:r>
            <a:r>
              <a:rPr lang="ar-SA" sz="3200" dirty="0">
                <a:latin typeface="Lateef" panose="01000506020000020003" pitchFamily="2" charset="-78"/>
                <a:ea typeface="Arial"/>
                <a:cs typeface="+mj-cs"/>
              </a:rPr>
              <a:t>:</a:t>
            </a:r>
            <a:r>
              <a:rPr lang="he-IL" sz="3200" dirty="0">
                <a:latin typeface="Lateef" panose="01000506020000020003" pitchFamily="2" charset="-78"/>
                <a:ea typeface="Arial"/>
                <a:cs typeface="+mj-cs"/>
              </a:rPr>
              <a:t> </a:t>
            </a:r>
            <a:r>
              <a:rPr lang="ar-JO" sz="3200" dirty="0">
                <a:latin typeface="Lateef" panose="01000506020000020003" pitchFamily="2" charset="-78"/>
                <a:ea typeface="Arial"/>
                <a:cs typeface="+mj-cs"/>
              </a:rPr>
              <a:t>اشبك</a:t>
            </a:r>
            <a:endParaRPr lang="he-IL" sz="3200" dirty="0">
              <a:latin typeface="Lateef" panose="01000506020000020003" pitchFamily="2" charset="-78"/>
              <a:ea typeface="Arial"/>
              <a:cs typeface="+mj-cs"/>
            </a:endParaRPr>
          </a:p>
        </p:txBody>
      </p:sp>
      <p:pic>
        <p:nvPicPr>
          <p:cNvPr id="7" name="Picture 2"/>
          <p:cNvPicPr>
            <a:picLocks noChangeAspect="1"/>
          </p:cNvPicPr>
          <p:nvPr/>
        </p:nvPicPr>
        <p:blipFill>
          <a:blip r:embed="rId5"/>
          <a:stretch>
            <a:fillRect/>
          </a:stretch>
        </p:blipFill>
        <p:spPr>
          <a:xfrm>
            <a:off x="1754119" y="1433476"/>
            <a:ext cx="6447317" cy="3100710"/>
          </a:xfrm>
          <a:prstGeom prst="rect">
            <a:avLst/>
          </a:prstGeom>
        </p:spPr>
      </p:pic>
      <p:sp>
        <p:nvSpPr>
          <p:cNvPr id="9" name="מלבן 8">
            <a:extLst>
              <a:ext uri="{FF2B5EF4-FFF2-40B4-BE49-F238E27FC236}">
                <a16:creationId xmlns:a16="http://schemas.microsoft.com/office/drawing/2014/main" id="{78125062-FD69-435B-B166-FBF39C92A53D}"/>
              </a:ext>
            </a:extLst>
          </p:cNvPr>
          <p:cNvSpPr/>
          <p:nvPr/>
        </p:nvSpPr>
        <p:spPr>
          <a:xfrm>
            <a:off x="5997138" y="2199062"/>
            <a:ext cx="1806200" cy="9016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2946320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6" name="כותרת 1"/>
          <p:cNvSpPr>
            <a:spLocks noGrp="1"/>
          </p:cNvSpPr>
          <p:nvPr>
            <p:ph type="title"/>
          </p:nvPr>
        </p:nvSpPr>
        <p:spPr>
          <a:xfrm>
            <a:off x="1101213" y="517525"/>
            <a:ext cx="7409375" cy="539750"/>
          </a:xfrm>
        </p:spPr>
        <p:txBody>
          <a:bodyPr>
            <a:noAutofit/>
          </a:bodyPr>
          <a:lstStyle/>
          <a:p>
            <a:r>
              <a:rPr lang="ar-SA" sz="3200" dirty="0">
                <a:latin typeface="Lateef" panose="01000506020000020003" pitchFamily="2" charset="-78"/>
                <a:ea typeface="Arial"/>
                <a:cs typeface="+mj-cs"/>
              </a:rPr>
              <a:t>المرحلة</a:t>
            </a:r>
            <a:r>
              <a:rPr lang="he-IL" sz="3200" dirty="0">
                <a:latin typeface="Lateef" panose="01000506020000020003" pitchFamily="2" charset="-78"/>
                <a:ea typeface="Arial"/>
                <a:cs typeface="+mj-cs"/>
              </a:rPr>
              <a:t> 4</a:t>
            </a:r>
            <a:r>
              <a:rPr lang="ar-SA" sz="3200" dirty="0">
                <a:latin typeface="Lateef" panose="01000506020000020003" pitchFamily="2" charset="-78"/>
                <a:ea typeface="Arial"/>
                <a:cs typeface="+mj-cs"/>
              </a:rPr>
              <a:t>:</a:t>
            </a:r>
            <a:r>
              <a:rPr lang="ar-JO" sz="3200" dirty="0">
                <a:latin typeface="Lateef" panose="01000506020000020003" pitchFamily="2" charset="-78"/>
                <a:ea typeface="Arial"/>
                <a:cs typeface="+mj-cs"/>
              </a:rPr>
              <a:t> نختار خانة العلوم والتكنولوجيا</a:t>
            </a:r>
            <a:r>
              <a:rPr lang="he-IL" sz="3200" dirty="0">
                <a:latin typeface="Lateef" panose="01000506020000020003" pitchFamily="2" charset="-78"/>
                <a:ea typeface="Arial"/>
                <a:cs typeface="+mj-cs"/>
              </a:rPr>
              <a:t> </a:t>
            </a:r>
            <a:endParaRPr lang="he-IL" sz="3200" dirty="0">
              <a:latin typeface="Arial"/>
              <a:ea typeface="Arial"/>
              <a:cs typeface="+mj-cs"/>
            </a:endParaRPr>
          </a:p>
        </p:txBody>
      </p:sp>
      <p:pic>
        <p:nvPicPr>
          <p:cNvPr id="8" name="Picture 6"/>
          <p:cNvPicPr>
            <a:picLocks noChangeAspect="1"/>
          </p:cNvPicPr>
          <p:nvPr/>
        </p:nvPicPr>
        <p:blipFill>
          <a:blip r:embed="rId4"/>
          <a:stretch>
            <a:fillRect/>
          </a:stretch>
        </p:blipFill>
        <p:spPr>
          <a:xfrm>
            <a:off x="556891" y="1320550"/>
            <a:ext cx="8133346" cy="3587110"/>
          </a:xfrm>
          <a:prstGeom prst="rect">
            <a:avLst/>
          </a:prstGeom>
        </p:spPr>
      </p:pic>
      <p:sp>
        <p:nvSpPr>
          <p:cNvPr id="9" name="מלבן 8">
            <a:extLst>
              <a:ext uri="{FF2B5EF4-FFF2-40B4-BE49-F238E27FC236}">
                <a16:creationId xmlns:a16="http://schemas.microsoft.com/office/drawing/2014/main" id="{78125062-FD69-435B-B166-FBF39C92A53D}"/>
              </a:ext>
            </a:extLst>
          </p:cNvPr>
          <p:cNvSpPr/>
          <p:nvPr/>
        </p:nvSpPr>
        <p:spPr>
          <a:xfrm>
            <a:off x="2115813" y="2729456"/>
            <a:ext cx="704579" cy="4792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0" name="Google Shape;121;p23"/>
          <p:cNvCxnSpPr/>
          <p:nvPr/>
        </p:nvCxnSpPr>
        <p:spPr>
          <a:xfrm flipV="1">
            <a:off x="1499360" y="3272235"/>
            <a:ext cx="616453" cy="842009"/>
          </a:xfrm>
          <a:prstGeom prst="straightConnector1">
            <a:avLst/>
          </a:prstGeom>
          <a:noFill/>
          <a:ln w="38100" cap="flat" cmpd="sng">
            <a:solidFill>
              <a:srgbClr val="FF0000"/>
            </a:solidFill>
            <a:prstDash val="solid"/>
            <a:round/>
            <a:headEnd type="none" w="med" len="med"/>
            <a:tailEnd type="triangle" w="med" len="med"/>
          </a:ln>
        </p:spPr>
      </p:cxnSp>
    </p:spTree>
    <p:extLst>
      <p:ext uri="{BB962C8B-B14F-4D97-AF65-F5344CB8AC3E}">
        <p14:creationId xmlns:p14="http://schemas.microsoft.com/office/powerpoint/2010/main" val="350035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ar-SA" sz="3600" dirty="0">
                <a:latin typeface="Lateef" panose="01000506020000020003" pitchFamily="2" charset="-78"/>
                <a:ea typeface="Arial"/>
                <a:cs typeface="+mj-cs"/>
              </a:rPr>
              <a:t>المرحلة</a:t>
            </a:r>
            <a:r>
              <a:rPr lang="he-IL" sz="3600" dirty="0">
                <a:latin typeface="Lateef" panose="01000506020000020003" pitchFamily="2" charset="-78"/>
                <a:ea typeface="Arial"/>
                <a:cs typeface="+mj-cs"/>
              </a:rPr>
              <a:t> 5</a:t>
            </a:r>
            <a:r>
              <a:rPr lang="ar-SA" sz="3600" dirty="0">
                <a:latin typeface="Lateef" panose="01000506020000020003" pitchFamily="2" charset="-78"/>
                <a:ea typeface="Arial"/>
                <a:cs typeface="+mj-cs"/>
              </a:rPr>
              <a:t>:</a:t>
            </a:r>
            <a:r>
              <a:rPr lang="ar-JO" sz="3600" dirty="0">
                <a:latin typeface="Lateef" panose="01000506020000020003" pitchFamily="2" charset="-78"/>
                <a:ea typeface="Arial"/>
                <a:cs typeface="+mj-cs"/>
              </a:rPr>
              <a:t> نختار المرحلة العمريّة المناسبة</a:t>
            </a:r>
            <a:endParaRPr lang="en-US" dirty="0">
              <a:cs typeface="+mj-cs"/>
            </a:endParaRPr>
          </a:p>
        </p:txBody>
      </p:sp>
      <p:sp>
        <p:nvSpPr>
          <p:cNvPr id="3" name="מציין מיקום טקסט 2"/>
          <p:cNvSpPr>
            <a:spLocks noGrp="1"/>
          </p:cNvSpPr>
          <p:nvPr>
            <p:ph type="body" idx="1"/>
          </p:nvPr>
        </p:nvSpPr>
        <p:spPr/>
        <p:txBody>
          <a:bodyPr/>
          <a:lstStyle/>
          <a:p>
            <a:endParaRPr lang="en-US" dirty="0"/>
          </a:p>
        </p:txBody>
      </p:sp>
      <p:pic>
        <p:nvPicPr>
          <p:cNvPr id="4" name="Picture 1"/>
          <p:cNvPicPr>
            <a:picLocks noChangeAspect="1"/>
          </p:cNvPicPr>
          <p:nvPr/>
        </p:nvPicPr>
        <p:blipFill>
          <a:blip r:embed="rId2"/>
          <a:stretch>
            <a:fillRect/>
          </a:stretch>
        </p:blipFill>
        <p:spPr>
          <a:xfrm>
            <a:off x="1253729" y="1470598"/>
            <a:ext cx="7371974" cy="3279092"/>
          </a:xfrm>
          <a:prstGeom prst="rect">
            <a:avLst/>
          </a:prstGeom>
        </p:spPr>
      </p:pic>
      <p:sp>
        <p:nvSpPr>
          <p:cNvPr id="6" name="מלבן 8">
            <a:extLst>
              <a:ext uri="{FF2B5EF4-FFF2-40B4-BE49-F238E27FC236}">
                <a16:creationId xmlns:a16="http://schemas.microsoft.com/office/drawing/2014/main" id="{78125062-FD69-435B-B166-FBF39C92A53D}"/>
              </a:ext>
            </a:extLst>
          </p:cNvPr>
          <p:cNvSpPr/>
          <p:nvPr/>
        </p:nvSpPr>
        <p:spPr>
          <a:xfrm>
            <a:off x="2718034" y="2290194"/>
            <a:ext cx="912066" cy="6351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7" name="Google Shape;121;p23"/>
          <p:cNvCxnSpPr/>
          <p:nvPr/>
        </p:nvCxnSpPr>
        <p:spPr>
          <a:xfrm flipH="1" flipV="1">
            <a:off x="3506346" y="2957517"/>
            <a:ext cx="6875" cy="981967"/>
          </a:xfrm>
          <a:prstGeom prst="straightConnector1">
            <a:avLst/>
          </a:prstGeom>
          <a:noFill/>
          <a:ln w="38100" cap="flat" cmpd="sng">
            <a:solidFill>
              <a:srgbClr val="FF0000"/>
            </a:solidFill>
            <a:prstDash val="solid"/>
            <a:round/>
            <a:headEnd type="none" w="med" len="med"/>
            <a:tailEnd type="triangle" w="med" len="med"/>
          </a:ln>
        </p:spPr>
      </p:cxnSp>
    </p:spTree>
    <p:extLst>
      <p:ext uri="{BB962C8B-B14F-4D97-AF65-F5344CB8AC3E}">
        <p14:creationId xmlns:p14="http://schemas.microsoft.com/office/powerpoint/2010/main" val="22987818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ar-SA" sz="3600" dirty="0">
                <a:latin typeface="Lateef" panose="01000506020000020003" pitchFamily="2" charset="-78"/>
                <a:ea typeface="Arial"/>
                <a:cs typeface="+mj-cs"/>
              </a:rPr>
              <a:t>المرحلة</a:t>
            </a:r>
            <a:r>
              <a:rPr lang="he-IL" sz="3600" dirty="0">
                <a:latin typeface="Lateef" panose="01000506020000020003" pitchFamily="2" charset="-78"/>
                <a:ea typeface="Arial"/>
                <a:cs typeface="+mj-cs"/>
              </a:rPr>
              <a:t> 6</a:t>
            </a:r>
            <a:r>
              <a:rPr lang="ar-SA" sz="3600" dirty="0">
                <a:latin typeface="Lateef" panose="01000506020000020003" pitchFamily="2" charset="-78"/>
                <a:ea typeface="Arial"/>
                <a:cs typeface="+mj-cs"/>
              </a:rPr>
              <a:t> :</a:t>
            </a:r>
            <a:r>
              <a:rPr lang="he-IL" sz="3600" dirty="0">
                <a:latin typeface="Lateef" panose="01000506020000020003" pitchFamily="2" charset="-78"/>
                <a:ea typeface="Arial"/>
                <a:cs typeface="+mj-cs"/>
              </a:rPr>
              <a:t> </a:t>
            </a:r>
            <a:r>
              <a:rPr lang="ar-JO" sz="3600" dirty="0">
                <a:latin typeface="Lateef" panose="01000506020000020003" pitchFamily="2" charset="-78"/>
                <a:ea typeface="Arial"/>
                <a:cs typeface="+mj-cs"/>
              </a:rPr>
              <a:t>نختار الوحدة المناسبة</a:t>
            </a:r>
            <a:r>
              <a:rPr lang="he-IL" sz="3600" dirty="0">
                <a:latin typeface="Lateef" panose="01000506020000020003" pitchFamily="2" charset="-78"/>
                <a:ea typeface="Arial"/>
                <a:cs typeface="+mj-cs"/>
              </a:rPr>
              <a:t> </a:t>
            </a:r>
            <a:endParaRPr lang="en-US" dirty="0">
              <a:cs typeface="+mj-cs"/>
            </a:endParaRPr>
          </a:p>
        </p:txBody>
      </p:sp>
      <p:pic>
        <p:nvPicPr>
          <p:cNvPr id="4" name="תמונה 3"/>
          <p:cNvPicPr>
            <a:picLocks noChangeAspect="1"/>
          </p:cNvPicPr>
          <p:nvPr/>
        </p:nvPicPr>
        <p:blipFill>
          <a:blip r:embed="rId2"/>
          <a:stretch>
            <a:fillRect/>
          </a:stretch>
        </p:blipFill>
        <p:spPr>
          <a:xfrm>
            <a:off x="704674" y="1370761"/>
            <a:ext cx="7566870" cy="3243184"/>
          </a:xfrm>
          <a:prstGeom prst="rect">
            <a:avLst/>
          </a:prstGeom>
        </p:spPr>
      </p:pic>
      <p:sp>
        <p:nvSpPr>
          <p:cNvPr id="5" name="מלבן 8">
            <a:extLst>
              <a:ext uri="{FF2B5EF4-FFF2-40B4-BE49-F238E27FC236}">
                <a16:creationId xmlns:a16="http://schemas.microsoft.com/office/drawing/2014/main" id="{78125062-FD69-435B-B166-FBF39C92A53D}"/>
              </a:ext>
            </a:extLst>
          </p:cNvPr>
          <p:cNvSpPr/>
          <p:nvPr/>
        </p:nvSpPr>
        <p:spPr>
          <a:xfrm>
            <a:off x="2558642" y="3036815"/>
            <a:ext cx="1921079" cy="7669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10728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xfrm>
            <a:off x="2301360" y="516784"/>
            <a:ext cx="6210000" cy="540000"/>
          </a:xfrm>
          <a:prstGeom prst="rect">
            <a:avLst/>
          </a:prstGeom>
          <a:solidFill>
            <a:schemeClr val="accent1"/>
          </a:solidFill>
          <a:ln>
            <a:noFill/>
          </a:ln>
        </p:spPr>
        <p:txBody>
          <a:bodyPr spcFirstLastPara="1" vert="horz" wrap="square" lIns="68569" tIns="34275" rIns="68569" bIns="34275" rtlCol="0" anchor="b" anchorCtr="0">
            <a:noAutofit/>
          </a:bodyPr>
          <a:lstStyle/>
          <a:p>
            <a:pPr algn="ctr">
              <a:spcBef>
                <a:spcPts val="0"/>
              </a:spcBef>
            </a:pPr>
            <a:r>
              <a:rPr lang="he-IL" b="1" dirty="0">
                <a:effectLst>
                  <a:outerShdw blurRad="38100" dist="38100" dir="2700000" algn="tl">
                    <a:srgbClr val="000000">
                      <a:alpha val="43137"/>
                    </a:srgbClr>
                  </a:outerShdw>
                </a:effectLst>
                <a:latin typeface="Lateef" panose="01000506020000020003" pitchFamily="2" charset="-78"/>
                <a:cs typeface="+mj-cs"/>
              </a:rPr>
              <a:t> </a:t>
            </a:r>
            <a:br>
              <a:rPr lang="ar-SA" b="1" dirty="0">
                <a:effectLst>
                  <a:outerShdw blurRad="38100" dist="38100" dir="2700000" algn="tl">
                    <a:srgbClr val="000000">
                      <a:alpha val="43137"/>
                    </a:srgbClr>
                  </a:outerShdw>
                </a:effectLst>
                <a:latin typeface="Lateef" panose="01000506020000020003" pitchFamily="2" charset="-78"/>
                <a:cs typeface="+mj-cs"/>
              </a:rPr>
            </a:br>
            <a:r>
              <a:rPr lang="ar-SA" b="1" dirty="0">
                <a:effectLst>
                  <a:outerShdw blurRad="38100" dist="38100" dir="2700000" algn="tl">
                    <a:srgbClr val="000000">
                      <a:alpha val="43137"/>
                    </a:srgbClr>
                  </a:outerShdw>
                </a:effectLst>
                <a:latin typeface="Lateef" panose="01000506020000020003" pitchFamily="2" charset="-78"/>
                <a:cs typeface="+mj-cs"/>
              </a:rPr>
              <a:t>لمن أنتمي؟؟</a:t>
            </a:r>
            <a:endParaRPr b="1" dirty="0">
              <a:effectLst>
                <a:outerShdw blurRad="38100" dist="38100" dir="2700000" algn="tl">
                  <a:srgbClr val="000000">
                    <a:alpha val="43137"/>
                  </a:srgbClr>
                </a:outerShdw>
              </a:effectLst>
              <a:latin typeface="Lateef" panose="01000506020000020003" pitchFamily="2" charset="-78"/>
              <a:cs typeface="+mj-cs"/>
            </a:endParaRPr>
          </a:p>
        </p:txBody>
      </p:sp>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2" name="Rectangle 1"/>
          <p:cNvSpPr>
            <a:spLocks noChangeArrowheads="1"/>
          </p:cNvSpPr>
          <p:nvPr/>
        </p:nvSpPr>
        <p:spPr bwMode="auto">
          <a:xfrm>
            <a:off x="10076393" y="3238117"/>
            <a:ext cx="27764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80"/>
                </a:solidFill>
                <a:effectLst/>
                <a:latin typeface="Droid Arabic Kufi"/>
              </a:rPr>
              <a:t>  </a:t>
            </a:r>
            <a:endParaRPr kumimoji="0" lang="en-US" altLang="en-US" sz="10100" b="1" i="0" u="none" strike="noStrike" cap="none" normalizeH="0" baseline="0" dirty="0">
              <a:ln>
                <a:noFill/>
              </a:ln>
              <a:solidFill>
                <a:srgbClr val="000080"/>
              </a:solidFill>
              <a:effectLst/>
              <a:latin typeface="Droid Arabic Kufi"/>
            </a:endParaRPr>
          </a:p>
        </p:txBody>
      </p:sp>
      <p:sp>
        <p:nvSpPr>
          <p:cNvPr id="5" name="מלבן 4"/>
          <p:cNvSpPr/>
          <p:nvPr/>
        </p:nvSpPr>
        <p:spPr>
          <a:xfrm>
            <a:off x="645834" y="1563396"/>
            <a:ext cx="2692865" cy="3046988"/>
          </a:xfrm>
          <a:prstGeom prst="rect">
            <a:avLst/>
          </a:prstGeom>
        </p:spPr>
        <p:txBody>
          <a:bodyPr wrap="square">
            <a:spAutoFit/>
          </a:bodyPr>
          <a:lstStyle/>
          <a:p>
            <a:pPr algn="r"/>
            <a:r>
              <a:rPr lang="ar-SA" sz="2400" b="1" dirty="0">
                <a:latin typeface="Lateef" panose="020B0604020202020204" charset="-78"/>
                <a:cs typeface="+mj-cs"/>
              </a:rPr>
              <a:t>1. </a:t>
            </a:r>
            <a:r>
              <a:rPr lang="ar-SA" sz="2400" b="1" dirty="0">
                <a:solidFill>
                  <a:srgbClr val="FF0000"/>
                </a:solidFill>
                <a:latin typeface="Lateef" panose="020B0604020202020204" charset="-78"/>
                <a:cs typeface="+mj-cs"/>
              </a:rPr>
              <a:t>سمكة القرش</a:t>
            </a:r>
          </a:p>
          <a:p>
            <a:pPr algn="r"/>
            <a:r>
              <a:rPr lang="ar-SA" sz="2400" b="1" dirty="0">
                <a:latin typeface="Lateef" panose="020B0604020202020204" charset="-78"/>
                <a:cs typeface="+mj-cs"/>
              </a:rPr>
              <a:t>2. كلب</a:t>
            </a:r>
          </a:p>
          <a:p>
            <a:pPr algn="r"/>
            <a:r>
              <a:rPr lang="ar-SA" sz="2400" b="1" dirty="0">
                <a:latin typeface="Lateef" panose="020B0604020202020204" charset="-78"/>
                <a:cs typeface="+mj-cs"/>
              </a:rPr>
              <a:t>3. فراشة</a:t>
            </a:r>
          </a:p>
          <a:p>
            <a:pPr algn="r"/>
            <a:r>
              <a:rPr lang="ar-SA" sz="2400" b="1" dirty="0">
                <a:latin typeface="Lateef" panose="020B0604020202020204" charset="-78"/>
                <a:cs typeface="+mj-cs"/>
              </a:rPr>
              <a:t>4. أخطبوط</a:t>
            </a:r>
          </a:p>
          <a:p>
            <a:pPr algn="r"/>
            <a:r>
              <a:rPr lang="ar-SA" sz="2400" b="1" dirty="0">
                <a:latin typeface="Lateef" panose="020B0604020202020204" charset="-78"/>
                <a:cs typeface="+mj-cs"/>
              </a:rPr>
              <a:t>5. دولفين</a:t>
            </a:r>
          </a:p>
          <a:p>
            <a:pPr algn="r"/>
            <a:r>
              <a:rPr lang="ar-SA" sz="2400" b="1" dirty="0">
                <a:latin typeface="Lateef" panose="020B0604020202020204" charset="-78"/>
                <a:cs typeface="+mj-cs"/>
              </a:rPr>
              <a:t>6. هدهد</a:t>
            </a:r>
          </a:p>
          <a:p>
            <a:pPr algn="r"/>
            <a:r>
              <a:rPr lang="ar-SA" sz="2400" b="1" dirty="0">
                <a:latin typeface="Lateef" panose="020B0604020202020204" charset="-78"/>
                <a:cs typeface="+mj-cs"/>
              </a:rPr>
              <a:t>7. حرباء</a:t>
            </a:r>
          </a:p>
          <a:p>
            <a:pPr algn="r"/>
            <a:r>
              <a:rPr lang="ar-SA" sz="2400" b="1" dirty="0">
                <a:latin typeface="Lateef" panose="020B0604020202020204" charset="-78"/>
                <a:cs typeface="+mj-cs"/>
              </a:rPr>
              <a:t>8. سلحفاة البحر</a:t>
            </a:r>
            <a:endParaRPr lang="en-US" sz="2400" b="1" dirty="0">
              <a:latin typeface="Lateef" panose="020B0604020202020204" charset="-78"/>
              <a:cs typeface="+mj-cs"/>
            </a:endParaRPr>
          </a:p>
        </p:txBody>
      </p:sp>
      <p:graphicFrame>
        <p:nvGraphicFramePr>
          <p:cNvPr id="8" name="טבלה 3"/>
          <p:cNvGraphicFramePr>
            <a:graphicFrameLocks noGrp="1"/>
          </p:cNvGraphicFramePr>
          <p:nvPr>
            <p:extLst>
              <p:ext uri="{D42A27DB-BD31-4B8C-83A1-F6EECF244321}">
                <p14:modId xmlns:p14="http://schemas.microsoft.com/office/powerpoint/2010/main" val="3881541987"/>
              </p:ext>
            </p:extLst>
          </p:nvPr>
        </p:nvGraphicFramePr>
        <p:xfrm>
          <a:off x="3830576" y="1480565"/>
          <a:ext cx="4965693" cy="2867596"/>
        </p:xfrm>
        <a:graphic>
          <a:graphicData uri="http://schemas.openxmlformats.org/drawingml/2006/table">
            <a:tbl>
              <a:tblPr firstRow="1" bandRow="1">
                <a:tableStyleId>{5C22544A-7EE6-4342-B048-85BDC9FD1C3A}</a:tableStyleId>
              </a:tblPr>
              <a:tblGrid>
                <a:gridCol w="2198661">
                  <a:extLst>
                    <a:ext uri="{9D8B030D-6E8A-4147-A177-3AD203B41FA5}">
                      <a16:colId xmlns:a16="http://schemas.microsoft.com/office/drawing/2014/main" val="20000"/>
                    </a:ext>
                  </a:extLst>
                </a:gridCol>
                <a:gridCol w="2767032">
                  <a:extLst>
                    <a:ext uri="{9D8B030D-6E8A-4147-A177-3AD203B41FA5}">
                      <a16:colId xmlns:a16="http://schemas.microsoft.com/office/drawing/2014/main" val="20001"/>
                    </a:ext>
                  </a:extLst>
                </a:gridCol>
              </a:tblGrid>
              <a:tr h="673036">
                <a:tc>
                  <a:txBody>
                    <a:bodyPr/>
                    <a:lstStyle/>
                    <a:p>
                      <a:pPr algn="ctr"/>
                      <a:r>
                        <a:rPr lang="ar-SA" sz="2400" dirty="0">
                          <a:latin typeface="Lateef" panose="020B0604020202020204" charset="-78"/>
                          <a:cs typeface="+mj-cs"/>
                        </a:rPr>
                        <a:t>بيئتها</a:t>
                      </a:r>
                      <a:r>
                        <a:rPr lang="ar-SA" sz="2400" baseline="0" dirty="0">
                          <a:latin typeface="Lateef" panose="020B0604020202020204" charset="-78"/>
                          <a:cs typeface="+mj-cs"/>
                        </a:rPr>
                        <a:t> الحياتية الماء</a:t>
                      </a:r>
                      <a:endParaRPr lang="en-US" sz="2400" dirty="0">
                        <a:latin typeface="Lateef" panose="020B0604020202020204" charset="-78"/>
                        <a:cs typeface="+mj-cs"/>
                      </a:endParaRPr>
                    </a:p>
                  </a:txBody>
                  <a:tcPr anchor="ctr"/>
                </a:tc>
                <a:tc>
                  <a:txBody>
                    <a:bodyPr/>
                    <a:lstStyle/>
                    <a:p>
                      <a:pPr algn="ctr"/>
                      <a:r>
                        <a:rPr lang="ar-SA" sz="2400" dirty="0">
                          <a:latin typeface="Lateef" panose="020B0604020202020204" charset="-78"/>
                          <a:cs typeface="+mj-cs"/>
                        </a:rPr>
                        <a:t>بيئتها</a:t>
                      </a:r>
                      <a:r>
                        <a:rPr lang="ar-SA" sz="2400" baseline="0" dirty="0">
                          <a:latin typeface="Lateef" panose="020B0604020202020204" charset="-78"/>
                          <a:cs typeface="+mj-cs"/>
                        </a:rPr>
                        <a:t> الحياتية اليابسة</a:t>
                      </a:r>
                      <a:endParaRPr lang="en-US" sz="2400" dirty="0">
                        <a:latin typeface="Lateef" panose="020B0604020202020204" charset="-78"/>
                        <a:cs typeface="+mj-cs"/>
                      </a:endParaRPr>
                    </a:p>
                  </a:txBody>
                  <a:tcPr anchor="ctr"/>
                </a:tc>
                <a:extLst>
                  <a:ext uri="{0D108BD9-81ED-4DB2-BD59-A6C34878D82A}">
                    <a16:rowId xmlns:a16="http://schemas.microsoft.com/office/drawing/2014/main" val="10000"/>
                  </a:ext>
                </a:extLst>
              </a:tr>
              <a:tr h="548640">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tx1"/>
                          </a:solidFill>
                          <a:latin typeface="Lateef" panose="020B0604020202020204" charset="-78"/>
                          <a:ea typeface="+mn-ea"/>
                          <a:cs typeface="+mn-cs"/>
                        </a:rPr>
                        <a:t>سمكة القرش</a:t>
                      </a:r>
                      <a:endParaRPr lang="en-US" sz="2400" b="1" kern="1200" dirty="0">
                        <a:solidFill>
                          <a:schemeClr val="tx1"/>
                        </a:solidFill>
                        <a:latin typeface="Lateef" panose="020B0604020202020204" charset="-78"/>
                        <a:ea typeface="+mn-ea"/>
                        <a:cs typeface="+mn-cs"/>
                      </a:endParaRPr>
                    </a:p>
                  </a:txBody>
                  <a:tcPr anchor="ctr"/>
                </a:tc>
                <a:tc>
                  <a:txBody>
                    <a:bodyPr/>
                    <a:lstStyle/>
                    <a:p>
                      <a:pPr algn="ctr"/>
                      <a:endParaRPr lang="en-US" sz="2400" b="1" kern="1200" dirty="0">
                        <a:solidFill>
                          <a:schemeClr val="tx1"/>
                        </a:solidFill>
                        <a:latin typeface="Lateef" panose="020B0604020202020204" charset="-78"/>
                        <a:ea typeface="+mn-ea"/>
                        <a:cs typeface="+mj-cs"/>
                      </a:endParaRPr>
                    </a:p>
                  </a:txBody>
                  <a:tcPr anchor="ctr"/>
                </a:tc>
                <a:extLst>
                  <a:ext uri="{0D108BD9-81ED-4DB2-BD59-A6C34878D82A}">
                    <a16:rowId xmlns:a16="http://schemas.microsoft.com/office/drawing/2014/main" val="10001"/>
                  </a:ext>
                </a:extLst>
              </a:tr>
              <a:tr h="548640">
                <a:tc>
                  <a:txBody>
                    <a:bodyPr/>
                    <a:lstStyle/>
                    <a:p>
                      <a:pPr algn="ctr"/>
                      <a:endParaRPr lang="en-US" sz="2400" dirty="0">
                        <a:latin typeface="Lateef" panose="020B0604020202020204" charset="-78"/>
                        <a:cs typeface="+mj-cs"/>
                      </a:endParaRPr>
                    </a:p>
                  </a:txBody>
                  <a:tcPr anchor="ctr"/>
                </a:tc>
                <a:tc>
                  <a:txBody>
                    <a:bodyPr/>
                    <a:lstStyle/>
                    <a:p>
                      <a:pPr algn="ctr"/>
                      <a:endParaRPr lang="en-US" sz="2400" dirty="0">
                        <a:latin typeface="Lateef" panose="020B0604020202020204" charset="-78"/>
                        <a:cs typeface="+mj-cs"/>
                      </a:endParaRPr>
                    </a:p>
                  </a:txBody>
                  <a:tcPr anchor="ctr"/>
                </a:tc>
                <a:extLst>
                  <a:ext uri="{0D108BD9-81ED-4DB2-BD59-A6C34878D82A}">
                    <a16:rowId xmlns:a16="http://schemas.microsoft.com/office/drawing/2014/main" val="10002"/>
                  </a:ext>
                </a:extLst>
              </a:tr>
              <a:tr h="548640">
                <a:tc>
                  <a:txBody>
                    <a:bodyPr/>
                    <a:lstStyle/>
                    <a:p>
                      <a:pPr algn="ctr"/>
                      <a:endParaRPr lang="en-US" sz="2400" dirty="0">
                        <a:latin typeface="Lateef" panose="020B0604020202020204" charset="-78"/>
                        <a:cs typeface="+mj-cs"/>
                      </a:endParaRPr>
                    </a:p>
                  </a:txBody>
                  <a:tcPr anchor="ctr"/>
                </a:tc>
                <a:tc>
                  <a:txBody>
                    <a:bodyPr/>
                    <a:lstStyle/>
                    <a:p>
                      <a:pPr algn="ctr"/>
                      <a:endParaRPr lang="en-US" sz="2400" dirty="0">
                        <a:latin typeface="Lateef" panose="020B0604020202020204" charset="-78"/>
                        <a:cs typeface="+mj-cs"/>
                      </a:endParaRPr>
                    </a:p>
                  </a:txBody>
                  <a:tcPr anchor="ctr"/>
                </a:tc>
                <a:extLst>
                  <a:ext uri="{0D108BD9-81ED-4DB2-BD59-A6C34878D82A}">
                    <a16:rowId xmlns:a16="http://schemas.microsoft.com/office/drawing/2014/main" val="10003"/>
                  </a:ext>
                </a:extLst>
              </a:tr>
              <a:tr h="548640">
                <a:tc>
                  <a:txBody>
                    <a:bodyPr/>
                    <a:lstStyle/>
                    <a:p>
                      <a:pPr algn="ctr"/>
                      <a:endParaRPr lang="en-US" sz="2400" dirty="0">
                        <a:latin typeface="Lateef" panose="020B0604020202020204" charset="-78"/>
                        <a:cs typeface="+mj-cs"/>
                      </a:endParaRPr>
                    </a:p>
                  </a:txBody>
                  <a:tcPr anchor="ctr"/>
                </a:tc>
                <a:tc>
                  <a:txBody>
                    <a:bodyPr/>
                    <a:lstStyle/>
                    <a:p>
                      <a:pPr algn="ctr"/>
                      <a:endParaRPr lang="en-US" sz="2400" dirty="0">
                        <a:latin typeface="Lateef" panose="020B0604020202020204" charset="-78"/>
                        <a:cs typeface="+mj-cs"/>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7144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a:stretch>
            <a:fillRect/>
          </a:stretch>
        </p:blipFill>
        <p:spPr>
          <a:xfrm>
            <a:off x="1253729" y="1446610"/>
            <a:ext cx="8321761" cy="1774090"/>
          </a:xfrm>
          <a:prstGeom prst="rect">
            <a:avLst/>
          </a:prstGeom>
        </p:spPr>
      </p:pic>
      <p:sp>
        <p:nvSpPr>
          <p:cNvPr id="4" name="מציין מיקום טקסט 3">
            <a:extLst>
              <a:ext uri="{FF2B5EF4-FFF2-40B4-BE49-F238E27FC236}">
                <a16:creationId xmlns:a16="http://schemas.microsoft.com/office/drawing/2014/main" id="{791BE448-248B-48EF-8728-AC972D480DAC}"/>
              </a:ext>
            </a:extLst>
          </p:cNvPr>
          <p:cNvSpPr>
            <a:spLocks noGrp="1"/>
          </p:cNvSpPr>
          <p:nvPr>
            <p:ph type="body" idx="1"/>
          </p:nvPr>
        </p:nvSpPr>
        <p:spPr>
          <a:xfrm>
            <a:off x="1320841" y="1639556"/>
            <a:ext cx="7179469" cy="2883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normAutofit/>
          </a:bodyPr>
          <a:lstStyle/>
          <a:p>
            <a:pPr lvl="0">
              <a:buClr>
                <a:srgbClr val="424242"/>
              </a:buClr>
            </a:pPr>
            <a:r>
              <a:rPr lang="ar-SA" sz="4000" b="1" dirty="0">
                <a:solidFill>
                  <a:srgbClr val="FFFFFF"/>
                </a:solidFill>
                <a:cs typeface="+mj-cs"/>
              </a:rPr>
              <a:t>شُكرًا  لكم على مشاهدة البثّ</a:t>
            </a:r>
            <a:endParaRPr lang="en-US" sz="4000" b="1" dirty="0">
              <a:solidFill>
                <a:srgbClr val="FFFFFF"/>
              </a:solidFill>
              <a:cs typeface="+mj-cs"/>
            </a:endParaRPr>
          </a:p>
          <a:p>
            <a:endParaRPr lang="en-US" sz="4000" b="1" dirty="0">
              <a:cs typeface="+mj-cs"/>
            </a:endParaRPr>
          </a:p>
        </p:txBody>
      </p:sp>
      <p:pic>
        <p:nvPicPr>
          <p:cNvPr id="7" name="תמונה 6"/>
          <p:cNvPicPr>
            <a:picLocks noChangeAspect="1"/>
          </p:cNvPicPr>
          <p:nvPr/>
        </p:nvPicPr>
        <p:blipFill>
          <a:blip r:embed="rId3"/>
          <a:stretch>
            <a:fillRect/>
          </a:stretch>
        </p:blipFill>
        <p:spPr>
          <a:xfrm>
            <a:off x="523452" y="298090"/>
            <a:ext cx="6992718" cy="749873"/>
          </a:xfrm>
          <a:prstGeom prst="rect">
            <a:avLst/>
          </a:prstGeom>
        </p:spPr>
      </p:pic>
    </p:spTree>
    <p:extLst>
      <p:ext uri="{BB962C8B-B14F-4D97-AF65-F5344CB8AC3E}">
        <p14:creationId xmlns:p14="http://schemas.microsoft.com/office/powerpoint/2010/main" val="1496139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xfrm>
            <a:off x="2301360" y="516784"/>
            <a:ext cx="6210000" cy="540000"/>
          </a:xfrm>
          <a:prstGeom prst="rect">
            <a:avLst/>
          </a:prstGeom>
          <a:solidFill>
            <a:schemeClr val="accent1"/>
          </a:solidFill>
          <a:ln>
            <a:noFill/>
          </a:ln>
        </p:spPr>
        <p:txBody>
          <a:bodyPr spcFirstLastPara="1" vert="horz" wrap="square" lIns="68569" tIns="34275" rIns="68569" bIns="34275" rtlCol="0" anchor="b" anchorCtr="0">
            <a:noAutofit/>
          </a:bodyPr>
          <a:lstStyle/>
          <a:p>
            <a:pPr algn="ctr">
              <a:spcBef>
                <a:spcPts val="0"/>
              </a:spcBef>
            </a:pPr>
            <a:r>
              <a:rPr lang="he-IL" b="1" dirty="0">
                <a:effectLst>
                  <a:outerShdw blurRad="38100" dist="38100" dir="2700000" algn="tl">
                    <a:srgbClr val="000000">
                      <a:alpha val="43137"/>
                    </a:srgbClr>
                  </a:outerShdw>
                </a:effectLst>
                <a:latin typeface="Lateef" panose="01000506020000020003" pitchFamily="2" charset="-78"/>
                <a:cs typeface="+mj-cs"/>
              </a:rPr>
              <a:t> </a:t>
            </a:r>
            <a:br>
              <a:rPr lang="ar-SA" b="1" dirty="0">
                <a:effectLst>
                  <a:outerShdw blurRad="38100" dist="38100" dir="2700000" algn="tl">
                    <a:srgbClr val="000000">
                      <a:alpha val="43137"/>
                    </a:srgbClr>
                  </a:outerShdw>
                </a:effectLst>
                <a:latin typeface="Lateef" panose="01000506020000020003" pitchFamily="2" charset="-78"/>
                <a:cs typeface="+mj-cs"/>
              </a:rPr>
            </a:br>
            <a:r>
              <a:rPr lang="ar-SA" b="1" dirty="0">
                <a:effectLst>
                  <a:outerShdw blurRad="38100" dist="38100" dir="2700000" algn="tl">
                    <a:srgbClr val="000000">
                      <a:alpha val="43137"/>
                    </a:srgbClr>
                  </a:outerShdw>
                </a:effectLst>
                <a:latin typeface="Lateef" panose="01000506020000020003" pitchFamily="2" charset="-78"/>
                <a:cs typeface="+mj-cs"/>
              </a:rPr>
              <a:t>لمن أنتمي؟؟</a:t>
            </a:r>
            <a:endParaRPr b="1" dirty="0">
              <a:effectLst>
                <a:outerShdw blurRad="38100" dist="38100" dir="2700000" algn="tl">
                  <a:srgbClr val="000000">
                    <a:alpha val="43137"/>
                  </a:srgbClr>
                </a:outerShdw>
              </a:effectLst>
              <a:latin typeface="Lateef" panose="01000506020000020003" pitchFamily="2" charset="-78"/>
              <a:cs typeface="+mj-cs"/>
            </a:endParaRPr>
          </a:p>
        </p:txBody>
      </p:sp>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2" name="Rectangle 1"/>
          <p:cNvSpPr>
            <a:spLocks noChangeArrowheads="1"/>
          </p:cNvSpPr>
          <p:nvPr/>
        </p:nvSpPr>
        <p:spPr bwMode="auto">
          <a:xfrm>
            <a:off x="10076393" y="3238117"/>
            <a:ext cx="27764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80"/>
                </a:solidFill>
                <a:effectLst/>
                <a:latin typeface="Droid Arabic Kufi"/>
              </a:rPr>
              <a:t>  </a:t>
            </a:r>
            <a:endParaRPr kumimoji="0" lang="en-US" altLang="en-US" sz="10100" b="1" i="0" u="none" strike="noStrike" cap="none" normalizeH="0" baseline="0" dirty="0">
              <a:ln>
                <a:noFill/>
              </a:ln>
              <a:solidFill>
                <a:srgbClr val="000080"/>
              </a:solidFill>
              <a:effectLst/>
              <a:latin typeface="Droid Arabic Kufi"/>
            </a:endParaRPr>
          </a:p>
        </p:txBody>
      </p:sp>
      <p:sp>
        <p:nvSpPr>
          <p:cNvPr id="5" name="מלבן 4"/>
          <p:cNvSpPr/>
          <p:nvPr/>
        </p:nvSpPr>
        <p:spPr>
          <a:xfrm>
            <a:off x="645834" y="1563396"/>
            <a:ext cx="2692865" cy="3046988"/>
          </a:xfrm>
          <a:prstGeom prst="rect">
            <a:avLst/>
          </a:prstGeom>
        </p:spPr>
        <p:txBody>
          <a:bodyPr wrap="square">
            <a:spAutoFit/>
          </a:bodyPr>
          <a:lstStyle/>
          <a:p>
            <a:pPr algn="r"/>
            <a:r>
              <a:rPr lang="ar-SA" sz="2400" b="1" dirty="0">
                <a:latin typeface="Lateef" panose="020B0604020202020204" charset="-78"/>
                <a:cs typeface="+mj-cs"/>
              </a:rPr>
              <a:t>1. سمكة القرش</a:t>
            </a:r>
          </a:p>
          <a:p>
            <a:pPr algn="r"/>
            <a:r>
              <a:rPr lang="ar-SA" sz="2400" b="1" dirty="0">
                <a:solidFill>
                  <a:srgbClr val="FF0000"/>
                </a:solidFill>
                <a:latin typeface="Lateef" panose="020B0604020202020204" charset="-78"/>
                <a:cs typeface="+mj-cs"/>
              </a:rPr>
              <a:t>2. كلب</a:t>
            </a:r>
          </a:p>
          <a:p>
            <a:pPr algn="r"/>
            <a:r>
              <a:rPr lang="ar-SA" sz="2400" b="1" dirty="0">
                <a:latin typeface="Lateef" panose="020B0604020202020204" charset="-78"/>
                <a:cs typeface="+mj-cs"/>
              </a:rPr>
              <a:t>3. فراشة</a:t>
            </a:r>
          </a:p>
          <a:p>
            <a:pPr algn="r"/>
            <a:r>
              <a:rPr lang="ar-SA" sz="2400" b="1" dirty="0">
                <a:latin typeface="Lateef" panose="020B0604020202020204" charset="-78"/>
                <a:cs typeface="+mj-cs"/>
              </a:rPr>
              <a:t>4. أخطبوط</a:t>
            </a:r>
          </a:p>
          <a:p>
            <a:pPr algn="r"/>
            <a:r>
              <a:rPr lang="ar-SA" sz="2400" b="1" dirty="0">
                <a:latin typeface="Lateef" panose="020B0604020202020204" charset="-78"/>
                <a:cs typeface="+mj-cs"/>
              </a:rPr>
              <a:t>5. دولفين</a:t>
            </a:r>
          </a:p>
          <a:p>
            <a:pPr algn="r"/>
            <a:r>
              <a:rPr lang="ar-SA" sz="2400" b="1" dirty="0">
                <a:latin typeface="Lateef" panose="020B0604020202020204" charset="-78"/>
                <a:cs typeface="+mj-cs"/>
              </a:rPr>
              <a:t>6. هدهد</a:t>
            </a:r>
          </a:p>
          <a:p>
            <a:pPr algn="r"/>
            <a:r>
              <a:rPr lang="ar-SA" sz="2400" b="1" dirty="0">
                <a:latin typeface="Lateef" panose="020B0604020202020204" charset="-78"/>
                <a:cs typeface="+mj-cs"/>
              </a:rPr>
              <a:t>7. حرباء</a:t>
            </a:r>
          </a:p>
          <a:p>
            <a:pPr algn="r"/>
            <a:r>
              <a:rPr lang="ar-SA" sz="2400" b="1" dirty="0">
                <a:latin typeface="Lateef" panose="020B0604020202020204" charset="-78"/>
                <a:cs typeface="+mj-cs"/>
              </a:rPr>
              <a:t>8. سلحفاة البحر</a:t>
            </a:r>
            <a:endParaRPr lang="en-US" sz="2400" b="1" dirty="0">
              <a:latin typeface="Lateef" panose="020B0604020202020204" charset="-78"/>
              <a:cs typeface="+mj-cs"/>
            </a:endParaRPr>
          </a:p>
        </p:txBody>
      </p:sp>
      <p:graphicFrame>
        <p:nvGraphicFramePr>
          <p:cNvPr id="8" name="טבלה 3"/>
          <p:cNvGraphicFramePr>
            <a:graphicFrameLocks noGrp="1"/>
          </p:cNvGraphicFramePr>
          <p:nvPr>
            <p:extLst>
              <p:ext uri="{D42A27DB-BD31-4B8C-83A1-F6EECF244321}">
                <p14:modId xmlns:p14="http://schemas.microsoft.com/office/powerpoint/2010/main" val="2343355553"/>
              </p:ext>
            </p:extLst>
          </p:nvPr>
        </p:nvGraphicFramePr>
        <p:xfrm>
          <a:off x="3830576" y="1480565"/>
          <a:ext cx="4965693" cy="2867596"/>
        </p:xfrm>
        <a:graphic>
          <a:graphicData uri="http://schemas.openxmlformats.org/drawingml/2006/table">
            <a:tbl>
              <a:tblPr firstRow="1" bandRow="1">
                <a:tableStyleId>{5C22544A-7EE6-4342-B048-85BDC9FD1C3A}</a:tableStyleId>
              </a:tblPr>
              <a:tblGrid>
                <a:gridCol w="2198661">
                  <a:extLst>
                    <a:ext uri="{9D8B030D-6E8A-4147-A177-3AD203B41FA5}">
                      <a16:colId xmlns:a16="http://schemas.microsoft.com/office/drawing/2014/main" val="20000"/>
                    </a:ext>
                  </a:extLst>
                </a:gridCol>
                <a:gridCol w="2767032">
                  <a:extLst>
                    <a:ext uri="{9D8B030D-6E8A-4147-A177-3AD203B41FA5}">
                      <a16:colId xmlns:a16="http://schemas.microsoft.com/office/drawing/2014/main" val="20001"/>
                    </a:ext>
                  </a:extLst>
                </a:gridCol>
              </a:tblGrid>
              <a:tr h="673036">
                <a:tc>
                  <a:txBody>
                    <a:bodyPr/>
                    <a:lstStyle/>
                    <a:p>
                      <a:pPr algn="ctr"/>
                      <a:r>
                        <a:rPr lang="ar-SA" sz="2400" dirty="0">
                          <a:latin typeface="Lateef" panose="020B0604020202020204" charset="-78"/>
                          <a:cs typeface="+mj-cs"/>
                        </a:rPr>
                        <a:t>بيئتها</a:t>
                      </a:r>
                      <a:r>
                        <a:rPr lang="ar-SA" sz="2400" baseline="0" dirty="0">
                          <a:latin typeface="Lateef" panose="020B0604020202020204" charset="-78"/>
                          <a:cs typeface="+mj-cs"/>
                        </a:rPr>
                        <a:t> الحياتية الماء</a:t>
                      </a:r>
                      <a:endParaRPr lang="en-US" sz="2400" dirty="0">
                        <a:latin typeface="Lateef" panose="020B0604020202020204" charset="-78"/>
                        <a:cs typeface="+mj-cs"/>
                      </a:endParaRPr>
                    </a:p>
                  </a:txBody>
                  <a:tcPr anchor="ctr"/>
                </a:tc>
                <a:tc>
                  <a:txBody>
                    <a:bodyPr/>
                    <a:lstStyle/>
                    <a:p>
                      <a:pPr algn="ctr"/>
                      <a:r>
                        <a:rPr lang="ar-SA" sz="2400" dirty="0">
                          <a:latin typeface="Lateef" panose="020B0604020202020204" charset="-78"/>
                          <a:cs typeface="+mj-cs"/>
                        </a:rPr>
                        <a:t>بيئتها</a:t>
                      </a:r>
                      <a:r>
                        <a:rPr lang="ar-SA" sz="2400" baseline="0" dirty="0">
                          <a:latin typeface="Lateef" panose="020B0604020202020204" charset="-78"/>
                          <a:cs typeface="+mj-cs"/>
                        </a:rPr>
                        <a:t> الحياتية اليابسة</a:t>
                      </a:r>
                      <a:endParaRPr lang="en-US" sz="2400" dirty="0">
                        <a:latin typeface="Lateef" panose="020B0604020202020204" charset="-78"/>
                        <a:cs typeface="+mj-cs"/>
                      </a:endParaRPr>
                    </a:p>
                  </a:txBody>
                  <a:tcPr anchor="ctr"/>
                </a:tc>
                <a:extLst>
                  <a:ext uri="{0D108BD9-81ED-4DB2-BD59-A6C34878D82A}">
                    <a16:rowId xmlns:a16="http://schemas.microsoft.com/office/drawing/2014/main" val="10000"/>
                  </a:ext>
                </a:extLst>
              </a:tr>
              <a:tr h="548640">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tx1"/>
                          </a:solidFill>
                          <a:latin typeface="Lateef" panose="020B0604020202020204" charset="-78"/>
                          <a:ea typeface="+mn-ea"/>
                          <a:cs typeface="+mn-cs"/>
                        </a:rPr>
                        <a:t>سمكة القرش</a:t>
                      </a:r>
                      <a:endParaRPr lang="en-US" sz="2400" b="1" kern="1200" dirty="0">
                        <a:solidFill>
                          <a:schemeClr val="tx1"/>
                        </a:solidFill>
                        <a:latin typeface="Lateef" panose="020B0604020202020204" charset="-78"/>
                        <a:ea typeface="+mn-ea"/>
                        <a:cs typeface="+mn-cs"/>
                      </a:endParaRPr>
                    </a:p>
                  </a:txBody>
                  <a:tcPr anchor="ct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n-cs"/>
                        </a:rPr>
                        <a:t>كلب</a:t>
                      </a:r>
                    </a:p>
                  </a:txBody>
                  <a:tcPr anchor="ctr"/>
                </a:tc>
                <a:extLst>
                  <a:ext uri="{0D108BD9-81ED-4DB2-BD59-A6C34878D82A}">
                    <a16:rowId xmlns:a16="http://schemas.microsoft.com/office/drawing/2014/main" val="10001"/>
                  </a:ext>
                </a:extLst>
              </a:tr>
              <a:tr h="548640">
                <a:tc>
                  <a:txBody>
                    <a:bodyPr/>
                    <a:lstStyle/>
                    <a:p>
                      <a:pPr algn="ctr"/>
                      <a:endParaRPr lang="en-US" sz="2400" dirty="0">
                        <a:latin typeface="Lateef" panose="020B0604020202020204" charset="-78"/>
                        <a:cs typeface="+mj-cs"/>
                      </a:endParaRPr>
                    </a:p>
                  </a:txBody>
                  <a:tcPr anchor="ct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endParaRPr lang="ar-SA" sz="2400" b="1" kern="1200" dirty="0">
                        <a:solidFill>
                          <a:schemeClr val="dk1"/>
                        </a:solidFill>
                        <a:latin typeface="Lateef" panose="020B0604020202020204" charset="-78"/>
                        <a:ea typeface="+mn-ea"/>
                        <a:cs typeface="+mj-cs"/>
                      </a:endParaRPr>
                    </a:p>
                  </a:txBody>
                  <a:tcPr anchor="ctr"/>
                </a:tc>
                <a:extLst>
                  <a:ext uri="{0D108BD9-81ED-4DB2-BD59-A6C34878D82A}">
                    <a16:rowId xmlns:a16="http://schemas.microsoft.com/office/drawing/2014/main" val="10002"/>
                  </a:ext>
                </a:extLst>
              </a:tr>
              <a:tr h="548640">
                <a:tc>
                  <a:txBody>
                    <a:bodyPr/>
                    <a:lstStyle/>
                    <a:p>
                      <a:pPr algn="ctr"/>
                      <a:endParaRPr lang="en-US" sz="2400" dirty="0">
                        <a:latin typeface="Lateef" panose="020B0604020202020204" charset="-78"/>
                        <a:cs typeface="+mj-cs"/>
                      </a:endParaRPr>
                    </a:p>
                  </a:txBody>
                  <a:tcPr anchor="ctr"/>
                </a:tc>
                <a:tc>
                  <a:txBody>
                    <a:bodyPr/>
                    <a:lstStyle/>
                    <a:p>
                      <a:pPr algn="ctr"/>
                      <a:endParaRPr lang="en-US" sz="2400" dirty="0">
                        <a:latin typeface="Lateef" panose="020B0604020202020204" charset="-78"/>
                        <a:cs typeface="+mj-cs"/>
                      </a:endParaRPr>
                    </a:p>
                  </a:txBody>
                  <a:tcPr anchor="ctr"/>
                </a:tc>
                <a:extLst>
                  <a:ext uri="{0D108BD9-81ED-4DB2-BD59-A6C34878D82A}">
                    <a16:rowId xmlns:a16="http://schemas.microsoft.com/office/drawing/2014/main" val="10003"/>
                  </a:ext>
                </a:extLst>
              </a:tr>
              <a:tr h="548640">
                <a:tc>
                  <a:txBody>
                    <a:bodyPr/>
                    <a:lstStyle/>
                    <a:p>
                      <a:pPr algn="ctr"/>
                      <a:endParaRPr lang="en-US" sz="2400" dirty="0">
                        <a:latin typeface="Lateef" panose="020B0604020202020204" charset="-78"/>
                        <a:cs typeface="+mj-cs"/>
                      </a:endParaRPr>
                    </a:p>
                  </a:txBody>
                  <a:tcPr anchor="ctr"/>
                </a:tc>
                <a:tc>
                  <a:txBody>
                    <a:bodyPr/>
                    <a:lstStyle/>
                    <a:p>
                      <a:pPr algn="ctr"/>
                      <a:endParaRPr lang="en-US" sz="2400" dirty="0">
                        <a:latin typeface="Lateef" panose="020B0604020202020204" charset="-78"/>
                        <a:cs typeface="+mj-cs"/>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6272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xfrm>
            <a:off x="2301360" y="516784"/>
            <a:ext cx="6210000" cy="540000"/>
          </a:xfrm>
          <a:prstGeom prst="rect">
            <a:avLst/>
          </a:prstGeom>
          <a:solidFill>
            <a:schemeClr val="accent1"/>
          </a:solidFill>
          <a:ln>
            <a:noFill/>
          </a:ln>
        </p:spPr>
        <p:txBody>
          <a:bodyPr spcFirstLastPara="1" vert="horz" wrap="square" lIns="68569" tIns="34275" rIns="68569" bIns="34275" rtlCol="0" anchor="b" anchorCtr="0">
            <a:noAutofit/>
          </a:bodyPr>
          <a:lstStyle/>
          <a:p>
            <a:pPr algn="ctr">
              <a:spcBef>
                <a:spcPts val="0"/>
              </a:spcBef>
            </a:pPr>
            <a:r>
              <a:rPr lang="he-IL" b="1" dirty="0">
                <a:effectLst>
                  <a:outerShdw blurRad="38100" dist="38100" dir="2700000" algn="tl">
                    <a:srgbClr val="000000">
                      <a:alpha val="43137"/>
                    </a:srgbClr>
                  </a:outerShdw>
                </a:effectLst>
                <a:latin typeface="Lateef" panose="01000506020000020003" pitchFamily="2" charset="-78"/>
                <a:cs typeface="+mj-cs"/>
              </a:rPr>
              <a:t> </a:t>
            </a:r>
            <a:br>
              <a:rPr lang="ar-SA" b="1" dirty="0">
                <a:effectLst>
                  <a:outerShdw blurRad="38100" dist="38100" dir="2700000" algn="tl">
                    <a:srgbClr val="000000">
                      <a:alpha val="43137"/>
                    </a:srgbClr>
                  </a:outerShdw>
                </a:effectLst>
                <a:latin typeface="Lateef" panose="01000506020000020003" pitchFamily="2" charset="-78"/>
                <a:cs typeface="+mj-cs"/>
              </a:rPr>
            </a:br>
            <a:r>
              <a:rPr lang="ar-SA" b="1" dirty="0">
                <a:effectLst>
                  <a:outerShdw blurRad="38100" dist="38100" dir="2700000" algn="tl">
                    <a:srgbClr val="000000">
                      <a:alpha val="43137"/>
                    </a:srgbClr>
                  </a:outerShdw>
                </a:effectLst>
                <a:latin typeface="Lateef" panose="01000506020000020003" pitchFamily="2" charset="-78"/>
                <a:cs typeface="+mj-cs"/>
              </a:rPr>
              <a:t>لمن أنتمي؟؟</a:t>
            </a:r>
            <a:endParaRPr b="1" dirty="0">
              <a:effectLst>
                <a:outerShdw blurRad="38100" dist="38100" dir="2700000" algn="tl">
                  <a:srgbClr val="000000">
                    <a:alpha val="43137"/>
                  </a:srgbClr>
                </a:outerShdw>
              </a:effectLst>
              <a:latin typeface="Lateef" panose="01000506020000020003" pitchFamily="2" charset="-78"/>
              <a:cs typeface="+mj-cs"/>
            </a:endParaRPr>
          </a:p>
        </p:txBody>
      </p:sp>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2" name="Rectangle 1"/>
          <p:cNvSpPr>
            <a:spLocks noChangeArrowheads="1"/>
          </p:cNvSpPr>
          <p:nvPr/>
        </p:nvSpPr>
        <p:spPr bwMode="auto">
          <a:xfrm>
            <a:off x="10076393" y="3238117"/>
            <a:ext cx="27764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80"/>
                </a:solidFill>
                <a:effectLst/>
                <a:latin typeface="Droid Arabic Kufi"/>
              </a:rPr>
              <a:t>  </a:t>
            </a:r>
            <a:endParaRPr kumimoji="0" lang="en-US" altLang="en-US" sz="10100" b="1" i="0" u="none" strike="noStrike" cap="none" normalizeH="0" baseline="0" dirty="0">
              <a:ln>
                <a:noFill/>
              </a:ln>
              <a:solidFill>
                <a:srgbClr val="000080"/>
              </a:solidFill>
              <a:effectLst/>
              <a:latin typeface="Droid Arabic Kufi"/>
            </a:endParaRPr>
          </a:p>
        </p:txBody>
      </p:sp>
      <p:sp>
        <p:nvSpPr>
          <p:cNvPr id="5" name="מלבן 4"/>
          <p:cNvSpPr/>
          <p:nvPr/>
        </p:nvSpPr>
        <p:spPr>
          <a:xfrm>
            <a:off x="645834" y="1563396"/>
            <a:ext cx="2692865" cy="3046988"/>
          </a:xfrm>
          <a:prstGeom prst="rect">
            <a:avLst/>
          </a:prstGeom>
        </p:spPr>
        <p:txBody>
          <a:bodyPr wrap="square">
            <a:spAutoFit/>
          </a:bodyPr>
          <a:lstStyle/>
          <a:p>
            <a:pPr algn="r"/>
            <a:r>
              <a:rPr lang="ar-SA" sz="2400" b="1" dirty="0">
                <a:latin typeface="Lateef" panose="020B0604020202020204" charset="-78"/>
                <a:cs typeface="+mj-cs"/>
              </a:rPr>
              <a:t>1. سمكة القرش</a:t>
            </a:r>
          </a:p>
          <a:p>
            <a:pPr algn="r"/>
            <a:r>
              <a:rPr lang="ar-SA" sz="2400" b="1" dirty="0">
                <a:latin typeface="Lateef" panose="020B0604020202020204" charset="-78"/>
                <a:cs typeface="+mj-cs"/>
              </a:rPr>
              <a:t>2. كلب</a:t>
            </a:r>
          </a:p>
          <a:p>
            <a:pPr algn="r"/>
            <a:r>
              <a:rPr lang="ar-SA" sz="2400" b="1" dirty="0">
                <a:solidFill>
                  <a:srgbClr val="FF0000"/>
                </a:solidFill>
                <a:latin typeface="Lateef" panose="020B0604020202020204" charset="-78"/>
                <a:cs typeface="+mj-cs"/>
              </a:rPr>
              <a:t>3. فراشة</a:t>
            </a:r>
          </a:p>
          <a:p>
            <a:pPr algn="r"/>
            <a:r>
              <a:rPr lang="ar-SA" sz="2400" b="1" dirty="0">
                <a:latin typeface="Lateef" panose="020B0604020202020204" charset="-78"/>
                <a:cs typeface="+mj-cs"/>
              </a:rPr>
              <a:t>4. أخطبوط</a:t>
            </a:r>
          </a:p>
          <a:p>
            <a:pPr algn="r"/>
            <a:r>
              <a:rPr lang="ar-SA" sz="2400" b="1" dirty="0">
                <a:latin typeface="Lateef" panose="020B0604020202020204" charset="-78"/>
                <a:cs typeface="+mj-cs"/>
              </a:rPr>
              <a:t>5. دولفين</a:t>
            </a:r>
          </a:p>
          <a:p>
            <a:pPr algn="r"/>
            <a:r>
              <a:rPr lang="ar-SA" sz="2400" b="1" dirty="0">
                <a:latin typeface="Lateef" panose="020B0604020202020204" charset="-78"/>
                <a:cs typeface="+mj-cs"/>
              </a:rPr>
              <a:t>6. هدهد</a:t>
            </a:r>
          </a:p>
          <a:p>
            <a:pPr algn="r"/>
            <a:r>
              <a:rPr lang="ar-SA" sz="2400" b="1" dirty="0">
                <a:latin typeface="Lateef" panose="020B0604020202020204" charset="-78"/>
                <a:cs typeface="+mj-cs"/>
              </a:rPr>
              <a:t>7. حرباء</a:t>
            </a:r>
          </a:p>
          <a:p>
            <a:pPr algn="r"/>
            <a:r>
              <a:rPr lang="ar-SA" sz="2400" b="1" dirty="0">
                <a:latin typeface="Lateef" panose="020B0604020202020204" charset="-78"/>
                <a:cs typeface="+mj-cs"/>
              </a:rPr>
              <a:t>8. سلحفاة البحر</a:t>
            </a:r>
            <a:endParaRPr lang="en-US" sz="2400" b="1" dirty="0">
              <a:latin typeface="Lateef" panose="020B0604020202020204" charset="-78"/>
              <a:cs typeface="+mj-cs"/>
            </a:endParaRPr>
          </a:p>
        </p:txBody>
      </p:sp>
      <p:graphicFrame>
        <p:nvGraphicFramePr>
          <p:cNvPr id="8" name="טבלה 3"/>
          <p:cNvGraphicFramePr>
            <a:graphicFrameLocks noGrp="1"/>
          </p:cNvGraphicFramePr>
          <p:nvPr>
            <p:extLst>
              <p:ext uri="{D42A27DB-BD31-4B8C-83A1-F6EECF244321}">
                <p14:modId xmlns:p14="http://schemas.microsoft.com/office/powerpoint/2010/main" val="145349255"/>
              </p:ext>
            </p:extLst>
          </p:nvPr>
        </p:nvGraphicFramePr>
        <p:xfrm>
          <a:off x="3830576" y="1480565"/>
          <a:ext cx="4965693" cy="2867596"/>
        </p:xfrm>
        <a:graphic>
          <a:graphicData uri="http://schemas.openxmlformats.org/drawingml/2006/table">
            <a:tbl>
              <a:tblPr firstRow="1" bandRow="1">
                <a:tableStyleId>{5C22544A-7EE6-4342-B048-85BDC9FD1C3A}</a:tableStyleId>
              </a:tblPr>
              <a:tblGrid>
                <a:gridCol w="2198661">
                  <a:extLst>
                    <a:ext uri="{9D8B030D-6E8A-4147-A177-3AD203B41FA5}">
                      <a16:colId xmlns:a16="http://schemas.microsoft.com/office/drawing/2014/main" val="20000"/>
                    </a:ext>
                  </a:extLst>
                </a:gridCol>
                <a:gridCol w="2767032">
                  <a:extLst>
                    <a:ext uri="{9D8B030D-6E8A-4147-A177-3AD203B41FA5}">
                      <a16:colId xmlns:a16="http://schemas.microsoft.com/office/drawing/2014/main" val="20001"/>
                    </a:ext>
                  </a:extLst>
                </a:gridCol>
              </a:tblGrid>
              <a:tr h="673036">
                <a:tc>
                  <a:txBody>
                    <a:bodyPr/>
                    <a:lstStyle/>
                    <a:p>
                      <a:pPr algn="ctr"/>
                      <a:r>
                        <a:rPr lang="ar-SA" sz="2400" dirty="0">
                          <a:latin typeface="Lateef" panose="020B0604020202020204" charset="-78"/>
                          <a:cs typeface="+mj-cs"/>
                        </a:rPr>
                        <a:t>بيئتها</a:t>
                      </a:r>
                      <a:r>
                        <a:rPr lang="ar-SA" sz="2400" baseline="0" dirty="0">
                          <a:latin typeface="Lateef" panose="020B0604020202020204" charset="-78"/>
                          <a:cs typeface="+mj-cs"/>
                        </a:rPr>
                        <a:t> الحياتية الماء</a:t>
                      </a:r>
                      <a:endParaRPr lang="en-US" sz="2400" dirty="0">
                        <a:latin typeface="Lateef" panose="020B0604020202020204" charset="-78"/>
                        <a:cs typeface="+mj-cs"/>
                      </a:endParaRPr>
                    </a:p>
                  </a:txBody>
                  <a:tcPr anchor="ctr"/>
                </a:tc>
                <a:tc>
                  <a:txBody>
                    <a:bodyPr/>
                    <a:lstStyle/>
                    <a:p>
                      <a:pPr algn="ctr"/>
                      <a:r>
                        <a:rPr lang="ar-SA" sz="2400" dirty="0">
                          <a:latin typeface="Lateef" panose="020B0604020202020204" charset="-78"/>
                          <a:cs typeface="+mj-cs"/>
                        </a:rPr>
                        <a:t>بيئتها</a:t>
                      </a:r>
                      <a:r>
                        <a:rPr lang="ar-SA" sz="2400" baseline="0" dirty="0">
                          <a:latin typeface="Lateef" panose="020B0604020202020204" charset="-78"/>
                          <a:cs typeface="+mj-cs"/>
                        </a:rPr>
                        <a:t> الحياتية اليابسة</a:t>
                      </a:r>
                      <a:endParaRPr lang="en-US" sz="2400" dirty="0">
                        <a:latin typeface="Lateef" panose="020B0604020202020204" charset="-78"/>
                        <a:cs typeface="+mj-cs"/>
                      </a:endParaRPr>
                    </a:p>
                  </a:txBody>
                  <a:tcPr anchor="ctr"/>
                </a:tc>
                <a:extLst>
                  <a:ext uri="{0D108BD9-81ED-4DB2-BD59-A6C34878D82A}">
                    <a16:rowId xmlns:a16="http://schemas.microsoft.com/office/drawing/2014/main" val="10000"/>
                  </a:ext>
                </a:extLst>
              </a:tr>
              <a:tr h="548640">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tx1"/>
                          </a:solidFill>
                          <a:latin typeface="Lateef" panose="020B0604020202020204" charset="-78"/>
                          <a:ea typeface="+mn-ea"/>
                          <a:cs typeface="+mn-cs"/>
                        </a:rPr>
                        <a:t>سمكة القرش</a:t>
                      </a:r>
                      <a:endParaRPr lang="en-US" sz="2400" b="1" kern="1200" dirty="0">
                        <a:solidFill>
                          <a:schemeClr val="tx1"/>
                        </a:solidFill>
                        <a:latin typeface="Lateef" panose="020B0604020202020204" charset="-78"/>
                        <a:ea typeface="+mn-ea"/>
                        <a:cs typeface="+mn-cs"/>
                      </a:endParaRPr>
                    </a:p>
                  </a:txBody>
                  <a:tcPr anchor="ct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j-cs"/>
                        </a:rPr>
                        <a:t>كلب</a:t>
                      </a:r>
                    </a:p>
                  </a:txBody>
                  <a:tcPr anchor="ctr"/>
                </a:tc>
                <a:extLst>
                  <a:ext uri="{0D108BD9-81ED-4DB2-BD59-A6C34878D82A}">
                    <a16:rowId xmlns:a16="http://schemas.microsoft.com/office/drawing/2014/main" val="10001"/>
                  </a:ext>
                </a:extLst>
              </a:tr>
              <a:tr h="548640">
                <a:tc>
                  <a:txBody>
                    <a:bodyPr/>
                    <a:lstStyle/>
                    <a:p>
                      <a:pPr algn="ctr"/>
                      <a:endParaRPr lang="en-US" sz="2400" dirty="0">
                        <a:latin typeface="Lateef" panose="020B0604020202020204" charset="-78"/>
                        <a:cs typeface="+mj-cs"/>
                      </a:endParaRPr>
                    </a:p>
                  </a:txBody>
                  <a:tcPr anchor="ct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j-cs"/>
                        </a:rPr>
                        <a:t>فراشة</a:t>
                      </a:r>
                    </a:p>
                  </a:txBody>
                  <a:tcPr anchor="ctr"/>
                </a:tc>
                <a:extLst>
                  <a:ext uri="{0D108BD9-81ED-4DB2-BD59-A6C34878D82A}">
                    <a16:rowId xmlns:a16="http://schemas.microsoft.com/office/drawing/2014/main" val="10002"/>
                  </a:ext>
                </a:extLst>
              </a:tr>
              <a:tr h="548640">
                <a:tc>
                  <a:txBody>
                    <a:bodyPr/>
                    <a:lstStyle/>
                    <a:p>
                      <a:pPr algn="ctr"/>
                      <a:endParaRPr lang="en-US" sz="2400" dirty="0">
                        <a:latin typeface="Lateef" panose="020B0604020202020204" charset="-78"/>
                        <a:cs typeface="+mj-cs"/>
                      </a:endParaRPr>
                    </a:p>
                  </a:txBody>
                  <a:tcPr anchor="ctr"/>
                </a:tc>
                <a:tc>
                  <a:txBody>
                    <a:bodyPr/>
                    <a:lstStyle/>
                    <a:p>
                      <a:endParaRPr lang="en-CA" dirty="0"/>
                    </a:p>
                  </a:txBody>
                  <a:tcPr anchor="ctr"/>
                </a:tc>
                <a:extLst>
                  <a:ext uri="{0D108BD9-81ED-4DB2-BD59-A6C34878D82A}">
                    <a16:rowId xmlns:a16="http://schemas.microsoft.com/office/drawing/2014/main" val="10003"/>
                  </a:ext>
                </a:extLst>
              </a:tr>
              <a:tr h="548640">
                <a:tc>
                  <a:txBody>
                    <a:bodyPr/>
                    <a:lstStyle/>
                    <a:p>
                      <a:pPr algn="ctr"/>
                      <a:endParaRPr lang="en-US" sz="2400" dirty="0">
                        <a:latin typeface="Lateef" panose="020B0604020202020204" charset="-78"/>
                        <a:cs typeface="+mj-cs"/>
                      </a:endParaRPr>
                    </a:p>
                  </a:txBody>
                  <a:tcPr anchor="ctr"/>
                </a:tc>
                <a:tc>
                  <a:txBody>
                    <a:bodyPr/>
                    <a:lstStyle/>
                    <a:p>
                      <a:pPr algn="ctr"/>
                      <a:endParaRPr lang="en-US" sz="2400" dirty="0">
                        <a:latin typeface="Lateef" panose="020B0604020202020204" charset="-78"/>
                        <a:cs typeface="+mj-cs"/>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5841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xfrm>
            <a:off x="2301360" y="516784"/>
            <a:ext cx="6210000" cy="540000"/>
          </a:xfrm>
          <a:prstGeom prst="rect">
            <a:avLst/>
          </a:prstGeom>
          <a:solidFill>
            <a:schemeClr val="accent1"/>
          </a:solidFill>
          <a:ln>
            <a:noFill/>
          </a:ln>
        </p:spPr>
        <p:txBody>
          <a:bodyPr spcFirstLastPara="1" vert="horz" wrap="square" lIns="68569" tIns="34275" rIns="68569" bIns="34275" rtlCol="0" anchor="b" anchorCtr="0">
            <a:noAutofit/>
          </a:bodyPr>
          <a:lstStyle/>
          <a:p>
            <a:pPr algn="ctr">
              <a:spcBef>
                <a:spcPts val="0"/>
              </a:spcBef>
            </a:pPr>
            <a:r>
              <a:rPr lang="he-IL" b="1" dirty="0">
                <a:effectLst>
                  <a:outerShdw blurRad="38100" dist="38100" dir="2700000" algn="tl">
                    <a:srgbClr val="000000">
                      <a:alpha val="43137"/>
                    </a:srgbClr>
                  </a:outerShdw>
                </a:effectLst>
                <a:latin typeface="Lateef" panose="01000506020000020003" pitchFamily="2" charset="-78"/>
                <a:cs typeface="+mj-cs"/>
              </a:rPr>
              <a:t> </a:t>
            </a:r>
            <a:br>
              <a:rPr lang="ar-SA" b="1" dirty="0">
                <a:effectLst>
                  <a:outerShdw blurRad="38100" dist="38100" dir="2700000" algn="tl">
                    <a:srgbClr val="000000">
                      <a:alpha val="43137"/>
                    </a:srgbClr>
                  </a:outerShdw>
                </a:effectLst>
                <a:latin typeface="Lateef" panose="01000506020000020003" pitchFamily="2" charset="-78"/>
                <a:cs typeface="+mj-cs"/>
              </a:rPr>
            </a:br>
            <a:r>
              <a:rPr lang="ar-SA" b="1" dirty="0">
                <a:effectLst>
                  <a:outerShdw blurRad="38100" dist="38100" dir="2700000" algn="tl">
                    <a:srgbClr val="000000">
                      <a:alpha val="43137"/>
                    </a:srgbClr>
                  </a:outerShdw>
                </a:effectLst>
                <a:latin typeface="Lateef" panose="01000506020000020003" pitchFamily="2" charset="-78"/>
                <a:cs typeface="+mj-cs"/>
              </a:rPr>
              <a:t>لمن أنتمي؟؟</a:t>
            </a:r>
            <a:endParaRPr b="1" dirty="0">
              <a:effectLst>
                <a:outerShdw blurRad="38100" dist="38100" dir="2700000" algn="tl">
                  <a:srgbClr val="000000">
                    <a:alpha val="43137"/>
                  </a:srgbClr>
                </a:outerShdw>
              </a:effectLst>
              <a:latin typeface="Lateef" panose="01000506020000020003" pitchFamily="2" charset="-78"/>
              <a:cs typeface="+mj-cs"/>
            </a:endParaRPr>
          </a:p>
        </p:txBody>
      </p:sp>
      <p:pic>
        <p:nvPicPr>
          <p:cNvPr id="280" name="Google Shape;280;p9"/>
          <p:cNvPicPr preferRelativeResize="0"/>
          <p:nvPr/>
        </p:nvPicPr>
        <p:blipFill rotWithShape="1">
          <a:blip r:embed="rId3">
            <a:alphaModFix/>
          </a:blip>
          <a:srcRect/>
          <a:stretch/>
        </p:blipFill>
        <p:spPr>
          <a:xfrm>
            <a:off x="2713385" y="10172"/>
            <a:ext cx="763159" cy="803025"/>
          </a:xfrm>
          <a:prstGeom prst="rect">
            <a:avLst/>
          </a:prstGeom>
          <a:noFill/>
          <a:ln>
            <a:noFill/>
          </a:ln>
        </p:spPr>
      </p:pic>
      <p:sp>
        <p:nvSpPr>
          <p:cNvPr id="2" name="Rectangle 1"/>
          <p:cNvSpPr>
            <a:spLocks noChangeArrowheads="1"/>
          </p:cNvSpPr>
          <p:nvPr/>
        </p:nvSpPr>
        <p:spPr bwMode="auto">
          <a:xfrm>
            <a:off x="10076393" y="3238117"/>
            <a:ext cx="27764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80"/>
                </a:solidFill>
                <a:effectLst/>
                <a:latin typeface="Droid Arabic Kufi"/>
              </a:rPr>
              <a:t>  </a:t>
            </a:r>
            <a:endParaRPr kumimoji="0" lang="en-US" altLang="en-US" sz="10100" b="1" i="0" u="none" strike="noStrike" cap="none" normalizeH="0" baseline="0" dirty="0">
              <a:ln>
                <a:noFill/>
              </a:ln>
              <a:solidFill>
                <a:srgbClr val="000080"/>
              </a:solidFill>
              <a:effectLst/>
              <a:latin typeface="Droid Arabic Kufi"/>
            </a:endParaRPr>
          </a:p>
        </p:txBody>
      </p:sp>
      <p:sp>
        <p:nvSpPr>
          <p:cNvPr id="5" name="מלבן 4"/>
          <p:cNvSpPr/>
          <p:nvPr/>
        </p:nvSpPr>
        <p:spPr>
          <a:xfrm>
            <a:off x="645834" y="1563396"/>
            <a:ext cx="2692865" cy="3046988"/>
          </a:xfrm>
          <a:prstGeom prst="rect">
            <a:avLst/>
          </a:prstGeom>
        </p:spPr>
        <p:txBody>
          <a:bodyPr wrap="square">
            <a:spAutoFit/>
          </a:bodyPr>
          <a:lstStyle/>
          <a:p>
            <a:pPr algn="r"/>
            <a:r>
              <a:rPr lang="ar-SA" sz="2400" b="1" dirty="0">
                <a:latin typeface="Lateef" panose="020B0604020202020204" charset="-78"/>
                <a:cs typeface="+mj-cs"/>
              </a:rPr>
              <a:t>1. سمكة القرش</a:t>
            </a:r>
          </a:p>
          <a:p>
            <a:pPr algn="r"/>
            <a:r>
              <a:rPr lang="ar-SA" sz="2400" b="1" dirty="0">
                <a:latin typeface="Lateef" panose="020B0604020202020204" charset="-78"/>
                <a:cs typeface="+mj-cs"/>
              </a:rPr>
              <a:t>2. كلب</a:t>
            </a:r>
          </a:p>
          <a:p>
            <a:pPr algn="r"/>
            <a:r>
              <a:rPr lang="ar-SA" sz="2400" b="1" dirty="0">
                <a:latin typeface="Lateef" panose="020B0604020202020204" charset="-78"/>
                <a:cs typeface="+mj-cs"/>
              </a:rPr>
              <a:t>3. فراشة</a:t>
            </a:r>
          </a:p>
          <a:p>
            <a:pPr algn="r"/>
            <a:r>
              <a:rPr lang="ar-SA" sz="2400" b="1" dirty="0">
                <a:solidFill>
                  <a:srgbClr val="FF0000"/>
                </a:solidFill>
                <a:latin typeface="Lateef" panose="020B0604020202020204" charset="-78"/>
                <a:cs typeface="+mj-cs"/>
              </a:rPr>
              <a:t>4. أخطبوط</a:t>
            </a:r>
          </a:p>
          <a:p>
            <a:pPr algn="r"/>
            <a:r>
              <a:rPr lang="ar-SA" sz="2400" b="1" dirty="0">
                <a:latin typeface="Lateef" panose="020B0604020202020204" charset="-78"/>
                <a:cs typeface="+mj-cs"/>
              </a:rPr>
              <a:t>5. دولفين</a:t>
            </a:r>
          </a:p>
          <a:p>
            <a:pPr algn="r"/>
            <a:r>
              <a:rPr lang="ar-SA" sz="2400" b="1" dirty="0">
                <a:latin typeface="Lateef" panose="020B0604020202020204" charset="-78"/>
                <a:cs typeface="+mj-cs"/>
              </a:rPr>
              <a:t>6. هدهد</a:t>
            </a:r>
          </a:p>
          <a:p>
            <a:pPr algn="r"/>
            <a:r>
              <a:rPr lang="ar-SA" sz="2400" b="1" dirty="0">
                <a:latin typeface="Lateef" panose="020B0604020202020204" charset="-78"/>
                <a:cs typeface="+mj-cs"/>
              </a:rPr>
              <a:t>7. حرباء</a:t>
            </a:r>
          </a:p>
          <a:p>
            <a:pPr algn="r"/>
            <a:r>
              <a:rPr lang="ar-SA" sz="2400" b="1" dirty="0">
                <a:latin typeface="Lateef" panose="020B0604020202020204" charset="-78"/>
                <a:cs typeface="+mj-cs"/>
              </a:rPr>
              <a:t>8. سلحفاة البحر</a:t>
            </a:r>
            <a:endParaRPr lang="en-US" sz="2400" b="1" dirty="0">
              <a:latin typeface="Lateef" panose="020B0604020202020204" charset="-78"/>
              <a:cs typeface="+mj-cs"/>
            </a:endParaRPr>
          </a:p>
        </p:txBody>
      </p:sp>
      <p:graphicFrame>
        <p:nvGraphicFramePr>
          <p:cNvPr id="8" name="טבלה 3"/>
          <p:cNvGraphicFramePr>
            <a:graphicFrameLocks noGrp="1"/>
          </p:cNvGraphicFramePr>
          <p:nvPr>
            <p:extLst>
              <p:ext uri="{D42A27DB-BD31-4B8C-83A1-F6EECF244321}">
                <p14:modId xmlns:p14="http://schemas.microsoft.com/office/powerpoint/2010/main" val="2039207441"/>
              </p:ext>
            </p:extLst>
          </p:nvPr>
        </p:nvGraphicFramePr>
        <p:xfrm>
          <a:off x="3830576" y="1480565"/>
          <a:ext cx="4965693" cy="2867596"/>
        </p:xfrm>
        <a:graphic>
          <a:graphicData uri="http://schemas.openxmlformats.org/drawingml/2006/table">
            <a:tbl>
              <a:tblPr firstRow="1" bandRow="1">
                <a:tableStyleId>{5C22544A-7EE6-4342-B048-85BDC9FD1C3A}</a:tableStyleId>
              </a:tblPr>
              <a:tblGrid>
                <a:gridCol w="2198661">
                  <a:extLst>
                    <a:ext uri="{9D8B030D-6E8A-4147-A177-3AD203B41FA5}">
                      <a16:colId xmlns:a16="http://schemas.microsoft.com/office/drawing/2014/main" val="20000"/>
                    </a:ext>
                  </a:extLst>
                </a:gridCol>
                <a:gridCol w="2767032">
                  <a:extLst>
                    <a:ext uri="{9D8B030D-6E8A-4147-A177-3AD203B41FA5}">
                      <a16:colId xmlns:a16="http://schemas.microsoft.com/office/drawing/2014/main" val="20001"/>
                    </a:ext>
                  </a:extLst>
                </a:gridCol>
              </a:tblGrid>
              <a:tr h="673036">
                <a:tc>
                  <a:txBody>
                    <a:bodyPr/>
                    <a:lstStyle/>
                    <a:p>
                      <a:pPr algn="ctr"/>
                      <a:r>
                        <a:rPr lang="ar-SA" sz="2400" dirty="0">
                          <a:latin typeface="Lateef" panose="020B0604020202020204" charset="-78"/>
                          <a:cs typeface="+mj-cs"/>
                        </a:rPr>
                        <a:t>بيئتها</a:t>
                      </a:r>
                      <a:r>
                        <a:rPr lang="ar-SA" sz="2400" baseline="0" dirty="0">
                          <a:latin typeface="Lateef" panose="020B0604020202020204" charset="-78"/>
                          <a:cs typeface="+mj-cs"/>
                        </a:rPr>
                        <a:t> الحياتية الماء</a:t>
                      </a:r>
                      <a:endParaRPr lang="en-US" sz="2400" dirty="0">
                        <a:latin typeface="Lateef" panose="020B0604020202020204" charset="-78"/>
                        <a:cs typeface="+mj-cs"/>
                      </a:endParaRPr>
                    </a:p>
                  </a:txBody>
                  <a:tcPr anchor="ctr"/>
                </a:tc>
                <a:tc>
                  <a:txBody>
                    <a:bodyPr/>
                    <a:lstStyle/>
                    <a:p>
                      <a:pPr algn="ctr"/>
                      <a:r>
                        <a:rPr lang="ar-SA" sz="2400" dirty="0">
                          <a:latin typeface="Lateef" panose="020B0604020202020204" charset="-78"/>
                          <a:cs typeface="+mj-cs"/>
                        </a:rPr>
                        <a:t>بيئتها</a:t>
                      </a:r>
                      <a:r>
                        <a:rPr lang="ar-SA" sz="2400" baseline="0" dirty="0">
                          <a:latin typeface="Lateef" panose="020B0604020202020204" charset="-78"/>
                          <a:cs typeface="+mj-cs"/>
                        </a:rPr>
                        <a:t> الحياتية اليابسة</a:t>
                      </a:r>
                      <a:endParaRPr lang="en-US" sz="2400" dirty="0">
                        <a:latin typeface="Lateef" panose="020B0604020202020204" charset="-78"/>
                        <a:cs typeface="+mj-cs"/>
                      </a:endParaRPr>
                    </a:p>
                  </a:txBody>
                  <a:tcPr anchor="ctr"/>
                </a:tc>
                <a:extLst>
                  <a:ext uri="{0D108BD9-81ED-4DB2-BD59-A6C34878D82A}">
                    <a16:rowId xmlns:a16="http://schemas.microsoft.com/office/drawing/2014/main" val="10000"/>
                  </a:ext>
                </a:extLst>
              </a:tr>
              <a:tr h="548640">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tx1"/>
                          </a:solidFill>
                          <a:latin typeface="Lateef" panose="020B0604020202020204" charset="-78"/>
                          <a:ea typeface="+mn-ea"/>
                          <a:cs typeface="+mn-cs"/>
                        </a:rPr>
                        <a:t>سمكة القرش</a:t>
                      </a:r>
                      <a:endParaRPr lang="en-US" sz="2400" b="1" kern="1200" dirty="0">
                        <a:solidFill>
                          <a:schemeClr val="tx1"/>
                        </a:solidFill>
                        <a:latin typeface="Lateef" panose="020B0604020202020204" charset="-78"/>
                        <a:ea typeface="+mn-ea"/>
                        <a:cs typeface="+mn-cs"/>
                      </a:endParaRPr>
                    </a:p>
                  </a:txBody>
                  <a:tcPr anchor="ct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j-cs"/>
                        </a:rPr>
                        <a:t>كلب</a:t>
                      </a:r>
                    </a:p>
                  </a:txBody>
                  <a:tcPr anchor="ctr"/>
                </a:tc>
                <a:extLst>
                  <a:ext uri="{0D108BD9-81ED-4DB2-BD59-A6C34878D82A}">
                    <a16:rowId xmlns:a16="http://schemas.microsoft.com/office/drawing/2014/main" val="10001"/>
                  </a:ext>
                </a:extLst>
              </a:tr>
              <a:tr h="548640">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n-cs"/>
                        </a:rPr>
                        <a:t>أخطبوط</a:t>
                      </a:r>
                    </a:p>
                  </a:txBody>
                  <a:tcPr anchor="ct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SA" sz="2400" b="1" kern="1200" dirty="0">
                          <a:solidFill>
                            <a:schemeClr val="dk1"/>
                          </a:solidFill>
                          <a:latin typeface="Lateef" panose="020B0604020202020204" charset="-78"/>
                          <a:ea typeface="+mn-ea"/>
                          <a:cs typeface="+mj-cs"/>
                        </a:rPr>
                        <a:t>فراشة</a:t>
                      </a:r>
                    </a:p>
                  </a:txBody>
                  <a:tcPr anchor="ctr"/>
                </a:tc>
                <a:extLst>
                  <a:ext uri="{0D108BD9-81ED-4DB2-BD59-A6C34878D82A}">
                    <a16:rowId xmlns:a16="http://schemas.microsoft.com/office/drawing/2014/main" val="10002"/>
                  </a:ext>
                </a:extLst>
              </a:tr>
              <a:tr h="548640">
                <a:tc>
                  <a:txBody>
                    <a:bodyPr/>
                    <a:lstStyle/>
                    <a:p>
                      <a:pPr algn="ctr"/>
                      <a:endParaRPr lang="en-US" sz="2400" dirty="0">
                        <a:latin typeface="Lateef" panose="020B0604020202020204" charset="-78"/>
                        <a:cs typeface="+mj-cs"/>
                      </a:endParaRPr>
                    </a:p>
                  </a:txBody>
                  <a:tcPr anchor="ctr"/>
                </a:tc>
                <a:tc>
                  <a:txBody>
                    <a:bodyPr/>
                    <a:lstStyle/>
                    <a:p>
                      <a:endParaRPr lang="en-CA" dirty="0"/>
                    </a:p>
                  </a:txBody>
                  <a:tcPr anchor="ctr"/>
                </a:tc>
                <a:extLst>
                  <a:ext uri="{0D108BD9-81ED-4DB2-BD59-A6C34878D82A}">
                    <a16:rowId xmlns:a16="http://schemas.microsoft.com/office/drawing/2014/main" val="10003"/>
                  </a:ext>
                </a:extLst>
              </a:tr>
              <a:tr h="548640">
                <a:tc>
                  <a:txBody>
                    <a:bodyPr/>
                    <a:lstStyle/>
                    <a:p>
                      <a:pPr algn="ctr"/>
                      <a:endParaRPr lang="en-US" sz="2400" dirty="0">
                        <a:latin typeface="Lateef" panose="020B0604020202020204" charset="-78"/>
                        <a:cs typeface="+mj-cs"/>
                      </a:endParaRPr>
                    </a:p>
                  </a:txBody>
                  <a:tcPr anchor="ctr"/>
                </a:tc>
                <a:tc>
                  <a:txBody>
                    <a:bodyPr/>
                    <a:lstStyle/>
                    <a:p>
                      <a:pPr algn="ctr"/>
                      <a:endParaRPr lang="en-US" sz="2400" dirty="0">
                        <a:latin typeface="Lateef" panose="020B0604020202020204" charset="-78"/>
                        <a:cs typeface="+mj-cs"/>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7007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theme/theme1.xml><?xml version="1.0" encoding="utf-8"?>
<a:theme xmlns:a="http://schemas.openxmlformats.org/drawingml/2006/main" name="כיתה באויר">
  <a:themeElements>
    <a:clrScheme name="התאמה אישית 3">
      <a:dk1>
        <a:srgbClr val="424242"/>
      </a:dk1>
      <a:lt1>
        <a:srgbClr val="FFFFFF"/>
      </a:lt1>
      <a:dk2>
        <a:srgbClr val="5E5E5E"/>
      </a:dk2>
      <a:lt2>
        <a:srgbClr val="E7E6E6"/>
      </a:lt2>
      <a:accent1>
        <a:srgbClr val="1152C9"/>
      </a:accent1>
      <a:accent2>
        <a:srgbClr val="FB2265"/>
      </a:accent2>
      <a:accent3>
        <a:srgbClr val="FEC100"/>
      </a:accent3>
      <a:accent4>
        <a:srgbClr val="9D9E9D"/>
      </a:accent4>
      <a:accent5>
        <a:srgbClr val="67B2FF"/>
      </a:accent5>
      <a:accent6>
        <a:srgbClr val="FF82A5"/>
      </a:accent6>
      <a:hlink>
        <a:srgbClr val="1152C9"/>
      </a:hlink>
      <a:folHlink>
        <a:srgbClr val="7030A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כיתה באויר" id="{0624B64E-4EB0-4CE0-A002-B0CA446F40E5}" vid="{3E88FC4F-FEDA-4608-A295-5DC0C3A93389}"/>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התאמה אישית 3">
    <a:dk1>
      <a:srgbClr val="424242"/>
    </a:dk1>
    <a:lt1>
      <a:srgbClr val="FFFFFF"/>
    </a:lt1>
    <a:dk2>
      <a:srgbClr val="5E5E5E"/>
    </a:dk2>
    <a:lt2>
      <a:srgbClr val="E7E6E6"/>
    </a:lt2>
    <a:accent1>
      <a:srgbClr val="1152C9"/>
    </a:accent1>
    <a:accent2>
      <a:srgbClr val="FB2265"/>
    </a:accent2>
    <a:accent3>
      <a:srgbClr val="FEC100"/>
    </a:accent3>
    <a:accent4>
      <a:srgbClr val="9D9E9D"/>
    </a:accent4>
    <a:accent5>
      <a:srgbClr val="67B2FF"/>
    </a:accent5>
    <a:accent6>
      <a:srgbClr val="FF82A5"/>
    </a:accent6>
    <a:hlink>
      <a:srgbClr val="1152C9"/>
    </a:hlink>
    <a:folHlink>
      <a:srgbClr val="7030A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84B2C970292541884C6D2E423F45B9" ma:contentTypeVersion="11" ma:contentTypeDescription="Create a new document." ma:contentTypeScope="" ma:versionID="4f3f6e36b171e087215f6d509548beb9">
  <xsd:schema xmlns:xsd="http://www.w3.org/2001/XMLSchema" xmlns:xs="http://www.w3.org/2001/XMLSchema" xmlns:p="http://schemas.microsoft.com/office/2006/metadata/properties" xmlns:ns3="7de65336-3470-4daf-946b-7619550e553e" xmlns:ns4="6ad565e7-c57f-415f-adfa-5c7854c55faf" targetNamespace="http://schemas.microsoft.com/office/2006/metadata/properties" ma:root="true" ma:fieldsID="6005d5751e642d050b7d13b2165ab4df" ns3:_="" ns4:_="">
    <xsd:import namespace="7de65336-3470-4daf-946b-7619550e553e"/>
    <xsd:import namespace="6ad565e7-c57f-415f-adfa-5c7854c55fa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e65336-3470-4daf-946b-7619550e553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d565e7-c57f-415f-adfa-5c7854c55fa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E0A243-FC33-437F-B3BC-A127B2E4CBA6}">
  <ds:schemaRefs>
    <ds:schemaRef ds:uri="http://schemas.microsoft.com/sharepoint/v3/contenttype/forms"/>
  </ds:schemaRefs>
</ds:datastoreItem>
</file>

<file path=customXml/itemProps2.xml><?xml version="1.0" encoding="utf-8"?>
<ds:datastoreItem xmlns:ds="http://schemas.openxmlformats.org/officeDocument/2006/customXml" ds:itemID="{231DCD41-DD18-4D8D-A423-0D5B4C7D9CD4}">
  <ds:schemaRefs>
    <ds:schemaRef ds:uri="http://schemas.microsoft.com/office/2006/metadata/contentType"/>
    <ds:schemaRef ds:uri="http://schemas.microsoft.com/office/2006/metadata/properties/metaAttributes"/>
    <ds:schemaRef ds:uri="http://www.w3.org/2000/xmlns/"/>
    <ds:schemaRef ds:uri="http://www.w3.org/2001/XMLSchema"/>
    <ds:schemaRef ds:uri="7de65336-3470-4daf-946b-7619550e553e"/>
    <ds:schemaRef ds:uri="6ad565e7-c57f-415f-adfa-5c7854c55faf"/>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9391B1-E9DB-4FF2-A398-965E6B149A1C}">
  <ds:schemaRefs>
    <ds:schemaRef ds:uri="6ad565e7-c57f-415f-adfa-5c7854c55faf"/>
    <ds:schemaRef ds:uri="http://purl.org/dc/elements/1.1/"/>
    <ds:schemaRef ds:uri="http://schemas.microsoft.com/office/infopath/2007/PartnerControls"/>
    <ds:schemaRef ds:uri="7de65336-3470-4daf-946b-7619550e553e"/>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5736</TotalTime>
  <Words>5388</Words>
  <Application>Microsoft Office PowerPoint</Application>
  <PresentationFormat>‫הצגה על המסך (16:9)</PresentationFormat>
  <Paragraphs>962</Paragraphs>
  <Slides>60</Slides>
  <Notes>55</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60</vt:i4>
      </vt:variant>
    </vt:vector>
  </HeadingPairs>
  <TitlesOfParts>
    <vt:vector size="69" baseType="lpstr">
      <vt:lpstr>DroidArabicKufi-Regular</vt:lpstr>
      <vt:lpstr>Calibri</vt:lpstr>
      <vt:lpstr>Guttman Yad-Brush</vt:lpstr>
      <vt:lpstr>Droid Arabic Kufi</vt:lpstr>
      <vt:lpstr>Arial</vt:lpstr>
      <vt:lpstr>Alef</vt:lpstr>
      <vt:lpstr>Times New Roman</vt:lpstr>
      <vt:lpstr>Lateef</vt:lpstr>
      <vt:lpstr>כיתה באויר</vt:lpstr>
      <vt:lpstr>מצגת של PowerPoint‏</vt:lpstr>
      <vt:lpstr>كيف حالكم وكيف النفسية اليوم؟  مضامين درسنا :</vt:lpstr>
      <vt:lpstr>ماذا يجب أن نحضّر لدرسنا اليوم ؟ </vt:lpstr>
      <vt:lpstr>نبدأ بمتعة , بهمة ونشاط..</vt:lpstr>
      <vt:lpstr>  لمن أنتمي؟؟</vt:lpstr>
      <vt:lpstr>  لمن أنتمي؟؟</vt:lpstr>
      <vt:lpstr>  لمن أنتمي؟؟</vt:lpstr>
      <vt:lpstr>  لمن أنتمي؟؟</vt:lpstr>
      <vt:lpstr>  لمن أنتمي؟؟</vt:lpstr>
      <vt:lpstr>  لمن أنتمي؟؟</vt:lpstr>
      <vt:lpstr>  لمن أنتمي؟؟</vt:lpstr>
      <vt:lpstr>  لمن أنتمي؟؟</vt:lpstr>
      <vt:lpstr>  لمن أنتمي؟؟</vt:lpstr>
      <vt:lpstr>                     مفهوم التصنيف وأهميته؟</vt:lpstr>
      <vt:lpstr>كيف صنّف العلماء الكائنات الحيّة؟</vt:lpstr>
      <vt:lpstr>كيف صنّف العلماء الكائنات الحيّة؟</vt:lpstr>
      <vt:lpstr>كيف صنّف العلماء مملكة الحيوانات ؟</vt:lpstr>
      <vt:lpstr>تصنيف مملكة ‬الْحَيَواناتِ</vt:lpstr>
      <vt:lpstr>مجموعة اللافقاريات</vt:lpstr>
      <vt:lpstr>اللّافَقرِيّاتِ‭</vt:lpstr>
      <vt:lpstr>‭‬ ‭ ‬ مَجْموعَةُ‭ ‬الْفَقارِيّاتِ:‭‬‭</vt:lpstr>
      <vt:lpstr>الفقاريات</vt:lpstr>
      <vt:lpstr>نماذج لهياكل عظمية لحيوانات لمجموعة الفقاريات</vt:lpstr>
      <vt:lpstr>تدريب : صنّف حيوانات حسب الجدول.</vt:lpstr>
      <vt:lpstr>تدريب : صنّف حيوانات حسب الجدول.</vt:lpstr>
      <vt:lpstr>تدريب : صنّف حيوانات حسب الجدول.</vt:lpstr>
      <vt:lpstr>تدريب : صنّف حيوانات حسب الجدول.</vt:lpstr>
      <vt:lpstr>تدريب : صنّف حيوانات حسب الجدول.</vt:lpstr>
      <vt:lpstr>تدريب : صنّف حيوانات حسب الجدول.</vt:lpstr>
      <vt:lpstr>تدريب : صنّف حيوانات حسب الجدول.</vt:lpstr>
      <vt:lpstr>تدريب : صنّف حيوانات حسب الجدول.</vt:lpstr>
      <vt:lpstr>تدريب : صنّف حيوانات حسب الجدول.</vt:lpstr>
      <vt:lpstr>تدريب : صنّف حيوانات حسب الجدول.</vt:lpstr>
      <vt:lpstr>تدريب : صنّف حيوانات حسب الجدول.</vt:lpstr>
      <vt:lpstr>تدريب : صنّف حيوانات حسب الجدول.</vt:lpstr>
      <vt:lpstr>الفُروقُ‭ ‬بَيْنَ‭ ‬الْفَقارِيّاتِ‭ ‬وَاللّافَقارِيّاتِ</vt:lpstr>
      <vt:lpstr>الفُروقُ‭ ‬بَيْنَ‭ ‬الْفَقارِيّاتِ‭ ‬وَاللّافَقارِيّاتِ</vt:lpstr>
      <vt:lpstr>تدريب : صنّف صفات الحيوانات الفقارية و اللافقارية داخل الجدول.</vt:lpstr>
      <vt:lpstr>تدريب : صنّف صفات الحيوانات الفقارية و اللافقارية داخل الجدول.</vt:lpstr>
      <vt:lpstr>تدريب : صنّف صفات الحيوانات الفقارية و اللافقارية داخل الجدول.</vt:lpstr>
      <vt:lpstr>تدريب : صنّف صفات الحيوانات الفقارية و اللافقارية داخل الجدول.</vt:lpstr>
      <vt:lpstr>تدريب : صنّف صفات الحيوانات الفقارية و اللافقارية داخل الجدول.</vt:lpstr>
      <vt:lpstr>تدريب : صنّف صفات الحيوانات الفقارية و اللافقارية داخل الجدول.</vt:lpstr>
      <vt:lpstr>تدريب : صنّف صفات الحيوانات الفقارية و اللافقارية داخل الجدول.</vt:lpstr>
      <vt:lpstr>تدريب : صنّف صفات الحيوانات الفقارية و اللافقارية داخل الجدول.</vt:lpstr>
      <vt:lpstr>تدريب : صنّف صفات الحيوانات الفقارية و اللافقارية داخل الجدول.</vt:lpstr>
      <vt:lpstr>تدريب اجمال الدرس:أكمل الرسم التخطيطي للدرس </vt:lpstr>
      <vt:lpstr>تدريب اجمال الدرس:أكمل الرسم التخطيطي للدرس </vt:lpstr>
      <vt:lpstr>تدريب اجمال الدرس:أكمل الرسم التخطيطي للدرس </vt:lpstr>
      <vt:lpstr>تدريب اجمال الدرس:أكمل الرسم التخطيطي للدرس </vt:lpstr>
      <vt:lpstr>تدريب اجمال الدرس:أكمل الرسم التخطيطي للدرس </vt:lpstr>
      <vt:lpstr>تدريب اجمال الدرس:أكمل الرسم التخطيطي للدرس </vt:lpstr>
      <vt:lpstr>تدريب اجمال الدرس:أكمل الرسم التخطيطي للدرس </vt:lpstr>
      <vt:lpstr>المرحلة 1: البحث في غوغل</vt:lpstr>
      <vt:lpstr>المرحلة 2 : الدخول إلى الموقع</vt:lpstr>
      <vt:lpstr>المرحلة 3: اشبك</vt:lpstr>
      <vt:lpstr>المرحلة 4: نختار خانة العلوم والتكنولوجيا </vt:lpstr>
      <vt:lpstr>المرحلة 5: نختار المرحلة العمريّة المناسبة</vt:lpstr>
      <vt:lpstr>المرحلة 6 : نختار الوحدة المناسبة </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הנחיות למורה לבניית השיעור (45 דקות סה"כ)</dc:title>
  <dc:creator>Keren Taiter</dc:creator>
  <cp:lastModifiedBy>USER</cp:lastModifiedBy>
  <cp:revision>254</cp:revision>
  <dcterms:modified xsi:type="dcterms:W3CDTF">2021-01-14T08:24:40Z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0x0101003A84B2C970292541884C6D2E423F45B9</vt:lpwstr>
  </property>
</Properties>
</file>