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9" r:id="rId2"/>
    <p:sldId id="258" r:id="rId3"/>
    <p:sldId id="265" r:id="rId4"/>
    <p:sldId id="266" r:id="rId5"/>
    <p:sldId id="260" r:id="rId6"/>
    <p:sldId id="261" r:id="rId7"/>
    <p:sldId id="262" r:id="rId8"/>
    <p:sldId id="263" r:id="rId9"/>
    <p:sldId id="26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FFFF"/>
    <a:srgbClr val="E8169D"/>
    <a:srgbClr val="32E329"/>
    <a:srgbClr val="950D71"/>
    <a:srgbClr val="B84B08"/>
    <a:srgbClr val="66FF99"/>
    <a:srgbClr val="66FF66"/>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122D1DC-61DC-4746-9C1F-9644A3410438}" type="datetimeFigureOut">
              <a:rPr lang="he-IL" smtClean="0"/>
              <a:pPr/>
              <a:t>כ"ט/אדר א/תשע"ט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455879-015C-44C0-A249-46264B5FA156}" type="slidenum">
              <a:rPr lang="he-IL" smtClean="0"/>
              <a:pPr/>
              <a:t>‹#›</a:t>
            </a:fld>
            <a:endParaRPr lang="he-IL"/>
          </a:p>
        </p:txBody>
      </p:sp>
    </p:spTree>
    <p:extLst>
      <p:ext uri="{BB962C8B-B14F-4D97-AF65-F5344CB8AC3E}">
        <p14:creationId xmlns:p14="http://schemas.microsoft.com/office/powerpoint/2010/main" val="5969508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כותרת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10" name="מציין מיקום של תאריך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3/6/2019</a:t>
            </a:fld>
            <a:endParaRPr lang="en-US"/>
          </a:p>
        </p:txBody>
      </p:sp>
      <p:sp>
        <p:nvSpPr>
          <p:cNvPr id="11" name="מציין מיקום של מספר שקופית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מציין מיקום של כותרת תחתונה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5" name="מציין מיקום של כותרת תחתונה 4"/>
          <p:cNvSpPr>
            <a:spLocks noGrp="1"/>
          </p:cNvSpPr>
          <p:nvPr>
            <p:ph type="ftr" sz="quarter" idx="11"/>
          </p:nvPr>
        </p:nvSpPr>
        <p:spPr/>
        <p:txBody>
          <a:bodyPr/>
          <a:lstStyle>
            <a:extLst/>
          </a:lstStyle>
          <a:p>
            <a:endParaRPr kumimoji="0" lang="en-US"/>
          </a:p>
        </p:txBody>
      </p:sp>
      <p:sp>
        <p:nvSpPr>
          <p:cNvPr id="6" name="מציין מיקום של מספר שקופית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lvl1pPr algn="l">
              <a:defRPr/>
            </a:lvl1pPr>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5" name="מציין מיקום של כותרת תחתונה 4"/>
          <p:cNvSpPr>
            <a:spLocks noGrp="1"/>
          </p:cNvSpPr>
          <p:nvPr>
            <p:ph type="ftr" sz="quarter" idx="11"/>
          </p:nvPr>
        </p:nvSpPr>
        <p:spPr/>
        <p:txBody>
          <a:bodyPr/>
          <a:lstStyle>
            <a:extLst/>
          </a:lstStyle>
          <a:p>
            <a:endParaRPr kumimoji="0" lang="en-US"/>
          </a:p>
        </p:txBody>
      </p:sp>
      <p:sp>
        <p:nvSpPr>
          <p:cNvPr id="6" name="מציין מיקום של מספר שקופית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7" name="מלבן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5" name="מציין מיקום של כותרת תחתונה 4"/>
          <p:cNvSpPr>
            <a:spLocks noGrp="1"/>
          </p:cNvSpPr>
          <p:nvPr>
            <p:ph type="ftr" sz="quarter" idx="11"/>
          </p:nvPr>
        </p:nvSpPr>
        <p:spPr/>
        <p:txBody>
          <a:bodyPr/>
          <a:lstStyle>
            <a:extLst/>
          </a:lstStyle>
          <a:p>
            <a:endParaRPr kumimoji="0" lang="en-US"/>
          </a:p>
        </p:txBody>
      </p:sp>
      <p:sp>
        <p:nvSpPr>
          <p:cNvPr id="6" name="מציין מיקום של מספר שקופית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7" name="מלבן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8" name="מציין מיקום של תאריך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3/6/2019</a:t>
            </a:fld>
            <a:endParaRPr lang="en-US"/>
          </a:p>
        </p:txBody>
      </p:sp>
      <p:sp>
        <p:nvSpPr>
          <p:cNvPr id="9" name="מציין מיקום של מספר שקופית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מציין מיקום של כותרת תחתונה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6" name="מציין מיקום של כותרת תחתונה 5"/>
          <p:cNvSpPr>
            <a:spLocks noGrp="1"/>
          </p:cNvSpPr>
          <p:nvPr>
            <p:ph type="ftr" sz="quarter" idx="11"/>
          </p:nvPr>
        </p:nvSpPr>
        <p:spPr/>
        <p:txBody>
          <a:bodyPr/>
          <a:lstStyle>
            <a:extLst/>
          </a:lstStyle>
          <a:p>
            <a:endParaRPr kumimoji="0" lang="en-US"/>
          </a:p>
        </p:txBody>
      </p:sp>
      <p:sp>
        <p:nvSpPr>
          <p:cNvPr id="7" name="מציין מיקום של מספר שקופית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a:p>
        </p:txBody>
      </p:sp>
      <p:sp>
        <p:nvSpPr>
          <p:cNvPr id="10" name="מלבן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מלבן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מלבן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כותרת 1"/>
          <p:cNvSpPr>
            <a:spLocks noGrp="1"/>
          </p:cNvSpPr>
          <p:nvPr>
            <p:ph type="title"/>
          </p:nvPr>
        </p:nvSpPr>
        <p:spPr>
          <a:xfrm>
            <a:off x="457200" y="251948"/>
            <a:ext cx="8229600" cy="1143000"/>
          </a:xfrm>
        </p:spPr>
        <p:txBody>
          <a:bodyPr anchor="b"/>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8" name="מציין מיקום של כותרת תחתונה 7"/>
          <p:cNvSpPr>
            <a:spLocks noGrp="1"/>
          </p:cNvSpPr>
          <p:nvPr>
            <p:ph type="ftr" sz="quarter" idx="11"/>
          </p:nvPr>
        </p:nvSpPr>
        <p:spPr/>
        <p:txBody>
          <a:bodyPr/>
          <a:lstStyle>
            <a:extLst/>
          </a:lstStyle>
          <a:p>
            <a:endParaRPr kumimoji="0" lang="en-US"/>
          </a:p>
        </p:txBody>
      </p:sp>
      <p:sp>
        <p:nvSpPr>
          <p:cNvPr id="9" name="מציין מיקום של מספר שקופית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53218"/>
            <a:ext cx="8229600"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4" name="מציין מיקום של כותרת תחתונה 3"/>
          <p:cNvSpPr>
            <a:spLocks noGrp="1"/>
          </p:cNvSpPr>
          <p:nvPr>
            <p:ph type="ftr" sz="quarter" idx="11"/>
          </p:nvPr>
        </p:nvSpPr>
        <p:spPr/>
        <p:txBody>
          <a:bodyPr/>
          <a:lstStyle>
            <a:extLst/>
          </a:lstStyle>
          <a:p>
            <a:endParaRPr kumimoji="0" lang="en-US"/>
          </a:p>
        </p:txBody>
      </p:sp>
      <p:sp>
        <p:nvSpPr>
          <p:cNvPr id="5" name="מציין מיקום של מספר שקופית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7" name="מלבן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48D92626-37D2-4832-BF7A-BC283494A20D}" type="datetimeFigureOut">
              <a:rPr lang="en-US" smtClean="0"/>
              <a:pPr/>
              <a:t>3/6/2019</a:t>
            </a:fld>
            <a:endParaRPr lang="en-US"/>
          </a:p>
        </p:txBody>
      </p:sp>
      <p:sp>
        <p:nvSpPr>
          <p:cNvPr id="3" name="מציין מיקום של כותרת תחתונה 2"/>
          <p:cNvSpPr>
            <a:spLocks noGrp="1"/>
          </p:cNvSpPr>
          <p:nvPr>
            <p:ph type="ftr" sz="quarter" idx="11"/>
          </p:nvPr>
        </p:nvSpPr>
        <p:spPr/>
        <p:txBody>
          <a:bodyPr/>
          <a:lstStyle>
            <a:extLst/>
          </a:lstStyle>
          <a:p>
            <a:endParaRPr kumimoji="0" lang="en-US"/>
          </a:p>
        </p:txBody>
      </p:sp>
      <p:sp>
        <p:nvSpPr>
          <p:cNvPr id="4" name="מציין מיקום של מספר שקופית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8" name="מלבן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963136" y="304800"/>
            <a:ext cx="3931920" cy="762000"/>
          </a:xfrm>
        </p:spPr>
        <p:txBody>
          <a:bodyPr anchor="b"/>
          <a:lstStyle>
            <a:lvl1pPr marL="0" algn="r">
              <a:buNone/>
              <a:defRPr sz="2000" b="1"/>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9" name="מציין מיקום של תאריך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3/6/2019</a:t>
            </a:fld>
            <a:endParaRPr lang="en-US"/>
          </a:p>
        </p:txBody>
      </p:sp>
      <p:sp>
        <p:nvSpPr>
          <p:cNvPr id="10" name="מציין מיקום של מספר שקופית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מציין מיקום של כותרת תחתונה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040443" y="4724400"/>
            <a:ext cx="5486400" cy="664536"/>
          </a:xfrm>
        </p:spPr>
        <p:txBody>
          <a:bodyPr anchor="b"/>
          <a:lstStyle>
            <a:lvl1pPr marL="0" algn="r">
              <a:buNone/>
              <a:defRPr sz="2000" b="1"/>
            </a:lvl1pPr>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13" name="מציין מיקום של תמונה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he-IL" smtClean="0">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8" name="מציין מיקום של תאריך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3/6/2019</a:t>
            </a:fld>
            <a:endParaRPr lang="en-US"/>
          </a:p>
        </p:txBody>
      </p:sp>
      <p:sp>
        <p:nvSpPr>
          <p:cNvPr id="9" name="מציין מיקום של מספר שקופית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מציין מיקום של כותרת תחתונה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מציין מיקום של כותרת תחתונה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מציין מיקום של תאריך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3/6/2019</a:t>
            </a:fld>
            <a:endParaRPr lang="en-US" sz="1300" dirty="0">
              <a:solidFill>
                <a:schemeClr val="bg2">
                  <a:tint val="60000"/>
                  <a:satMod val="155000"/>
                </a:schemeClr>
              </a:solidFill>
            </a:endParaRPr>
          </a:p>
        </p:txBody>
      </p:sp>
      <p:sp>
        <p:nvSpPr>
          <p:cNvPr id="23" name="מציין מיקום של מספר שקופית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מציין מיקום של כותרת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6858000"/>
          </a:xfrm>
          <a:solidFill>
            <a:srgbClr val="66FF66"/>
          </a:solidFill>
        </p:spPr>
        <p:txBody>
          <a:bodyPr/>
          <a:lstStyle/>
          <a:p>
            <a:pPr algn="ctr"/>
            <a:r>
              <a:rPr lang="ar-SA" sz="4800" b="1" dirty="0" smtClean="0">
                <a:solidFill>
                  <a:srgbClr val="950D71"/>
                </a:solidFill>
              </a:rPr>
              <a:t>اَلشَّجَرَة الأم</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r>
              <a:rPr lang="ar-SA" sz="4800" b="1" dirty="0" smtClean="0">
                <a:solidFill>
                  <a:srgbClr val="950D71"/>
                </a:solidFill>
              </a:rPr>
              <a:t/>
            </a:r>
            <a:br>
              <a:rPr lang="ar-SA" sz="4800" b="1" dirty="0" smtClean="0">
                <a:solidFill>
                  <a:srgbClr val="950D71"/>
                </a:solidFill>
              </a:rPr>
            </a:br>
            <a:endParaRPr lang="he-IL" dirty="0"/>
          </a:p>
        </p:txBody>
      </p:sp>
      <p:pic>
        <p:nvPicPr>
          <p:cNvPr id="1026" name="Picture 2" descr="C:\Users\windows 7\Pictures\n0hyjyeqec5hm8gsafz.jpg"/>
          <p:cNvPicPr>
            <a:picLocks noChangeAspect="1" noChangeArrowheads="1"/>
          </p:cNvPicPr>
          <p:nvPr/>
        </p:nvPicPr>
        <p:blipFill>
          <a:blip r:embed="rId2" cstate="print"/>
          <a:srcRect/>
          <a:stretch>
            <a:fillRect/>
          </a:stretch>
        </p:blipFill>
        <p:spPr bwMode="auto">
          <a:xfrm>
            <a:off x="611560" y="1052736"/>
            <a:ext cx="7920880" cy="5616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0" y="0"/>
            <a:ext cx="9144000" cy="6858000"/>
          </a:xfrm>
          <a:solidFill>
            <a:srgbClr val="CCFFFF"/>
          </a:solidFill>
        </p:spPr>
        <p:txBody>
          <a:bodyPr>
            <a:normAutofit/>
          </a:bodyPr>
          <a:lstStyle/>
          <a:p>
            <a:pPr>
              <a:buNone/>
            </a:pPr>
            <a:r>
              <a:rPr lang="ar-SA" sz="3600" b="1" dirty="0" smtClean="0">
                <a:solidFill>
                  <a:srgbClr val="FF00FF"/>
                </a:solidFill>
              </a:rPr>
              <a:t> ما هيَ فوائِد الشَّجَرَةِ حَسَب النَّص</a:t>
            </a:r>
            <a:r>
              <a:rPr lang="ar-AE" sz="3600" b="1" smtClean="0">
                <a:solidFill>
                  <a:srgbClr val="FF00FF"/>
                </a:solidFill>
              </a:rPr>
              <a:t> والصور</a:t>
            </a:r>
            <a:r>
              <a:rPr lang="ar-SA" sz="3600" b="1" smtClean="0">
                <a:solidFill>
                  <a:srgbClr val="FF00FF"/>
                </a:solidFill>
              </a:rPr>
              <a:t> </a:t>
            </a:r>
            <a:r>
              <a:rPr lang="ar-SA" sz="3600" b="1" dirty="0" smtClean="0">
                <a:solidFill>
                  <a:srgbClr val="FF00FF"/>
                </a:solidFill>
              </a:rPr>
              <a:t>؟    </a:t>
            </a:r>
          </a:p>
          <a:p>
            <a:pPr>
              <a:buNone/>
            </a:pPr>
            <a:endParaRPr lang="ar-SA" sz="3600" b="1" dirty="0" smtClean="0">
              <a:solidFill>
                <a:srgbClr val="FF00FF"/>
              </a:solidFill>
            </a:endParaRPr>
          </a:p>
          <a:p>
            <a:pPr>
              <a:buNone/>
            </a:pPr>
            <a:endParaRPr lang="he-IL" sz="3600" b="1" dirty="0">
              <a:solidFill>
                <a:srgbClr val="FF00FF"/>
              </a:solidFill>
            </a:endParaRPr>
          </a:p>
        </p:txBody>
      </p:sp>
      <p:pic>
        <p:nvPicPr>
          <p:cNvPr id="1027" name="Picture 3" descr="C:\Users\windows 7\Pictures\2.jpg"/>
          <p:cNvPicPr>
            <a:picLocks noChangeAspect="1" noChangeArrowheads="1"/>
          </p:cNvPicPr>
          <p:nvPr/>
        </p:nvPicPr>
        <p:blipFill>
          <a:blip r:embed="rId2" cstate="print"/>
          <a:srcRect/>
          <a:stretch>
            <a:fillRect/>
          </a:stretch>
        </p:blipFill>
        <p:spPr bwMode="auto">
          <a:xfrm>
            <a:off x="4932040" y="764704"/>
            <a:ext cx="3569080" cy="2481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C:\Users\windows 7\Pictures\9_1218296998.jpg"/>
          <p:cNvPicPr>
            <a:picLocks noChangeAspect="1" noChangeArrowheads="1"/>
          </p:cNvPicPr>
          <p:nvPr/>
        </p:nvPicPr>
        <p:blipFill>
          <a:blip r:embed="rId3" cstate="print"/>
          <a:srcRect/>
          <a:stretch>
            <a:fillRect/>
          </a:stretch>
        </p:blipFill>
        <p:spPr bwMode="auto">
          <a:xfrm>
            <a:off x="683568" y="764704"/>
            <a:ext cx="3603344"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descr="C:\Users\windows 7\Pictures\images.jpg"/>
          <p:cNvPicPr>
            <a:picLocks noChangeAspect="1" noChangeArrowheads="1"/>
          </p:cNvPicPr>
          <p:nvPr/>
        </p:nvPicPr>
        <p:blipFill>
          <a:blip r:embed="rId4" cstate="print"/>
          <a:srcRect/>
          <a:stretch>
            <a:fillRect/>
          </a:stretch>
        </p:blipFill>
        <p:spPr bwMode="auto">
          <a:xfrm>
            <a:off x="6660232" y="3861048"/>
            <a:ext cx="2267744" cy="25922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C:\Users\windows 7\Pictures\imagesCA6Y0TUE.jpg"/>
          <p:cNvPicPr>
            <a:picLocks noChangeAspect="1" noChangeArrowheads="1"/>
          </p:cNvPicPr>
          <p:nvPr/>
        </p:nvPicPr>
        <p:blipFill>
          <a:blip r:embed="rId5" cstate="print"/>
          <a:srcRect/>
          <a:stretch>
            <a:fillRect/>
          </a:stretch>
        </p:blipFill>
        <p:spPr bwMode="auto">
          <a:xfrm>
            <a:off x="2411760" y="3645024"/>
            <a:ext cx="1841922"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1" name="Picture 7" descr="C:\Users\windows 7\Pictures\imagesCAPXFJI3.jpg"/>
          <p:cNvPicPr>
            <a:picLocks noChangeAspect="1" noChangeArrowheads="1"/>
          </p:cNvPicPr>
          <p:nvPr/>
        </p:nvPicPr>
        <p:blipFill>
          <a:blip r:embed="rId6" cstate="print"/>
          <a:srcRect/>
          <a:stretch>
            <a:fillRect/>
          </a:stretch>
        </p:blipFill>
        <p:spPr bwMode="auto">
          <a:xfrm>
            <a:off x="251520" y="3573016"/>
            <a:ext cx="1944216" cy="29523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2" name="Picture 8" descr="C:\Users\windows 7\Pictures\imagesCAZX8TE0.jpg"/>
          <p:cNvPicPr>
            <a:picLocks noChangeAspect="1" noChangeArrowheads="1"/>
          </p:cNvPicPr>
          <p:nvPr/>
        </p:nvPicPr>
        <p:blipFill>
          <a:blip r:embed="rId7" cstate="print"/>
          <a:srcRect/>
          <a:stretch>
            <a:fillRect/>
          </a:stretch>
        </p:blipFill>
        <p:spPr bwMode="auto">
          <a:xfrm>
            <a:off x="4427984" y="3717032"/>
            <a:ext cx="208823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0" y="0"/>
            <a:ext cx="9144000" cy="6858000"/>
          </a:xfrm>
        </p:spPr>
        <p:txBody>
          <a:bodyPr/>
          <a:lstStyle/>
          <a:p>
            <a:endParaRPr lang="he-IL" dirty="0"/>
          </a:p>
        </p:txBody>
      </p:sp>
      <p:sp>
        <p:nvSpPr>
          <p:cNvPr id="5" name="מציין מיקום תוכן 4"/>
          <p:cNvSpPr>
            <a:spLocks noGrp="1"/>
          </p:cNvSpPr>
          <p:nvPr>
            <p:ph idx="1"/>
          </p:nvPr>
        </p:nvSpPr>
        <p:spPr/>
        <p:txBody>
          <a:bodyPr/>
          <a:lstStyle/>
          <a:p>
            <a:endParaRPr lang="he-IL" dirty="0"/>
          </a:p>
        </p:txBody>
      </p:sp>
      <p:sp>
        <p:nvSpPr>
          <p:cNvPr id="6" name="מלבן 5"/>
          <p:cNvSpPr/>
          <p:nvPr/>
        </p:nvSpPr>
        <p:spPr>
          <a:xfrm>
            <a:off x="0" y="0"/>
            <a:ext cx="9144000" cy="1988840"/>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r"/>
            <a:r>
              <a:rPr lang="ar-SA" sz="3200" b="1" dirty="0" smtClean="0">
                <a:solidFill>
                  <a:schemeClr val="accent6">
                    <a:lumMod val="50000"/>
                  </a:schemeClr>
                </a:solidFill>
              </a:rPr>
              <a:t> </a:t>
            </a:r>
            <a:r>
              <a:rPr lang="ar-SA" sz="3200" dirty="0" smtClean="0">
                <a:solidFill>
                  <a:srgbClr val="7030A0"/>
                </a:solidFill>
                <a:latin typeface="Simplified Arabic" pitchFamily="18" charset="-78"/>
                <a:cs typeface="Simplified Arabic" pitchFamily="2" charset="-78"/>
              </a:rPr>
              <a:t>اِسْتَيْقَظَ طارِقٌ في صَباحِ يَوْمِ الشَّجَرَةِ مُتَأَخِراً عَلى غَيْرِ عادَتِه</a:t>
            </a:r>
            <a:r>
              <a:rPr lang="ar-AE" sz="3200" dirty="0" smtClean="0">
                <a:solidFill>
                  <a:srgbClr val="7030A0"/>
                </a:solidFill>
                <a:latin typeface="Simplified Arabic" pitchFamily="18" charset="-78"/>
                <a:cs typeface="Simplified Arabic" pitchFamily="2" charset="-78"/>
              </a:rPr>
              <a:t>ِ</a:t>
            </a:r>
            <a:r>
              <a:rPr lang="he-IL" sz="3200" dirty="0" smtClean="0">
                <a:solidFill>
                  <a:srgbClr val="7030A0"/>
                </a:solidFill>
                <a:latin typeface="Simplified Arabic" pitchFamily="18" charset="-78"/>
              </a:rPr>
              <a:t>... </a:t>
            </a:r>
            <a:r>
              <a:rPr lang="ar-SA" sz="3200" dirty="0" smtClean="0">
                <a:solidFill>
                  <a:srgbClr val="7030A0"/>
                </a:solidFill>
                <a:latin typeface="Simplified Arabic" pitchFamily="18" charset="-78"/>
                <a:cs typeface="Simplified Arabic" pitchFamily="2" charset="-78"/>
              </a:rPr>
              <a:t>وَكانَ يَبْدو عَلَيْهِ الْحُزْنِ</a:t>
            </a:r>
            <a:r>
              <a:rPr lang="he-IL" sz="3200" dirty="0" smtClean="0">
                <a:solidFill>
                  <a:srgbClr val="7030A0"/>
                </a:solidFill>
                <a:latin typeface="Simplified Arabic" pitchFamily="18" charset="-78"/>
              </a:rPr>
              <a:t>. </a:t>
            </a:r>
            <a:r>
              <a:rPr lang="ar-SA" sz="3200" dirty="0" smtClean="0">
                <a:solidFill>
                  <a:srgbClr val="7030A0"/>
                </a:solidFill>
                <a:latin typeface="Simplified Arabic" pitchFamily="18" charset="-78"/>
                <a:cs typeface="Simplified Arabic" pitchFamily="2" charset="-78"/>
              </a:rPr>
              <a:t>وَلَمّا سَأَلَ أُمَّه عَنْ إِخْوَتِهِ وَقالَتْ لَهُ إِنَّهُمْ ذَهَبوا لِيَغْرِسوا أَشْجاراً اِضْطَرَبَ وَقَلِق</a:t>
            </a:r>
            <a:r>
              <a:rPr lang="ar-AE" sz="3200" dirty="0" smtClean="0">
                <a:solidFill>
                  <a:srgbClr val="7030A0"/>
                </a:solidFill>
                <a:latin typeface="Simplified Arabic" pitchFamily="18" charset="-78"/>
                <a:cs typeface="Simplified Arabic" pitchFamily="2" charset="-78"/>
              </a:rPr>
              <a:t>َ</a:t>
            </a:r>
            <a:r>
              <a:rPr lang="he-IL" sz="3200" dirty="0" smtClean="0">
                <a:solidFill>
                  <a:srgbClr val="7030A0"/>
                </a:solidFill>
                <a:latin typeface="Simplified Arabic" pitchFamily="18" charset="-78"/>
              </a:rPr>
              <a:t>. </a:t>
            </a:r>
            <a:r>
              <a:rPr lang="ar-SA" sz="3200" dirty="0" smtClean="0">
                <a:solidFill>
                  <a:srgbClr val="FF0000"/>
                </a:solidFill>
                <a:latin typeface="Simplified Arabic" pitchFamily="18" charset="-78"/>
                <a:cs typeface="Simplified Arabic" pitchFamily="2" charset="-78"/>
              </a:rPr>
              <a:t>قالَ بِغَيْظ</a:t>
            </a:r>
            <a:r>
              <a:rPr lang="ar-AE" sz="3200" dirty="0" smtClean="0">
                <a:solidFill>
                  <a:srgbClr val="FF0000"/>
                </a:solidFill>
                <a:latin typeface="Simplified Arabic" pitchFamily="18" charset="-78"/>
                <a:cs typeface="Simplified Arabic" pitchFamily="2" charset="-78"/>
              </a:rPr>
              <a:t>ٍ</a:t>
            </a:r>
            <a:r>
              <a:rPr lang="he-IL" sz="3200" dirty="0" smtClean="0">
                <a:solidFill>
                  <a:srgbClr val="FF0000"/>
                </a:solidFill>
                <a:latin typeface="Simplified Arabic" pitchFamily="18" charset="-78"/>
              </a:rPr>
              <a:t>:‏</a:t>
            </a:r>
            <a:r>
              <a:rPr lang="ar-SA" sz="3200" dirty="0" smtClean="0">
                <a:solidFill>
                  <a:srgbClr val="FF0000"/>
                </a:solidFill>
                <a:latin typeface="Simplified Arabic" pitchFamily="18" charset="-78"/>
                <a:cs typeface="Simplified Arabic" pitchFamily="2" charset="-78"/>
              </a:rPr>
              <a:t>وَمَتى ذَهَبوا </a:t>
            </a:r>
            <a:r>
              <a:rPr lang="ar-SA" sz="3200" dirty="0" err="1" smtClean="0">
                <a:solidFill>
                  <a:srgbClr val="FF0000"/>
                </a:solidFill>
                <a:latin typeface="Simplified Arabic" pitchFamily="18" charset="-78"/>
                <a:cs typeface="Simplified Arabic" pitchFamily="2" charset="-78"/>
              </a:rPr>
              <a:t>ياأُمّي</a:t>
            </a:r>
            <a:r>
              <a:rPr lang="ar-SA" sz="3200" dirty="0" smtClean="0">
                <a:solidFill>
                  <a:srgbClr val="FF0000"/>
                </a:solidFill>
                <a:latin typeface="Simplified Arabic" pitchFamily="18" charset="-78"/>
                <a:cs typeface="Simplified Arabic" pitchFamily="2" charset="-78"/>
              </a:rPr>
              <a:t> ؟</a:t>
            </a:r>
            <a:endParaRPr lang="he-IL" sz="3200" dirty="0">
              <a:latin typeface="Simplified Arabic" pitchFamily="18" charset="-78"/>
            </a:endParaRPr>
          </a:p>
        </p:txBody>
      </p:sp>
      <p:sp>
        <p:nvSpPr>
          <p:cNvPr id="7" name="מלבן 6"/>
          <p:cNvSpPr/>
          <p:nvPr/>
        </p:nvSpPr>
        <p:spPr>
          <a:xfrm>
            <a:off x="0" y="1988840"/>
            <a:ext cx="9144000" cy="230425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marL="92075" indent="-92075" algn="r">
              <a:buNone/>
            </a:pPr>
            <a:r>
              <a:rPr lang="ar-SA" sz="3200" dirty="0" smtClean="0">
                <a:solidFill>
                  <a:schemeClr val="accent6">
                    <a:lumMod val="50000"/>
                  </a:schemeClr>
                </a:solidFill>
                <a:cs typeface="Simplified Arabic" pitchFamily="2" charset="-78"/>
              </a:rPr>
              <a:t>أَجابَت</a:t>
            </a:r>
            <a:r>
              <a:rPr lang="ar-AE" sz="3200" dirty="0" smtClean="0">
                <a:solidFill>
                  <a:schemeClr val="accent6">
                    <a:lumMod val="50000"/>
                  </a:schemeClr>
                </a:solidFill>
                <a:cs typeface="Simplified Arabic" pitchFamily="2" charset="-78"/>
              </a:rPr>
              <a:t>ْ</a:t>
            </a:r>
            <a:r>
              <a:rPr lang="he-IL" sz="3200" dirty="0" smtClean="0">
                <a:solidFill>
                  <a:schemeClr val="accent6">
                    <a:lumMod val="50000"/>
                  </a:schemeClr>
                </a:solidFill>
              </a:rPr>
              <a:t>:‏</a:t>
            </a:r>
            <a:r>
              <a:rPr lang="he-IL" sz="3200" dirty="0" smtClean="0">
                <a:solidFill>
                  <a:srgbClr val="00B050"/>
                </a:solidFill>
              </a:rPr>
              <a:t> </a:t>
            </a:r>
            <a:r>
              <a:rPr lang="ar-SA" sz="3200" dirty="0" smtClean="0">
                <a:solidFill>
                  <a:srgbClr val="00B050"/>
                </a:solidFill>
                <a:cs typeface="Simplified Arabic" pitchFamily="2" charset="-78"/>
              </a:rPr>
              <a:t>مُنْذُ الصَّباح ِالْباكِرِ </a:t>
            </a:r>
            <a:r>
              <a:rPr lang="he-IL" sz="3200" dirty="0" smtClean="0">
                <a:solidFill>
                  <a:srgbClr val="00B050"/>
                </a:solidFill>
              </a:rPr>
              <a:t>.. </a:t>
            </a:r>
            <a:r>
              <a:rPr lang="ar-SA" sz="3200" dirty="0" smtClean="0">
                <a:solidFill>
                  <a:schemeClr val="tx2">
                    <a:lumMod val="10000"/>
                  </a:schemeClr>
                </a:solidFill>
                <a:cs typeface="Simplified Arabic" pitchFamily="2" charset="-78"/>
              </a:rPr>
              <a:t>أَلَمْ </a:t>
            </a:r>
            <a:r>
              <a:rPr lang="ar-SA" sz="3200" dirty="0" smtClean="0">
                <a:solidFill>
                  <a:srgbClr val="00B050"/>
                </a:solidFill>
                <a:cs typeface="Simplified Arabic" pitchFamily="2" charset="-78"/>
              </a:rPr>
              <a:t>يوصوكُمْ في الْمَدْرَسَةِ أَنَّهُ يَجِبُ أَنْ يَغْرِسَ كُلٌّ مِنْكُمْ شَجَرَةِ</a:t>
            </a:r>
            <a:r>
              <a:rPr lang="ar-SA" sz="3200" dirty="0" smtClean="0">
                <a:solidFill>
                  <a:schemeClr val="tx2">
                    <a:lumMod val="10000"/>
                  </a:schemeClr>
                </a:solidFill>
                <a:cs typeface="Simplified Arabic" pitchFamily="2" charset="-78"/>
              </a:rPr>
              <a:t> ؟ أَلَمْ </a:t>
            </a:r>
            <a:r>
              <a:rPr lang="ar-SA" sz="3200" dirty="0" smtClean="0">
                <a:solidFill>
                  <a:srgbClr val="00B050"/>
                </a:solidFill>
                <a:cs typeface="Simplified Arabic" pitchFamily="2" charset="-78"/>
              </a:rPr>
              <a:t>يُنَبِّهوكُمْ إِلى أَهَمِّيَّةِ الشَّجَرَةِ</a:t>
            </a:r>
            <a:r>
              <a:rPr lang="ar-SA" sz="3200" dirty="0" smtClean="0">
                <a:solidFill>
                  <a:schemeClr val="tx2">
                    <a:lumMod val="10000"/>
                  </a:schemeClr>
                </a:solidFill>
                <a:cs typeface="Simplified Arabic" pitchFamily="2" charset="-78"/>
              </a:rPr>
              <a:t>؟</a:t>
            </a:r>
            <a:r>
              <a:rPr lang="he-IL" sz="3200" dirty="0" smtClean="0">
                <a:solidFill>
                  <a:srgbClr val="00B050"/>
                </a:solidFill>
              </a:rPr>
              <a:t>‏</a:t>
            </a:r>
            <a:endParaRPr lang="ar-SA" sz="3200" dirty="0" smtClean="0">
              <a:solidFill>
                <a:schemeClr val="accent6">
                  <a:lumMod val="50000"/>
                </a:schemeClr>
              </a:solidFill>
              <a:cs typeface="Simplified Arabic" pitchFamily="2" charset="-78"/>
            </a:endParaRPr>
          </a:p>
          <a:p>
            <a:pPr marL="92075" indent="-92075" algn="r">
              <a:buNone/>
            </a:pPr>
            <a:r>
              <a:rPr lang="ar-SA" sz="3200" dirty="0" smtClean="0">
                <a:solidFill>
                  <a:srgbClr val="FF0000"/>
                </a:solidFill>
                <a:cs typeface="Simplified Arabic" pitchFamily="2" charset="-78"/>
              </a:rPr>
              <a:t>قالَ </a:t>
            </a:r>
            <a:r>
              <a:rPr lang="he-IL" sz="3200" dirty="0" smtClean="0">
                <a:solidFill>
                  <a:srgbClr val="FF0000"/>
                </a:solidFill>
              </a:rPr>
              <a:t>:</a:t>
            </a:r>
            <a:r>
              <a:rPr lang="ar-SA" sz="3200" dirty="0" smtClean="0">
                <a:solidFill>
                  <a:srgbClr val="FF0000"/>
                </a:solidFill>
                <a:cs typeface="Simplified Arabic" pitchFamily="2" charset="-78"/>
              </a:rPr>
              <a:t>نَعَم</a:t>
            </a:r>
            <a:r>
              <a:rPr lang="ar-AE" sz="3200" dirty="0" smtClean="0">
                <a:solidFill>
                  <a:srgbClr val="FF0000"/>
                </a:solidFill>
                <a:cs typeface="Simplified Arabic" pitchFamily="2" charset="-78"/>
              </a:rPr>
              <a:t>ْ</a:t>
            </a:r>
            <a:r>
              <a:rPr lang="he-IL" sz="3200" dirty="0" smtClean="0">
                <a:solidFill>
                  <a:srgbClr val="FF0000"/>
                </a:solidFill>
              </a:rPr>
              <a:t>.. </a:t>
            </a:r>
            <a:r>
              <a:rPr lang="ar-SA" sz="3200" dirty="0" smtClean="0">
                <a:solidFill>
                  <a:srgbClr val="FF0000"/>
                </a:solidFill>
                <a:cs typeface="Simplified Arabic" pitchFamily="2" charset="-78"/>
              </a:rPr>
              <a:t>لَقَدْ أَوْصَتْنا الْمُعَلِّمَةُ بِذلك</a:t>
            </a:r>
            <a:r>
              <a:rPr lang="he-IL" sz="3200" dirty="0" smtClean="0">
                <a:solidFill>
                  <a:srgbClr val="FF0000"/>
                </a:solidFill>
              </a:rPr>
              <a:t>... </a:t>
            </a:r>
            <a:r>
              <a:rPr lang="ar-SA" sz="3200" dirty="0" smtClean="0">
                <a:solidFill>
                  <a:srgbClr val="FF0000"/>
                </a:solidFill>
                <a:cs typeface="Simplified Arabic" pitchFamily="2" charset="-78"/>
              </a:rPr>
              <a:t>وَشَرَحَتْ لَنا عَنْ غَرْسِ الشَّجَرَةِ في يَوْمِ الشَّجَرَةِ، أَمّا أَنا فَلا أُريدُ أَنْ أَفْعَل</a:t>
            </a:r>
            <a:r>
              <a:rPr lang="he-IL" sz="3200" dirty="0" smtClean="0">
                <a:solidFill>
                  <a:srgbClr val="FF0000"/>
                </a:solidFill>
              </a:rPr>
              <a:t>.</a:t>
            </a:r>
            <a:r>
              <a:rPr lang="he-IL" b="1" dirty="0" smtClean="0">
                <a:solidFill>
                  <a:srgbClr val="FF0000"/>
                </a:solidFill>
              </a:rPr>
              <a:t>‏</a:t>
            </a:r>
          </a:p>
        </p:txBody>
      </p:sp>
      <p:sp>
        <p:nvSpPr>
          <p:cNvPr id="9" name="מלבן 8"/>
          <p:cNvSpPr/>
          <p:nvPr/>
        </p:nvSpPr>
        <p:spPr>
          <a:xfrm flipV="1">
            <a:off x="0" y="5661247"/>
            <a:ext cx="9144000" cy="45719"/>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r"/>
            <a:r>
              <a:rPr lang="ar-SA" sz="2600" b="1" dirty="0" smtClean="0">
                <a:solidFill>
                  <a:srgbClr val="00B050"/>
                </a:solidFill>
              </a:rPr>
              <a:t> </a:t>
            </a:r>
            <a:endParaRPr lang="he-IL" sz="2600" dirty="0"/>
          </a:p>
        </p:txBody>
      </p:sp>
      <p:sp>
        <p:nvSpPr>
          <p:cNvPr id="10" name="מלבן 9"/>
          <p:cNvSpPr/>
          <p:nvPr/>
        </p:nvSpPr>
        <p:spPr>
          <a:xfrm>
            <a:off x="0" y="4293096"/>
            <a:ext cx="9144000" cy="2564904"/>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marL="92075" indent="-92075" algn="r">
              <a:buNone/>
            </a:pPr>
            <a:r>
              <a:rPr lang="ar-SA" sz="3200" dirty="0" smtClean="0">
                <a:solidFill>
                  <a:srgbClr val="E8169D"/>
                </a:solidFill>
                <a:cs typeface="Simplified Arabic" pitchFamily="2" charset="-78"/>
              </a:rPr>
              <a:t>قالَتِ الأمّ بِهُدوءٍ وَحَنان</a:t>
            </a:r>
            <a:r>
              <a:rPr lang="ar-AE" sz="3200" dirty="0" smtClean="0">
                <a:solidFill>
                  <a:srgbClr val="E8169D"/>
                </a:solidFill>
                <a:cs typeface="Simplified Arabic" pitchFamily="2" charset="-78"/>
              </a:rPr>
              <a:t>ٍ</a:t>
            </a:r>
            <a:r>
              <a:rPr lang="he-IL" sz="3200" dirty="0" smtClean="0">
                <a:solidFill>
                  <a:srgbClr val="00B050"/>
                </a:solidFill>
              </a:rPr>
              <a:t>:‏</a:t>
            </a:r>
            <a:r>
              <a:rPr lang="ar-SA" sz="3200" dirty="0" smtClean="0">
                <a:solidFill>
                  <a:srgbClr val="00B050"/>
                </a:solidFill>
                <a:cs typeface="Simplified Arabic" pitchFamily="2" charset="-78"/>
              </a:rPr>
              <a:t> </a:t>
            </a:r>
            <a:r>
              <a:rPr lang="ar-SA" sz="3200" dirty="0" smtClean="0">
                <a:solidFill>
                  <a:schemeClr val="tx2">
                    <a:lumMod val="10000"/>
                  </a:schemeClr>
                </a:solidFill>
                <a:cs typeface="Simplified Arabic" pitchFamily="2" charset="-78"/>
              </a:rPr>
              <a:t>وَلِماذا </a:t>
            </a:r>
            <a:r>
              <a:rPr lang="ar-SA" sz="3200" dirty="0" smtClean="0">
                <a:solidFill>
                  <a:srgbClr val="00B050"/>
                </a:solidFill>
                <a:cs typeface="Simplified Arabic" pitchFamily="2" charset="-78"/>
              </a:rPr>
              <a:t>يا صَغيري الْحَبيبَ</a:t>
            </a:r>
            <a:r>
              <a:rPr lang="ar-SA" sz="3200" dirty="0" smtClean="0">
                <a:solidFill>
                  <a:schemeClr val="tx2">
                    <a:lumMod val="10000"/>
                  </a:schemeClr>
                </a:solidFill>
                <a:cs typeface="Simplified Arabic" pitchFamily="2" charset="-78"/>
              </a:rPr>
              <a:t>؟ </a:t>
            </a:r>
            <a:r>
              <a:rPr lang="ar-SA" sz="3200" dirty="0" smtClean="0">
                <a:solidFill>
                  <a:srgbClr val="00B050"/>
                </a:solidFill>
                <a:cs typeface="Simplified Arabic" pitchFamily="2" charset="-78"/>
              </a:rPr>
              <a:t>كُنْتُ أَتَوَقَعُ أَنْ تَسْتَيْقِظَ قَبْلَهمْ، </a:t>
            </a:r>
            <a:r>
              <a:rPr lang="ar-SA" sz="3200" dirty="0" smtClean="0">
                <a:solidFill>
                  <a:srgbClr val="00B050"/>
                </a:solidFill>
                <a:latin typeface="Simplified Arabic" pitchFamily="18" charset="-78"/>
                <a:cs typeface="Simplified Arabic" pitchFamily="2" charset="-78"/>
              </a:rPr>
              <a:t>تَذْهَبُ مَعَهُم</a:t>
            </a:r>
            <a:r>
              <a:rPr lang="he-IL" sz="3200" dirty="0" smtClean="0">
                <a:solidFill>
                  <a:srgbClr val="00B050"/>
                </a:solidFill>
                <a:latin typeface="Simplified Arabic" pitchFamily="18" charset="-78"/>
              </a:rPr>
              <a:t>. </a:t>
            </a:r>
            <a:r>
              <a:rPr lang="ar-SA" sz="3200" dirty="0" smtClean="0">
                <a:solidFill>
                  <a:srgbClr val="950D71"/>
                </a:solidFill>
                <a:latin typeface="Simplified Arabic" pitchFamily="18" charset="-78"/>
                <a:cs typeface="Simplified Arabic" pitchFamily="2" charset="-78"/>
              </a:rPr>
              <a:t>لمْ يَبْقَ أَحَدٌ مِنْ أَولادِ الْجيرانِ إلا وَقَدْ حَمَلَ غَرْسَتهُ وَذَهَب</a:t>
            </a:r>
            <a:r>
              <a:rPr lang="he-IL" sz="3200" dirty="0" smtClean="0">
                <a:solidFill>
                  <a:srgbClr val="950D71"/>
                </a:solidFill>
                <a:latin typeface="Simplified Arabic" pitchFamily="18" charset="-78"/>
              </a:rPr>
              <a:t>.. </a:t>
            </a:r>
            <a:r>
              <a:rPr lang="ar-SA" sz="3200" dirty="0" smtClean="0">
                <a:solidFill>
                  <a:srgbClr val="950D71"/>
                </a:solidFill>
                <a:latin typeface="Simplified Arabic" pitchFamily="18" charset="-78"/>
                <a:cs typeface="Simplified Arabic" pitchFamily="2" charset="-78"/>
              </a:rPr>
              <a:t>ليْتَكَ نَظَرْتَ إلى تَلاميذِ الْمَدارسِ وَهُم يَمرّونَ ِمنْ أَمامِ الْبَيْتِ في </a:t>
            </a:r>
            <a:r>
              <a:rPr lang="ar-SA" sz="3200" dirty="0" err="1" smtClean="0">
                <a:solidFill>
                  <a:srgbClr val="950D71"/>
                </a:solidFill>
                <a:latin typeface="Simplified Arabic" pitchFamily="18" charset="-78"/>
                <a:cs typeface="Simplified Arabic" pitchFamily="2" charset="-78"/>
              </a:rPr>
              <a:t>الْباصاتِ</a:t>
            </a:r>
            <a:r>
              <a:rPr lang="ar-SA" sz="3200" dirty="0" smtClean="0">
                <a:solidFill>
                  <a:srgbClr val="950D71"/>
                </a:solidFill>
                <a:latin typeface="Simplified Arabic" pitchFamily="18" charset="-78"/>
                <a:cs typeface="Simplified Arabic" pitchFamily="2" charset="-78"/>
              </a:rPr>
              <a:t> مَعَ أَشْجارِهِمْ</a:t>
            </a:r>
            <a:endParaRPr lang="he-IL" sz="3200" dirty="0" smtClean="0">
              <a:solidFill>
                <a:srgbClr val="FF000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p:cTn id="32"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2536" y="0"/>
            <a:ext cx="9396536" cy="7307288"/>
          </a:xfrm>
          <a:solidFill>
            <a:schemeClr val="accent2">
              <a:lumMod val="20000"/>
              <a:lumOff val="80000"/>
            </a:schemeClr>
          </a:solidFill>
        </p:spPr>
        <p:txBody>
          <a:bodyPr>
            <a:normAutofit/>
          </a:bodyPr>
          <a:lstStyle/>
          <a:p>
            <a:r>
              <a:rPr lang="ar-SA" sz="3200" dirty="0" smtClean="0">
                <a:solidFill>
                  <a:srgbClr val="950D71"/>
                </a:solidFill>
                <a:latin typeface="Simplified Arabic" pitchFamily="18" charset="-78"/>
                <a:cs typeface="Simplified Arabic" pitchFamily="18" charset="-78"/>
              </a:rPr>
              <a:t/>
            </a:r>
            <a:br>
              <a:rPr lang="ar-SA" sz="3200" dirty="0" smtClean="0">
                <a:solidFill>
                  <a:srgbClr val="950D71"/>
                </a:solidFill>
                <a:latin typeface="Simplified Arabic" pitchFamily="18" charset="-78"/>
                <a:cs typeface="Simplified Arabic" pitchFamily="18" charset="-78"/>
              </a:rPr>
            </a:br>
            <a:r>
              <a:rPr lang="ar-SA" sz="3200" dirty="0" smtClean="0">
                <a:solidFill>
                  <a:srgbClr val="950D71"/>
                </a:solidFill>
                <a:latin typeface="Simplified Arabic" pitchFamily="18" charset="-78"/>
                <a:cs typeface="Simplified Arabic" pitchFamily="18" charset="-78"/>
              </a:rPr>
              <a:t/>
            </a:r>
            <a:br>
              <a:rPr lang="ar-SA" sz="3200" dirty="0" smtClean="0">
                <a:solidFill>
                  <a:srgbClr val="950D71"/>
                </a:solidFill>
                <a:latin typeface="Simplified Arabic" pitchFamily="18" charset="-78"/>
                <a:cs typeface="Simplified Arabic" pitchFamily="18" charset="-78"/>
              </a:rPr>
            </a:br>
            <a:r>
              <a:rPr lang="ar-SA" sz="3200" dirty="0" smtClean="0">
                <a:solidFill>
                  <a:srgbClr val="950D71"/>
                </a:solidFill>
                <a:latin typeface="Simplified Arabic" pitchFamily="18" charset="-78"/>
                <a:cs typeface="Simplified Arabic" pitchFamily="18" charset="-78"/>
              </a:rPr>
              <a:t/>
            </a:r>
            <a:br>
              <a:rPr lang="ar-SA" sz="3200" dirty="0" smtClean="0">
                <a:solidFill>
                  <a:srgbClr val="950D71"/>
                </a:solidFill>
                <a:latin typeface="Simplified Arabic" pitchFamily="18" charset="-78"/>
                <a:cs typeface="Simplified Arabic" pitchFamily="18" charset="-78"/>
              </a:rPr>
            </a:br>
            <a:r>
              <a:rPr lang="ar-SA" sz="3200" dirty="0" smtClean="0">
                <a:solidFill>
                  <a:srgbClr val="950D71"/>
                </a:solidFill>
                <a:latin typeface="Simplified Arabic" pitchFamily="18" charset="-78"/>
                <a:cs typeface="Simplified Arabic" pitchFamily="18" charset="-78"/>
              </a:rPr>
              <a:t/>
            </a:r>
            <a:br>
              <a:rPr lang="ar-SA" sz="3200" dirty="0" smtClean="0">
                <a:solidFill>
                  <a:srgbClr val="950D71"/>
                </a:solidFill>
                <a:latin typeface="Simplified Arabic" pitchFamily="18" charset="-78"/>
                <a:cs typeface="Simplified Arabic" pitchFamily="18" charset="-78"/>
              </a:rPr>
            </a:br>
            <a:r>
              <a:rPr lang="ar-SA" sz="3200" dirty="0" smtClean="0">
                <a:solidFill>
                  <a:srgbClr val="950D71"/>
                </a:solidFill>
                <a:latin typeface="Simplified Arabic" pitchFamily="18" charset="-78"/>
                <a:cs typeface="Simplified Arabic" pitchFamily="18" charset="-78"/>
              </a:rPr>
              <a:t>أجابت</a:t>
            </a:r>
            <a:r>
              <a:rPr lang="he-IL" sz="3200" dirty="0" smtClean="0">
                <a:solidFill>
                  <a:srgbClr val="00B050"/>
                </a:solidFill>
                <a:latin typeface="Simplified Arabic" pitchFamily="18" charset="-78"/>
              </a:rPr>
              <a:t>:‏</a:t>
            </a:r>
            <a:r>
              <a:rPr lang="ar-SA" sz="3200" dirty="0" smtClean="0">
                <a:solidFill>
                  <a:srgbClr val="00B050"/>
                </a:solidFill>
                <a:latin typeface="Simplified Arabic" pitchFamily="18" charset="-78"/>
                <a:cs typeface="Simplified Arabic" pitchFamily="18" charset="-78"/>
              </a:rPr>
              <a:t> ومعطفك السميك ذو القبعة هل نسيته؟ </a:t>
            </a:r>
            <a:r>
              <a:rPr lang="ar-SA" sz="3200" dirty="0" err="1" smtClean="0">
                <a:solidFill>
                  <a:srgbClr val="00B050"/>
                </a:solidFill>
                <a:latin typeface="Simplified Arabic" pitchFamily="18" charset="-78"/>
                <a:cs typeface="Simplified Arabic" pitchFamily="18" charset="-78"/>
              </a:rPr>
              <a:t>وقفازاتك</a:t>
            </a:r>
            <a:r>
              <a:rPr lang="ar-SA" sz="3200" dirty="0" smtClean="0">
                <a:solidFill>
                  <a:srgbClr val="00B050"/>
                </a:solidFill>
                <a:latin typeface="Simplified Arabic" pitchFamily="18" charset="-78"/>
                <a:cs typeface="Simplified Arabic" pitchFamily="18" charset="-78"/>
              </a:rPr>
              <a:t> الصوفية ألا تحمي أصابعك؟ أما قدماك فما أظن أنهما </a:t>
            </a:r>
            <a:r>
              <a:rPr lang="ar-SA" sz="3200" dirty="0" err="1" smtClean="0">
                <a:solidFill>
                  <a:srgbClr val="00B050"/>
                </a:solidFill>
                <a:latin typeface="Simplified Arabic" pitchFamily="18" charset="-78"/>
                <a:cs typeface="Simplified Arabic" pitchFamily="18" charset="-78"/>
              </a:rPr>
              <a:t>ستصقعان</a:t>
            </a:r>
            <a:r>
              <a:rPr lang="ar-SA" sz="3200" dirty="0" smtClean="0">
                <a:solidFill>
                  <a:srgbClr val="00B050"/>
                </a:solidFill>
                <a:latin typeface="Simplified Arabic" pitchFamily="18" charset="-78"/>
                <a:cs typeface="Simplified Arabic" pitchFamily="18" charset="-78"/>
              </a:rPr>
              <a:t> وأنت تحتذي حذاءك الجلدي المبطن بالفرو!</a:t>
            </a:r>
            <a:r>
              <a:rPr lang="ar-SA" sz="4000" b="1" dirty="0" smtClean="0">
                <a:solidFill>
                  <a:srgbClr val="00B050"/>
                </a:solidFill>
                <a:latin typeface="Simplified Arabic" pitchFamily="18" charset="-78"/>
                <a:cs typeface="Simplified Arabic" pitchFamily="18" charset="-78"/>
              </a:rPr>
              <a:t/>
            </a:r>
            <a:br>
              <a:rPr lang="ar-SA" sz="4000" b="1" dirty="0" smtClean="0">
                <a:solidFill>
                  <a:srgbClr val="00B050"/>
                </a:solidFill>
                <a:latin typeface="Simplified Arabic" pitchFamily="18" charset="-78"/>
                <a:cs typeface="Simplified Arabic" pitchFamily="18" charset="-78"/>
              </a:rPr>
            </a:br>
            <a:r>
              <a:rPr lang="ar-SA" sz="3200" b="1" dirty="0" smtClean="0">
                <a:solidFill>
                  <a:srgbClr val="FF0000"/>
                </a:solidFill>
                <a:latin typeface="Simplified Arabic" pitchFamily="18" charset="-78"/>
                <a:cs typeface="Simplified Arabic" pitchFamily="18" charset="-78"/>
              </a:rPr>
              <a:t> </a:t>
            </a:r>
            <a:br>
              <a:rPr lang="ar-SA" sz="3200" b="1" dirty="0" smtClean="0">
                <a:solidFill>
                  <a:srgbClr val="FF0000"/>
                </a:solidFill>
                <a:latin typeface="Simplified Arabic" pitchFamily="18" charset="-78"/>
                <a:cs typeface="Simplified Arabic" pitchFamily="18" charset="-78"/>
              </a:rPr>
            </a:br>
            <a:r>
              <a:rPr lang="ar-SA" sz="3200" dirty="0" smtClean="0">
                <a:solidFill>
                  <a:srgbClr val="FF0000"/>
                </a:solidFill>
                <a:latin typeface="Simplified Arabic" pitchFamily="18" charset="-78"/>
                <a:cs typeface="Simplified Arabic" pitchFamily="18" charset="-78"/>
              </a:rPr>
              <a:t>صمت طارق حائراً وأخذ يجول في أنحاء البيت حتى وقعت عينه على التحفة الزجاجية الجميلة التي تحفظ صور العائلة وهي على شكل شجرة، ووقف يتأملها</a:t>
            </a:r>
            <a:r>
              <a:rPr lang="ar-SA" sz="4000" b="1" dirty="0" smtClean="0">
                <a:solidFill>
                  <a:srgbClr val="00B050"/>
                </a:solidFill>
                <a:latin typeface="Simplified Arabic" pitchFamily="18" charset="-78"/>
                <a:cs typeface="Simplified Arabic" pitchFamily="18" charset="-78"/>
              </a:rPr>
              <a:t/>
            </a:r>
            <a:br>
              <a:rPr lang="ar-SA" sz="4000" b="1" dirty="0" smtClean="0">
                <a:solidFill>
                  <a:srgbClr val="00B050"/>
                </a:solidFill>
                <a:latin typeface="Simplified Arabic" pitchFamily="18" charset="-78"/>
                <a:cs typeface="Simplified Arabic" pitchFamily="18" charset="-78"/>
              </a:rPr>
            </a:br>
            <a:r>
              <a:rPr lang="ar-SA" sz="4000" b="1" dirty="0" smtClean="0">
                <a:solidFill>
                  <a:srgbClr val="00B050"/>
                </a:solidFill>
                <a:latin typeface="Simplified Arabic" pitchFamily="18" charset="-78"/>
                <a:cs typeface="Simplified Arabic" pitchFamily="18" charset="-78"/>
              </a:rPr>
              <a:t>         </a:t>
            </a:r>
            <a:endParaRPr lang="he-IL" sz="4000" dirty="0">
              <a:latin typeface="Simplified Arabic" pitchFamily="18" charset="-78"/>
            </a:endParaRPr>
          </a:p>
        </p:txBody>
      </p:sp>
      <p:sp>
        <p:nvSpPr>
          <p:cNvPr id="3" name="מלבן 2"/>
          <p:cNvSpPr/>
          <p:nvPr/>
        </p:nvSpPr>
        <p:spPr>
          <a:xfrm>
            <a:off x="0" y="1412776"/>
            <a:ext cx="9144000" cy="1569660"/>
          </a:xfrm>
          <a:prstGeom prst="rect">
            <a:avLst/>
          </a:prstGeom>
        </p:spPr>
        <p:txBody>
          <a:bodyPr wrap="square">
            <a:spAutoFit/>
          </a:bodyPr>
          <a:lstStyle/>
          <a:p>
            <a:pPr algn="r"/>
            <a:r>
              <a:rPr lang="ar-SA" sz="3200" b="1" dirty="0" smtClean="0">
                <a:solidFill>
                  <a:srgbClr val="FF0000"/>
                </a:solidFill>
              </a:rPr>
              <a:t> </a:t>
            </a:r>
            <a:r>
              <a:rPr lang="ar-SA" sz="3200" b="1" dirty="0" smtClean="0">
                <a:solidFill>
                  <a:srgbClr val="FF0000"/>
                </a:solidFill>
                <a:latin typeface="Simplified Arabic" pitchFamily="18" charset="-78"/>
                <a:cs typeface="Simplified Arabic" pitchFamily="18" charset="-78"/>
              </a:rPr>
              <a:t>قال طارق وقد بدأ يشعر بالغيرة والندم</a:t>
            </a:r>
            <a:r>
              <a:rPr lang="he-IL" sz="3200" b="1" dirty="0" smtClean="0">
                <a:solidFill>
                  <a:srgbClr val="FF0000"/>
                </a:solidFill>
                <a:latin typeface="Simplified Arabic" pitchFamily="18" charset="-78"/>
              </a:rPr>
              <a:t>:</a:t>
            </a:r>
            <a:r>
              <a:rPr lang="en-US" sz="3200" dirty="0" smtClean="0">
                <a:solidFill>
                  <a:srgbClr val="FF0000"/>
                </a:solidFill>
                <a:latin typeface="Simplified Arabic" pitchFamily="18" charset="-78"/>
                <a:cs typeface="Simplified Arabic" pitchFamily="18" charset="-78"/>
              </a:rPr>
              <a:t/>
            </a:r>
            <a:br>
              <a:rPr lang="en-US" sz="3200" dirty="0" smtClean="0">
                <a:solidFill>
                  <a:srgbClr val="FF0000"/>
                </a:solidFill>
                <a:latin typeface="Simplified Arabic" pitchFamily="18" charset="-78"/>
                <a:cs typeface="Simplified Arabic" pitchFamily="18" charset="-78"/>
              </a:rPr>
            </a:br>
            <a:r>
              <a:rPr lang="ar-SA" sz="3200" dirty="0" smtClean="0">
                <a:solidFill>
                  <a:srgbClr val="FF0000"/>
                </a:solidFill>
                <a:latin typeface="Simplified Arabic" pitchFamily="18" charset="-78"/>
                <a:cs typeface="Simplified Arabic" pitchFamily="18" charset="-78"/>
              </a:rPr>
              <a:t> </a:t>
            </a:r>
            <a:r>
              <a:rPr lang="ar-SA" sz="3200" b="1" dirty="0" smtClean="0">
                <a:solidFill>
                  <a:srgbClr val="FF0000"/>
                </a:solidFill>
                <a:latin typeface="Simplified Arabic" pitchFamily="18" charset="-78"/>
                <a:cs typeface="Simplified Arabic" pitchFamily="18" charset="-78"/>
              </a:rPr>
              <a:t>لكن الطقس بارد جداً يا أمي</a:t>
            </a:r>
            <a:r>
              <a:rPr lang="he-IL" sz="3200" b="1" dirty="0" smtClean="0">
                <a:solidFill>
                  <a:srgbClr val="FF0000"/>
                </a:solidFill>
                <a:latin typeface="Simplified Arabic" pitchFamily="18" charset="-78"/>
              </a:rPr>
              <a:t>. </a:t>
            </a:r>
            <a:r>
              <a:rPr lang="ar-SA" sz="3200" b="1" dirty="0" smtClean="0">
                <a:solidFill>
                  <a:srgbClr val="FF0000"/>
                </a:solidFill>
                <a:latin typeface="Simplified Arabic" pitchFamily="18" charset="-78"/>
                <a:cs typeface="Simplified Arabic" pitchFamily="18" charset="-78"/>
              </a:rPr>
              <a:t>ستتجمد أصابعي لو حفرت التراب،     </a:t>
            </a:r>
            <a:endParaRPr lang="en-US" sz="3200" b="1" dirty="0" smtClean="0">
              <a:solidFill>
                <a:srgbClr val="FF0000"/>
              </a:solidFill>
              <a:latin typeface="Simplified Arabic" pitchFamily="18" charset="-78"/>
              <a:cs typeface="Simplified Arabic" pitchFamily="18" charset="-78"/>
            </a:endParaRPr>
          </a:p>
          <a:p>
            <a:pPr algn="r"/>
            <a:r>
              <a:rPr lang="ar-SA" sz="3200" b="1" dirty="0" smtClean="0">
                <a:solidFill>
                  <a:srgbClr val="FF0000"/>
                </a:solidFill>
                <a:latin typeface="Simplified Arabic" pitchFamily="18" charset="-78"/>
                <a:cs typeface="Simplified Arabic" pitchFamily="18" charset="-78"/>
              </a:rPr>
              <a:t>   وأقدامي </a:t>
            </a:r>
            <a:r>
              <a:rPr lang="ar-SA" sz="3200" b="1" dirty="0" err="1" smtClean="0">
                <a:solidFill>
                  <a:srgbClr val="FF0000"/>
                </a:solidFill>
                <a:latin typeface="Simplified Arabic" pitchFamily="18" charset="-78"/>
                <a:cs typeface="Simplified Arabic" pitchFamily="18" charset="-78"/>
              </a:rPr>
              <a:t>ستصقع</a:t>
            </a:r>
            <a:r>
              <a:rPr lang="he-IL" sz="3200" b="1" dirty="0" smtClean="0">
                <a:solidFill>
                  <a:srgbClr val="FF0000"/>
                </a:solidFill>
                <a:latin typeface="Simplified Arabic" pitchFamily="18" charset="-78"/>
              </a:rPr>
              <a:t> .</a:t>
            </a:r>
            <a:endParaRPr lang="he-IL" sz="3200" dirty="0">
              <a:latin typeface="Simplified Arabic" pitchFamily="18" charset="-78"/>
            </a:endParaRPr>
          </a:p>
        </p:txBody>
      </p:sp>
      <p:sp>
        <p:nvSpPr>
          <p:cNvPr id="5" name="מלבן 4"/>
          <p:cNvSpPr/>
          <p:nvPr/>
        </p:nvSpPr>
        <p:spPr>
          <a:xfrm>
            <a:off x="-252536" y="0"/>
            <a:ext cx="9396536" cy="1200329"/>
          </a:xfrm>
          <a:prstGeom prst="rect">
            <a:avLst/>
          </a:prstGeom>
        </p:spPr>
        <p:txBody>
          <a:bodyPr wrap="square">
            <a:spAutoFit/>
          </a:bodyPr>
          <a:lstStyle/>
          <a:p>
            <a:pPr algn="r"/>
            <a:r>
              <a:rPr lang="ar-SA" sz="3600" smtClean="0">
                <a:solidFill>
                  <a:srgbClr val="00B050"/>
                </a:solidFill>
                <a:latin typeface="Simplified Arabic" pitchFamily="18" charset="-78"/>
                <a:cs typeface="Simplified Arabic" pitchFamily="18" charset="-78"/>
              </a:rPr>
              <a:t> وَهُمْ يُغَنّونَ </a:t>
            </a:r>
            <a:r>
              <a:rPr lang="ar-SA" sz="3600" dirty="0" smtClean="0">
                <a:solidFill>
                  <a:srgbClr val="00B050"/>
                </a:solidFill>
                <a:latin typeface="Simplified Arabic" pitchFamily="18" charset="-78"/>
                <a:cs typeface="Simplified Arabic" pitchFamily="18" charset="-78"/>
              </a:rPr>
              <a:t>ويضحكون في طريقهم إلى الجبل لغرسها إنَّهُ يَوْمٌ</a:t>
            </a:r>
          </a:p>
          <a:p>
            <a:pPr algn="r"/>
            <a:r>
              <a:rPr lang="ar-SA" sz="3600" dirty="0" smtClean="0">
                <a:solidFill>
                  <a:srgbClr val="00B050"/>
                </a:solidFill>
                <a:latin typeface="Simplified Arabic" pitchFamily="18" charset="-78"/>
                <a:cs typeface="Simplified Arabic" pitchFamily="18" charset="-78"/>
              </a:rPr>
              <a:t>اِحتفالي يا بني فلا تحرم نفسك. </a:t>
            </a:r>
            <a:endParaRPr lang="he-IL" sz="3600"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0" end="0"/>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0" y="0"/>
            <a:ext cx="9144000" cy="6858000"/>
          </a:xfrm>
          <a:solidFill>
            <a:schemeClr val="accent2">
              <a:lumMod val="20000"/>
              <a:lumOff val="80000"/>
            </a:schemeClr>
          </a:solidFill>
        </p:spPr>
        <p:txBody>
          <a:bodyPr>
            <a:normAutofit/>
          </a:bodyPr>
          <a:lstStyle/>
          <a:p>
            <a:pPr>
              <a:buNone/>
            </a:pPr>
            <a:endParaRPr lang="ar-SA" sz="2800" b="1" dirty="0" smtClean="0">
              <a:solidFill>
                <a:srgbClr val="950D71"/>
              </a:solidFill>
            </a:endParaRPr>
          </a:p>
          <a:p>
            <a:pPr>
              <a:buNone/>
            </a:pPr>
            <a:endParaRPr lang="ar-SA" sz="2800" b="1" dirty="0" smtClean="0">
              <a:solidFill>
                <a:srgbClr val="950D71"/>
              </a:solidFill>
              <a:latin typeface="Simplified Arabic" pitchFamily="18" charset="-78"/>
              <a:cs typeface="Simplified Arabic" pitchFamily="18" charset="-78"/>
            </a:endParaRPr>
          </a:p>
          <a:p>
            <a:pPr>
              <a:buNone/>
            </a:pPr>
            <a:endParaRPr lang="ar-SA" b="1" dirty="0" smtClean="0">
              <a:solidFill>
                <a:srgbClr val="00B050"/>
              </a:solidFill>
              <a:latin typeface="Simplified Arabic" pitchFamily="18" charset="-78"/>
              <a:cs typeface="Simplified Arabic" pitchFamily="18" charset="-78"/>
            </a:endParaRPr>
          </a:p>
          <a:p>
            <a:pPr>
              <a:buNone/>
            </a:pPr>
            <a:endParaRPr lang="ar-SA" b="1" dirty="0" smtClean="0">
              <a:solidFill>
                <a:srgbClr val="00B050"/>
              </a:solidFill>
              <a:latin typeface="Simplified Arabic" pitchFamily="18" charset="-78"/>
              <a:cs typeface="Simplified Arabic" pitchFamily="18" charset="-78"/>
            </a:endParaRPr>
          </a:p>
          <a:p>
            <a:pPr>
              <a:buNone/>
            </a:pPr>
            <a:endParaRPr lang="ar-SA" b="1" dirty="0" smtClean="0">
              <a:solidFill>
                <a:srgbClr val="00B050"/>
              </a:solidFill>
              <a:latin typeface="Simplified Arabic" pitchFamily="18" charset="-78"/>
              <a:cs typeface="Simplified Arabic" pitchFamily="18" charset="-78"/>
            </a:endParaRPr>
          </a:p>
          <a:p>
            <a:pPr>
              <a:buNone/>
            </a:pPr>
            <a:endParaRPr lang="ar-SA" b="1" dirty="0" smtClean="0">
              <a:solidFill>
                <a:srgbClr val="00B050"/>
              </a:solidFill>
              <a:latin typeface="Simplified Arabic" pitchFamily="18" charset="-78"/>
              <a:cs typeface="Simplified Arabic" pitchFamily="18" charset="-78"/>
            </a:endParaRPr>
          </a:p>
          <a:p>
            <a:pPr>
              <a:buNone/>
            </a:pPr>
            <a:r>
              <a:rPr lang="ar-SA" b="1" dirty="0" smtClean="0">
                <a:solidFill>
                  <a:srgbClr val="E8169D"/>
                </a:solidFill>
                <a:latin typeface="Simplified Arabic" pitchFamily="18" charset="-78"/>
                <a:cs typeface="Simplified Arabic" pitchFamily="18" charset="-78"/>
              </a:rPr>
              <a:t>  إن الشجرة هي الحياة </a:t>
            </a:r>
            <a:r>
              <a:rPr lang="ar-SA" b="1" dirty="0" smtClean="0">
                <a:solidFill>
                  <a:srgbClr val="00B050"/>
                </a:solidFill>
                <a:latin typeface="Simplified Arabic" pitchFamily="18" charset="-78"/>
                <a:cs typeface="Simplified Arabic" pitchFamily="18" charset="-78"/>
              </a:rPr>
              <a:t>يا بني ولولاها ما عرفنا الفواكه والثمار</a:t>
            </a:r>
            <a:r>
              <a:rPr lang="he-IL" b="1" dirty="0" smtClean="0">
                <a:solidFill>
                  <a:srgbClr val="00B050"/>
                </a:solidFill>
                <a:latin typeface="Simplified Arabic" pitchFamily="18" charset="-78"/>
              </a:rPr>
              <a:t>.. </a:t>
            </a:r>
            <a:r>
              <a:rPr lang="ar-SA" b="1" dirty="0" smtClean="0">
                <a:solidFill>
                  <a:srgbClr val="00B050"/>
                </a:solidFill>
                <a:latin typeface="Simplified Arabic" pitchFamily="18" charset="-78"/>
                <a:cs typeface="Simplified Arabic" pitchFamily="18" charset="-78"/>
              </a:rPr>
              <a:t>ولا </a:t>
            </a:r>
            <a:r>
              <a:rPr lang="ar-SA" b="1" dirty="0" smtClean="0">
                <a:solidFill>
                  <a:srgbClr val="E8169D"/>
                </a:solidFill>
                <a:latin typeface="Simplified Arabic" pitchFamily="18" charset="-78"/>
                <a:cs typeface="Simplified Arabic" pitchFamily="18" charset="-78"/>
              </a:rPr>
              <a:t>الظلال ومناظر الجمال</a:t>
            </a:r>
            <a:r>
              <a:rPr lang="he-IL" b="1" dirty="0" smtClean="0">
                <a:solidFill>
                  <a:srgbClr val="00B050"/>
                </a:solidFill>
                <a:latin typeface="Simplified Arabic" pitchFamily="18" charset="-78"/>
              </a:rPr>
              <a:t>. </a:t>
            </a:r>
            <a:r>
              <a:rPr lang="ar-SA" b="1" dirty="0" smtClean="0">
                <a:solidFill>
                  <a:srgbClr val="00B050"/>
                </a:solidFill>
                <a:latin typeface="Simplified Arabic" pitchFamily="18" charset="-78"/>
                <a:cs typeface="Simplified Arabic" pitchFamily="18" charset="-78"/>
              </a:rPr>
              <a:t>إضافة إلى أننا </a:t>
            </a:r>
            <a:r>
              <a:rPr lang="ar-SA" b="1" dirty="0" smtClean="0">
                <a:solidFill>
                  <a:srgbClr val="E8169D"/>
                </a:solidFill>
                <a:latin typeface="Simplified Arabic" pitchFamily="18" charset="-78"/>
                <a:cs typeface="Simplified Arabic" pitchFamily="18" charset="-78"/>
              </a:rPr>
              <a:t>ننتفع بأخشابها </a:t>
            </a:r>
            <a:r>
              <a:rPr lang="ar-SA" b="1" dirty="0" smtClean="0">
                <a:solidFill>
                  <a:srgbClr val="00B050"/>
                </a:solidFill>
                <a:latin typeface="Simplified Arabic" pitchFamily="18" charset="-78"/>
                <a:cs typeface="Simplified Arabic" pitchFamily="18" charset="-78"/>
              </a:rPr>
              <a:t>وبما تسببه لنا من أمطار، ثم هل نسيت </a:t>
            </a:r>
            <a:r>
              <a:rPr lang="ar-SA" b="1" dirty="0" smtClean="0">
                <a:solidFill>
                  <a:srgbClr val="E8169D"/>
                </a:solidFill>
                <a:latin typeface="Simplified Arabic" pitchFamily="18" charset="-78"/>
                <a:cs typeface="Simplified Arabic" pitchFamily="18" charset="-78"/>
              </a:rPr>
              <a:t>أن الأشجار تنقي الهواء </a:t>
            </a:r>
            <a:r>
              <a:rPr lang="ar-SA" b="1" dirty="0" smtClean="0">
                <a:solidFill>
                  <a:srgbClr val="00B050"/>
                </a:solidFill>
                <a:latin typeface="Simplified Arabic" pitchFamily="18" charset="-78"/>
                <a:cs typeface="Simplified Arabic" pitchFamily="18" charset="-78"/>
              </a:rPr>
              <a:t>وتساعدنا على أن نعيش بصحة جيدة</a:t>
            </a:r>
            <a:r>
              <a:rPr lang="ar-AE" b="1" dirty="0" smtClean="0">
                <a:solidFill>
                  <a:srgbClr val="00B050"/>
                </a:solidFill>
                <a:latin typeface="Simplified Arabic" pitchFamily="18" charset="-78"/>
                <a:cs typeface="Simplified Arabic" pitchFamily="18" charset="-78"/>
              </a:rPr>
              <a:t>.</a:t>
            </a:r>
            <a:r>
              <a:rPr lang="he-IL" b="1" dirty="0" smtClean="0">
                <a:solidFill>
                  <a:srgbClr val="FF0000"/>
                </a:solidFill>
                <a:latin typeface="Simplified Arabic" pitchFamily="18" charset="-78"/>
              </a:rPr>
              <a:t> </a:t>
            </a:r>
          </a:p>
          <a:p>
            <a:pPr>
              <a:buNone/>
            </a:pPr>
            <a:endParaRPr lang="ar-SA" b="1" dirty="0" smtClean="0">
              <a:solidFill>
                <a:srgbClr val="FF0000"/>
              </a:solidFill>
              <a:latin typeface="Simplified Arabic" pitchFamily="18" charset="-78"/>
              <a:cs typeface="Simplified Arabic" pitchFamily="18" charset="-78"/>
            </a:endParaRPr>
          </a:p>
          <a:p>
            <a:pPr>
              <a:buNone/>
            </a:pPr>
            <a:r>
              <a:rPr lang="ar-SA" b="1" dirty="0" smtClean="0">
                <a:solidFill>
                  <a:srgbClr val="FF0000"/>
                </a:solidFill>
                <a:latin typeface="Simplified Arabic" pitchFamily="18" charset="-78"/>
                <a:cs typeface="Simplified Arabic" pitchFamily="18" charset="-78"/>
              </a:rPr>
              <a:t> صمت طارق مفكراً وقال</a:t>
            </a:r>
            <a:r>
              <a:rPr lang="he-IL" b="1" dirty="0" smtClean="0">
                <a:solidFill>
                  <a:srgbClr val="FF0000"/>
                </a:solidFill>
                <a:latin typeface="Simplified Arabic" pitchFamily="18" charset="-78"/>
              </a:rPr>
              <a:t>:‏</a:t>
            </a:r>
            <a:r>
              <a:rPr lang="ar-SA" dirty="0" smtClean="0">
                <a:solidFill>
                  <a:srgbClr val="FF0000"/>
                </a:solidFill>
                <a:latin typeface="Simplified Arabic" pitchFamily="18" charset="-78"/>
                <a:cs typeface="Simplified Arabic" pitchFamily="18" charset="-78"/>
              </a:rPr>
              <a:t> </a:t>
            </a:r>
            <a:r>
              <a:rPr lang="ar-SA" b="1" dirty="0" smtClean="0">
                <a:solidFill>
                  <a:srgbClr val="FF0000"/>
                </a:solidFill>
                <a:latin typeface="Simplified Arabic" pitchFamily="18" charset="-78"/>
                <a:cs typeface="Simplified Arabic" pitchFamily="18" charset="-78"/>
              </a:rPr>
              <a:t>حسناً</a:t>
            </a:r>
            <a:r>
              <a:rPr lang="he-IL" b="1" dirty="0" smtClean="0">
                <a:solidFill>
                  <a:srgbClr val="FF0000"/>
                </a:solidFill>
                <a:latin typeface="Simplified Arabic" pitchFamily="18" charset="-78"/>
              </a:rPr>
              <a:t>.</a:t>
            </a:r>
            <a:r>
              <a:rPr lang="ar-SA" b="1" dirty="0" smtClean="0">
                <a:solidFill>
                  <a:srgbClr val="FF0000"/>
                </a:solidFill>
                <a:latin typeface="Simplified Arabic" pitchFamily="18" charset="-78"/>
                <a:cs typeface="Simplified Arabic" pitchFamily="18" charset="-78"/>
              </a:rPr>
              <a:t>أنا أريد إذن أن أغرس شجرة</a:t>
            </a:r>
            <a:r>
              <a:rPr lang="he-IL" b="1" dirty="0" smtClean="0">
                <a:solidFill>
                  <a:srgbClr val="FF0000"/>
                </a:solidFill>
                <a:latin typeface="Simplified Arabic" pitchFamily="18" charset="-78"/>
              </a:rPr>
              <a:t>. </a:t>
            </a:r>
            <a:r>
              <a:rPr lang="ar-SA" b="1" dirty="0" smtClean="0">
                <a:solidFill>
                  <a:srgbClr val="FF0000"/>
                </a:solidFill>
                <a:latin typeface="Simplified Arabic" pitchFamily="18" charset="-78"/>
                <a:cs typeface="Simplified Arabic" pitchFamily="18" charset="-78"/>
              </a:rPr>
              <a:t>فهل شجرتي ستصبح أماً؟</a:t>
            </a:r>
            <a:endParaRPr lang="he-IL" b="1" dirty="0" smtClean="0">
              <a:solidFill>
                <a:srgbClr val="FF0000"/>
              </a:solidFill>
              <a:latin typeface="Simplified Arabic" pitchFamily="18" charset="-78"/>
            </a:endParaRPr>
          </a:p>
          <a:p>
            <a:pPr>
              <a:buNone/>
            </a:pPr>
            <a:endParaRPr lang="he-IL" b="1" dirty="0" smtClean="0">
              <a:solidFill>
                <a:srgbClr val="FF0000"/>
              </a:solidFill>
            </a:endParaRPr>
          </a:p>
          <a:p>
            <a:pPr>
              <a:buNone/>
            </a:pPr>
            <a:endParaRPr lang="he-IL" dirty="0"/>
          </a:p>
        </p:txBody>
      </p:sp>
      <p:sp>
        <p:nvSpPr>
          <p:cNvPr id="6" name="מלבן 5"/>
          <p:cNvSpPr/>
          <p:nvPr/>
        </p:nvSpPr>
        <p:spPr>
          <a:xfrm>
            <a:off x="0" y="548680"/>
            <a:ext cx="9144000" cy="1569660"/>
          </a:xfrm>
          <a:prstGeom prst="rect">
            <a:avLst/>
          </a:prstGeom>
        </p:spPr>
        <p:txBody>
          <a:bodyPr wrap="square">
            <a:spAutoFit/>
          </a:bodyPr>
          <a:lstStyle/>
          <a:p>
            <a:pPr algn="r"/>
            <a:r>
              <a:rPr lang="ar-SA" sz="3200" b="1" dirty="0" smtClean="0">
                <a:solidFill>
                  <a:srgbClr val="950D71"/>
                </a:solidFill>
                <a:latin typeface="Simplified Arabic" pitchFamily="18" charset="-78"/>
                <a:cs typeface="Simplified Arabic" pitchFamily="18" charset="-78"/>
              </a:rPr>
              <a:t> قالت الأُم: </a:t>
            </a:r>
            <a:r>
              <a:rPr lang="ar-SA" sz="3200" b="1" dirty="0" smtClean="0">
                <a:solidFill>
                  <a:schemeClr val="bg1"/>
                </a:solidFill>
                <a:latin typeface="Simplified Arabic" pitchFamily="18" charset="-78"/>
                <a:cs typeface="Simplified Arabic" pitchFamily="18" charset="-78"/>
              </a:rPr>
              <a:t>هل</a:t>
            </a:r>
            <a:r>
              <a:rPr lang="ar-SA" sz="3200" b="1" dirty="0" smtClean="0">
                <a:solidFill>
                  <a:srgbClr val="00B050"/>
                </a:solidFill>
                <a:latin typeface="Simplified Arabic" pitchFamily="18" charset="-78"/>
                <a:cs typeface="Simplified Arabic" pitchFamily="18" charset="-78"/>
              </a:rPr>
              <a:t> ترى إلى شجرة العائلة هذه</a:t>
            </a:r>
            <a:r>
              <a:rPr lang="ar-SA" sz="3200" b="1" dirty="0" smtClean="0">
                <a:solidFill>
                  <a:schemeClr val="bg1"/>
                </a:solidFill>
                <a:latin typeface="Simplified Arabic" pitchFamily="18" charset="-78"/>
                <a:cs typeface="Simplified Arabic" pitchFamily="18" charset="-78"/>
              </a:rPr>
              <a:t>؟</a:t>
            </a:r>
            <a:r>
              <a:rPr lang="ar-SA" sz="3200" b="1" dirty="0" smtClean="0">
                <a:solidFill>
                  <a:srgbClr val="00B050"/>
                </a:solidFill>
                <a:latin typeface="Simplified Arabic" pitchFamily="18" charset="-78"/>
                <a:cs typeface="Simplified Arabic" pitchFamily="18" charset="-78"/>
              </a:rPr>
              <a:t> إن الأشجار كذلك</a:t>
            </a:r>
            <a:r>
              <a:rPr lang="he-IL" sz="3200" b="1" dirty="0" smtClean="0">
                <a:solidFill>
                  <a:srgbClr val="00B050"/>
                </a:solidFill>
                <a:latin typeface="Simplified Arabic" pitchFamily="18" charset="-78"/>
              </a:rPr>
              <a:t>.. </a:t>
            </a:r>
            <a:r>
              <a:rPr lang="ar-SA" sz="3200" b="1" dirty="0" smtClean="0">
                <a:solidFill>
                  <a:srgbClr val="00B050"/>
                </a:solidFill>
                <a:latin typeface="Simplified Arabic" pitchFamily="18" charset="-78"/>
                <a:cs typeface="Simplified Arabic" pitchFamily="18" charset="-78"/>
              </a:rPr>
              <a:t>هي    </a:t>
            </a:r>
            <a:r>
              <a:rPr lang="ar-SA" sz="3200" b="1" dirty="0" smtClean="0">
                <a:solidFill>
                  <a:srgbClr val="E8169D"/>
                </a:solidFill>
                <a:latin typeface="Simplified Arabic" pitchFamily="18" charset="-78"/>
                <a:cs typeface="Simplified Arabic" pitchFamily="18" charset="-78"/>
              </a:rPr>
              <a:t>عائلات</a:t>
            </a:r>
            <a:r>
              <a:rPr lang="he-IL" sz="3200" b="1" dirty="0" smtClean="0">
                <a:solidFill>
                  <a:srgbClr val="E8169D"/>
                </a:solidFill>
                <a:latin typeface="Simplified Arabic" pitchFamily="18" charset="-78"/>
              </a:rPr>
              <a:t>... </a:t>
            </a:r>
            <a:r>
              <a:rPr lang="ar-SA" sz="3200" b="1" dirty="0" smtClean="0">
                <a:solidFill>
                  <a:srgbClr val="E8169D"/>
                </a:solidFill>
                <a:latin typeface="Simplified Arabic" pitchFamily="18" charset="-78"/>
                <a:cs typeface="Simplified Arabic" pitchFamily="18" charset="-78"/>
              </a:rPr>
              <a:t>أم وأب وأولاد</a:t>
            </a:r>
            <a:r>
              <a:rPr lang="he-IL" sz="3200" b="1" dirty="0" smtClean="0">
                <a:solidFill>
                  <a:srgbClr val="00B050"/>
                </a:solidFill>
                <a:latin typeface="Simplified Arabic" pitchFamily="18" charset="-78"/>
              </a:rPr>
              <a:t>. </a:t>
            </a:r>
            <a:r>
              <a:rPr lang="ar-SA" sz="3200" b="1" dirty="0" smtClean="0">
                <a:solidFill>
                  <a:srgbClr val="00B050"/>
                </a:solidFill>
                <a:latin typeface="Simplified Arabic" pitchFamily="18" charset="-78"/>
                <a:cs typeface="Simplified Arabic" pitchFamily="18" charset="-78"/>
              </a:rPr>
              <a:t>وهي تسعد مثلنا إن اجتمعت مع بعضها     بعضاً </a:t>
            </a:r>
            <a:r>
              <a:rPr lang="ar-SA" sz="3200" b="1" dirty="0" smtClean="0">
                <a:solidFill>
                  <a:srgbClr val="E8169D"/>
                </a:solidFill>
                <a:latin typeface="Simplified Arabic" pitchFamily="18" charset="-78"/>
                <a:cs typeface="Simplified Arabic" pitchFamily="18" charset="-78"/>
              </a:rPr>
              <a:t>وتكاثرت، فأعطت أشجاراً صغيرة</a:t>
            </a:r>
            <a:r>
              <a:rPr lang="he-IL" sz="3200" b="1" dirty="0" smtClean="0">
                <a:solidFill>
                  <a:srgbClr val="00B050"/>
                </a:solidFill>
                <a:latin typeface="Simplified Arabic" pitchFamily="18" charset="-78"/>
              </a:rPr>
              <a:t>.</a:t>
            </a:r>
            <a:endParaRPr lang="he-IL" sz="3200" b="1"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8" end="8"/>
                                            </p:txEl>
                                          </p:spTgt>
                                        </p:tgtEl>
                                        <p:attrNameLst>
                                          <p:attrName>style.visibility</p:attrName>
                                        </p:attrNameLst>
                                      </p:cBhvr>
                                      <p:to>
                                        <p:strVal val="visible"/>
                                      </p:to>
                                    </p:set>
                                    <p:anim calcmode="lin" valueType="num">
                                      <p:cBhvr>
                                        <p:cTn id="16"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endParaRPr lang="he-IL" dirty="0"/>
          </a:p>
        </p:txBody>
      </p:sp>
      <p:sp>
        <p:nvSpPr>
          <p:cNvPr id="4" name="מלבן 3"/>
          <p:cNvSpPr/>
          <p:nvPr/>
        </p:nvSpPr>
        <p:spPr>
          <a:xfrm>
            <a:off x="0" y="0"/>
            <a:ext cx="9144000" cy="45719"/>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marL="92075" indent="-92075" algn="r">
              <a:buNone/>
            </a:pPr>
            <a:r>
              <a:rPr lang="he-IL" b="1" dirty="0" smtClean="0">
                <a:solidFill>
                  <a:srgbClr val="00B050"/>
                </a:solidFill>
              </a:rPr>
              <a:t>‏</a:t>
            </a:r>
            <a:endParaRPr lang="he-IL" dirty="0">
              <a:solidFill>
                <a:srgbClr val="FF0000"/>
              </a:solidFill>
            </a:endParaRPr>
          </a:p>
        </p:txBody>
      </p:sp>
      <p:sp>
        <p:nvSpPr>
          <p:cNvPr id="5" name="מלבן 4"/>
          <p:cNvSpPr/>
          <p:nvPr/>
        </p:nvSpPr>
        <p:spPr>
          <a:xfrm>
            <a:off x="0" y="0"/>
            <a:ext cx="9144000" cy="45719"/>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r"/>
            <a:r>
              <a:rPr lang="he-IL" b="1" dirty="0" smtClean="0">
                <a:solidFill>
                  <a:srgbClr val="FF0000"/>
                </a:solidFill>
              </a:rPr>
              <a:t>‏</a:t>
            </a:r>
            <a:endParaRPr lang="he-IL" sz="4000" dirty="0"/>
          </a:p>
        </p:txBody>
      </p:sp>
      <p:sp>
        <p:nvSpPr>
          <p:cNvPr id="6" name="מלבן 5"/>
          <p:cNvSpPr/>
          <p:nvPr/>
        </p:nvSpPr>
        <p:spPr>
          <a:xfrm>
            <a:off x="0" y="0"/>
            <a:ext cx="9144000" cy="45719"/>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r"/>
            <a:r>
              <a:rPr lang="he-IL" b="1" dirty="0" smtClean="0">
                <a:solidFill>
                  <a:srgbClr val="00B050"/>
                </a:solidFill>
              </a:rPr>
              <a:t>.‏</a:t>
            </a:r>
            <a:endParaRPr lang="he-IL" dirty="0"/>
          </a:p>
        </p:txBody>
      </p:sp>
      <p:sp>
        <p:nvSpPr>
          <p:cNvPr id="7" name="מלבן 6"/>
          <p:cNvSpPr/>
          <p:nvPr/>
        </p:nvSpPr>
        <p:spPr>
          <a:xfrm>
            <a:off x="0" y="0"/>
            <a:ext cx="9144000" cy="4077072"/>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r"/>
            <a:r>
              <a:rPr lang="ar-SA" sz="3200" b="1" dirty="0" smtClean="0">
                <a:solidFill>
                  <a:srgbClr val="950D71"/>
                </a:solidFill>
                <a:latin typeface="Simplified Arabic" pitchFamily="18" charset="-78"/>
                <a:cs typeface="Simplified Arabic" pitchFamily="18" charset="-78"/>
              </a:rPr>
              <a:t>أجابت الأم بفرح</a:t>
            </a:r>
            <a:r>
              <a:rPr lang="he-IL" sz="3200" b="1" dirty="0" smtClean="0">
                <a:solidFill>
                  <a:srgbClr val="950D71"/>
                </a:solidFill>
                <a:latin typeface="Simplified Arabic" pitchFamily="18" charset="-78"/>
              </a:rPr>
              <a:t>:</a:t>
            </a:r>
            <a:r>
              <a:rPr lang="ar-SA" sz="3200" b="1" dirty="0" smtClean="0">
                <a:solidFill>
                  <a:srgbClr val="00B050"/>
                </a:solidFill>
                <a:latin typeface="Simplified Arabic" pitchFamily="18" charset="-78"/>
                <a:cs typeface="Simplified Arabic" pitchFamily="18" charset="-78"/>
              </a:rPr>
              <a:t>طبعاً</a:t>
            </a:r>
            <a:r>
              <a:rPr lang="he-IL" sz="3200" b="1" dirty="0" smtClean="0">
                <a:solidFill>
                  <a:srgbClr val="00B050"/>
                </a:solidFill>
                <a:latin typeface="Simplified Arabic" pitchFamily="18" charset="-78"/>
              </a:rPr>
              <a:t>. </a:t>
            </a:r>
            <a:r>
              <a:rPr lang="ar-SA" sz="3200" b="1" dirty="0" smtClean="0">
                <a:solidFill>
                  <a:srgbClr val="00B050"/>
                </a:solidFill>
                <a:latin typeface="Simplified Arabic" pitchFamily="18" charset="-78"/>
                <a:cs typeface="Simplified Arabic" pitchFamily="18" charset="-78"/>
              </a:rPr>
              <a:t>طبعاً </a:t>
            </a:r>
            <a:r>
              <a:rPr lang="ar-SA" sz="3200" b="1" dirty="0" err="1" smtClean="0">
                <a:solidFill>
                  <a:srgbClr val="00B050"/>
                </a:solidFill>
                <a:latin typeface="Simplified Arabic" pitchFamily="18" charset="-78"/>
                <a:cs typeface="Simplified Arabic" pitchFamily="18" charset="-78"/>
              </a:rPr>
              <a:t>يابني</a:t>
            </a:r>
            <a:r>
              <a:rPr lang="he-IL" sz="3200" b="1" dirty="0" smtClean="0">
                <a:solidFill>
                  <a:srgbClr val="00B050"/>
                </a:solidFill>
                <a:latin typeface="Simplified Arabic" pitchFamily="18" charset="-78"/>
              </a:rPr>
              <a:t>. </a:t>
            </a:r>
            <a:r>
              <a:rPr lang="ar-SA" sz="3200" b="1" dirty="0" smtClean="0">
                <a:solidFill>
                  <a:srgbClr val="00B050"/>
                </a:solidFill>
                <a:latin typeface="Simplified Arabic" pitchFamily="18" charset="-78"/>
                <a:cs typeface="Simplified Arabic" pitchFamily="18" charset="-78"/>
              </a:rPr>
              <a:t>كلما كبرت ستكبر شجرتك معك، وعندما تصبح أنت أباً تصبح هي أماً لأشجار صغيرة أخرى هي </a:t>
            </a:r>
            <a:endParaRPr lang="en-US" sz="3200" b="1" dirty="0" smtClean="0">
              <a:solidFill>
                <a:srgbClr val="00B050"/>
              </a:solidFill>
              <a:latin typeface="Simplified Arabic" pitchFamily="18" charset="-78"/>
              <a:cs typeface="Simplified Arabic" pitchFamily="18" charset="-78"/>
            </a:endParaRPr>
          </a:p>
          <a:p>
            <a:pPr algn="r"/>
            <a:r>
              <a:rPr lang="en-US" sz="3200" b="1" dirty="0" smtClean="0">
                <a:solidFill>
                  <a:srgbClr val="00B050"/>
                </a:solidFill>
                <a:latin typeface="Simplified Arabic" pitchFamily="18" charset="-78"/>
                <a:cs typeface="Simplified Arabic" pitchFamily="18" charset="-78"/>
              </a:rPr>
              <a:t>          </a:t>
            </a:r>
            <a:r>
              <a:rPr lang="ar-SA" sz="3200" b="1" dirty="0" smtClean="0">
                <a:solidFill>
                  <a:srgbClr val="00B050"/>
                </a:solidFill>
                <a:latin typeface="Simplified Arabic" pitchFamily="18" charset="-78"/>
                <a:cs typeface="Simplified Arabic" pitchFamily="18" charset="-78"/>
              </a:rPr>
              <a:t>عائلتها، وستكون فخوراً جداً بأنك زرعتها</a:t>
            </a:r>
            <a:r>
              <a:rPr lang="he-IL" sz="3200" b="1" dirty="0" smtClean="0">
                <a:solidFill>
                  <a:srgbClr val="00B050"/>
                </a:solidFill>
                <a:latin typeface="Simplified Arabic" pitchFamily="18" charset="-78"/>
              </a:rPr>
              <a:t>.</a:t>
            </a:r>
            <a:endParaRPr lang="ar-SA" sz="3200" b="1" dirty="0" smtClean="0">
              <a:solidFill>
                <a:srgbClr val="FF0000"/>
              </a:solidFill>
              <a:latin typeface="Simplified Arabic" pitchFamily="18" charset="-78"/>
              <a:cs typeface="Simplified Arabic" pitchFamily="18" charset="-78"/>
            </a:endParaRPr>
          </a:p>
          <a:p>
            <a:pPr algn="r"/>
            <a:endParaRPr lang="ar-SA" sz="3200" b="1" dirty="0" smtClean="0">
              <a:solidFill>
                <a:srgbClr val="FF0000"/>
              </a:solidFill>
              <a:latin typeface="Simplified Arabic" pitchFamily="18" charset="-78"/>
              <a:cs typeface="Simplified Arabic" pitchFamily="18" charset="-78"/>
            </a:endParaRPr>
          </a:p>
          <a:p>
            <a:pPr algn="r"/>
            <a:r>
              <a:rPr lang="ar-SA" sz="3200" b="1" dirty="0" smtClean="0">
                <a:solidFill>
                  <a:srgbClr val="FF0000"/>
                </a:solidFill>
                <a:latin typeface="Simplified Arabic" pitchFamily="18" charset="-78"/>
                <a:cs typeface="Simplified Arabic" pitchFamily="18" charset="-78"/>
              </a:rPr>
              <a:t>أسرع طارق إلى خزانة ثيابه ليخرج معطفه </a:t>
            </a:r>
            <a:r>
              <a:rPr lang="ar-SA" sz="3200" b="1" dirty="0" err="1" smtClean="0">
                <a:solidFill>
                  <a:srgbClr val="FF0000"/>
                </a:solidFill>
                <a:latin typeface="Simplified Arabic" pitchFamily="18" charset="-78"/>
                <a:cs typeface="Simplified Arabic" pitchFamily="18" charset="-78"/>
              </a:rPr>
              <a:t>وقفازاته</a:t>
            </a:r>
            <a:r>
              <a:rPr lang="ar-SA" sz="3200" b="1" dirty="0" smtClean="0">
                <a:solidFill>
                  <a:srgbClr val="FF0000"/>
                </a:solidFill>
                <a:latin typeface="Simplified Arabic" pitchFamily="18" charset="-78"/>
                <a:cs typeface="Simplified Arabic" pitchFamily="18" charset="-78"/>
              </a:rPr>
              <a:t>، سأل أمه بلهفة</a:t>
            </a:r>
            <a:r>
              <a:rPr lang="he-IL" sz="3200" b="1" dirty="0" smtClean="0">
                <a:solidFill>
                  <a:srgbClr val="FF0000"/>
                </a:solidFill>
                <a:latin typeface="Simplified Arabic" pitchFamily="18" charset="-78"/>
              </a:rPr>
              <a:t>:‏</a:t>
            </a:r>
            <a:r>
              <a:rPr lang="ar-SA" sz="3200" b="1" dirty="0" smtClean="0">
                <a:solidFill>
                  <a:srgbClr val="FF0000"/>
                </a:solidFill>
                <a:latin typeface="Simplified Arabic" pitchFamily="18" charset="-78"/>
                <a:cs typeface="Simplified Arabic" pitchFamily="18" charset="-78"/>
              </a:rPr>
              <a:t>هل أستطيع أن ألحق</a:t>
            </a:r>
            <a:r>
              <a:rPr lang="he-IL" sz="3200" b="1" dirty="0" smtClean="0">
                <a:solidFill>
                  <a:srgbClr val="FF0000"/>
                </a:solidFill>
                <a:latin typeface="Simplified Arabic" pitchFamily="18" charset="-78"/>
              </a:rPr>
              <a:t>... </a:t>
            </a:r>
            <a:r>
              <a:rPr lang="ar-SA" sz="3200" b="1" dirty="0" smtClean="0">
                <a:solidFill>
                  <a:srgbClr val="FF0000"/>
                </a:solidFill>
                <a:latin typeface="Simplified Arabic" pitchFamily="18" charset="-78"/>
                <a:cs typeface="Simplified Arabic" pitchFamily="18" charset="-78"/>
              </a:rPr>
              <a:t>أخوتي والجميع؟</a:t>
            </a:r>
            <a:r>
              <a:rPr lang="he-IL" b="1" dirty="0" smtClean="0">
                <a:solidFill>
                  <a:srgbClr val="FF0000"/>
                </a:solidFill>
              </a:rPr>
              <a:t>‏</a:t>
            </a:r>
            <a:endParaRPr lang="he-IL" dirty="0"/>
          </a:p>
        </p:txBody>
      </p:sp>
      <p:sp>
        <p:nvSpPr>
          <p:cNvPr id="8" name="מלבן 7"/>
          <p:cNvSpPr/>
          <p:nvPr/>
        </p:nvSpPr>
        <p:spPr>
          <a:xfrm>
            <a:off x="0" y="3573016"/>
            <a:ext cx="9144000" cy="3284984"/>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r"/>
            <a:endParaRPr lang="en-US" sz="2200" b="1" dirty="0" smtClean="0">
              <a:solidFill>
                <a:srgbClr val="00B050"/>
              </a:solidFill>
            </a:endParaRPr>
          </a:p>
          <a:p>
            <a:pPr algn="r"/>
            <a:endParaRPr lang="ar-SA" sz="2200" b="1" dirty="0" smtClean="0">
              <a:solidFill>
                <a:srgbClr val="00B050"/>
              </a:solidFill>
            </a:endParaRPr>
          </a:p>
          <a:p>
            <a:pPr algn="r"/>
            <a:r>
              <a:rPr lang="ar-SA" sz="3200" b="1" dirty="0" smtClean="0">
                <a:solidFill>
                  <a:srgbClr val="950D71"/>
                </a:solidFill>
                <a:latin typeface="Simplified Arabic" pitchFamily="18" charset="-78"/>
                <a:cs typeface="Simplified Arabic" pitchFamily="18" charset="-78"/>
              </a:rPr>
              <a:t>ضحكت الأم وقالت</a:t>
            </a:r>
            <a:r>
              <a:rPr lang="he-IL" sz="3200" b="1" dirty="0" smtClean="0">
                <a:solidFill>
                  <a:srgbClr val="00B050"/>
                </a:solidFill>
                <a:latin typeface="Simplified Arabic" pitchFamily="18" charset="-78"/>
              </a:rPr>
              <a:t>:</a:t>
            </a:r>
            <a:r>
              <a:rPr lang="ar-SA" sz="3200" b="1" dirty="0" smtClean="0">
                <a:solidFill>
                  <a:srgbClr val="00B050"/>
                </a:solidFill>
                <a:latin typeface="Simplified Arabic" pitchFamily="18" charset="-78"/>
                <a:cs typeface="Simplified Arabic" pitchFamily="18" charset="-78"/>
              </a:rPr>
              <a:t> كنت أعرف أنك ستطلب مني ذلك</a:t>
            </a:r>
            <a:r>
              <a:rPr lang="he-IL" sz="3200" b="1" dirty="0" smtClean="0">
                <a:solidFill>
                  <a:srgbClr val="00B050"/>
                </a:solidFill>
                <a:latin typeface="Simplified Arabic" pitchFamily="18" charset="-78"/>
              </a:rPr>
              <a:t>... </a:t>
            </a:r>
            <a:r>
              <a:rPr lang="ar-SA" sz="3200" b="1" dirty="0" smtClean="0">
                <a:solidFill>
                  <a:srgbClr val="00B050"/>
                </a:solidFill>
                <a:latin typeface="Simplified Arabic" pitchFamily="18" charset="-78"/>
                <a:cs typeface="Simplified Arabic" pitchFamily="18" charset="-78"/>
              </a:rPr>
              <a:t>شجرتك في الحوض أمام الباب في كيس صغير شفاف</a:t>
            </a:r>
            <a:r>
              <a:rPr lang="he-IL" sz="3200" b="1" dirty="0" smtClean="0">
                <a:solidFill>
                  <a:srgbClr val="00B050"/>
                </a:solidFill>
                <a:latin typeface="Simplified Arabic" pitchFamily="18" charset="-78"/>
              </a:rPr>
              <a:t>... </a:t>
            </a:r>
            <a:r>
              <a:rPr lang="ar-SA" sz="3200" b="1" dirty="0" smtClean="0">
                <a:solidFill>
                  <a:srgbClr val="00B050"/>
                </a:solidFill>
                <a:latin typeface="Simplified Arabic" pitchFamily="18" charset="-78"/>
                <a:cs typeface="Simplified Arabic" pitchFamily="18" charset="-78"/>
              </a:rPr>
              <a:t>وأنا كما تراني قد ارتديت </a:t>
            </a:r>
            <a:endParaRPr lang="en-US" sz="3200" b="1" dirty="0" smtClean="0">
              <a:solidFill>
                <a:srgbClr val="00B050"/>
              </a:solidFill>
              <a:latin typeface="Simplified Arabic" pitchFamily="18" charset="-78"/>
              <a:cs typeface="Simplified Arabic" pitchFamily="18" charset="-78"/>
            </a:endParaRPr>
          </a:p>
          <a:p>
            <a:pPr algn="r"/>
            <a:r>
              <a:rPr lang="ar-SA" sz="3200" b="1" dirty="0" smtClean="0">
                <a:solidFill>
                  <a:srgbClr val="00B050"/>
                </a:solidFill>
                <a:latin typeface="Simplified Arabic" pitchFamily="18" charset="-78"/>
                <a:cs typeface="Simplified Arabic" pitchFamily="18" charset="-78"/>
              </a:rPr>
              <a:t>ثيابي هيا بنا</a:t>
            </a:r>
            <a:r>
              <a:rPr lang="he-IL" sz="3200" b="1" dirty="0" smtClean="0">
                <a:solidFill>
                  <a:srgbClr val="00B050"/>
                </a:solidFill>
                <a:latin typeface="Simplified Arabic" pitchFamily="18" charset="-78"/>
              </a:rPr>
              <a:t>...‏</a:t>
            </a:r>
            <a:r>
              <a:rPr lang="en-US" sz="3200" dirty="0" smtClean="0">
                <a:solidFill>
                  <a:schemeClr val="accent6">
                    <a:lumMod val="50000"/>
                  </a:schemeClr>
                </a:solidFill>
              </a:rPr>
              <a:t/>
            </a:r>
            <a:br>
              <a:rPr lang="en-US" sz="3200" dirty="0" smtClean="0">
                <a:solidFill>
                  <a:schemeClr val="accent6">
                    <a:lumMod val="50000"/>
                  </a:schemeClr>
                </a:solidFill>
              </a:rPr>
            </a:br>
            <a:endParaRPr lang="ar-SA" sz="3200" dirty="0" smtClean="0">
              <a:solidFill>
                <a:schemeClr val="accent6">
                  <a:lumMod val="50000"/>
                </a:schemeClr>
              </a:solidFill>
            </a:endParaRPr>
          </a:p>
          <a:p>
            <a:pPr algn="r"/>
            <a:r>
              <a:rPr lang="ar-SA" sz="3200" b="1" dirty="0" smtClean="0">
                <a:solidFill>
                  <a:srgbClr val="E4069A"/>
                </a:solidFill>
                <a:latin typeface="Simplified Arabic" pitchFamily="18" charset="-78"/>
                <a:cs typeface="Simplified Arabic" pitchFamily="18" charset="-78"/>
              </a:rPr>
              <a:t>وانطلق طارق مع أمه فرحاً يقفز بخطوات واسعة</a:t>
            </a:r>
            <a:r>
              <a:rPr lang="he-IL" sz="3200" b="1" dirty="0" smtClean="0">
                <a:solidFill>
                  <a:srgbClr val="E4069A"/>
                </a:solidFill>
                <a:latin typeface="Simplified Arabic" pitchFamily="18" charset="-78"/>
              </a:rPr>
              <a:t>... </a:t>
            </a:r>
            <a:r>
              <a:rPr lang="ar-SA" sz="3200" b="1" dirty="0" smtClean="0">
                <a:solidFill>
                  <a:srgbClr val="E4069A"/>
                </a:solidFill>
                <a:latin typeface="Simplified Arabic" pitchFamily="18" charset="-78"/>
                <a:cs typeface="Simplified Arabic" pitchFamily="18" charset="-78"/>
              </a:rPr>
              <a:t>واتجها نحو الجبل وهما يغنيان للشجرة</a:t>
            </a:r>
            <a:r>
              <a:rPr lang="he-IL" sz="3200" b="1" dirty="0" smtClean="0">
                <a:solidFill>
                  <a:srgbClr val="E4069A"/>
                </a:solidFill>
                <a:latin typeface="Simplified Arabic" pitchFamily="18" charset="-78"/>
              </a:rPr>
              <a:t>... </a:t>
            </a:r>
            <a:r>
              <a:rPr lang="ar-SA" sz="3200" b="1" dirty="0" smtClean="0">
                <a:solidFill>
                  <a:srgbClr val="E4069A"/>
                </a:solidFill>
                <a:latin typeface="Simplified Arabic" pitchFamily="18" charset="-78"/>
                <a:cs typeface="Simplified Arabic" pitchFamily="18" charset="-78"/>
              </a:rPr>
              <a:t>شجرة الحياة أنشودة الحياة</a:t>
            </a:r>
            <a:r>
              <a:rPr lang="ar-SA" sz="3200" dirty="0" smtClean="0">
                <a:latin typeface="Simplified Arabic" pitchFamily="18" charset="-78"/>
                <a:cs typeface="Simplified Arabic" pitchFamily="18" charset="-78"/>
              </a:rPr>
              <a:t>  </a:t>
            </a:r>
            <a:r>
              <a:rPr lang="ar-SA" sz="2200" dirty="0" smtClean="0">
                <a:latin typeface="Simplified Arabic" pitchFamily="18" charset="-78"/>
                <a:cs typeface="Simplified Arabic" pitchFamily="18" charset="-78"/>
              </a:rPr>
              <a:t>.</a:t>
            </a:r>
          </a:p>
          <a:p>
            <a:pPr algn="r"/>
            <a:endParaRPr lang="ar-SA" sz="2200" b="1" dirty="0" smtClean="0">
              <a:solidFill>
                <a:schemeClr val="accent6">
                  <a:lumMod val="50000"/>
                </a:schemeClr>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anim calcmode="lin" valueType="num">
                                      <p:cBhvr>
                                        <p:cTn id="22" dur="5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anim calcmode="lin" valueType="num">
                                      <p:cBhvr>
                                        <p:cTn id="29" dur="500" fill="hold"/>
                                        <p:tgtEl>
                                          <p:spTgt spid="8">
                                            <p:txEl>
                                              <p:pRg st="2" end="2"/>
                                            </p:txEl>
                                          </p:spTgt>
                                        </p:tgtEl>
                                        <p:attrNameLst>
                                          <p:attrName>ppt_x</p:attrName>
                                        </p:attrNameLst>
                                      </p:cBhvr>
                                      <p:tavLst>
                                        <p:tav tm="0">
                                          <p:val>
                                            <p:strVal val="#ppt_x-.1"/>
                                          </p:val>
                                        </p:tav>
                                        <p:tav tm="100000">
                                          <p:val>
                                            <p:strVal val="#ppt_x"/>
                                          </p:val>
                                        </p:tav>
                                      </p:tavLst>
                                    </p:anim>
                                    <p:anim calcmode="lin" valueType="num">
                                      <p:cBhvr>
                                        <p:cTn id="3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anim calcmode="lin" valueType="num">
                                      <p:cBhvr>
                                        <p:cTn id="36" dur="500" fill="hold"/>
                                        <p:tgtEl>
                                          <p:spTgt spid="8">
                                            <p:txEl>
                                              <p:pRg st="3" end="3"/>
                                            </p:txEl>
                                          </p:spTgt>
                                        </p:tgtEl>
                                        <p:attrNameLst>
                                          <p:attrName>ppt_x</p:attrName>
                                        </p:attrNameLst>
                                      </p:cBhvr>
                                      <p:tavLst>
                                        <p:tav tm="0">
                                          <p:val>
                                            <p:strVal val="#ppt_x-.1"/>
                                          </p:val>
                                        </p:tav>
                                        <p:tav tm="100000">
                                          <p:val>
                                            <p:strVal val="#ppt_x"/>
                                          </p:val>
                                        </p:tav>
                                      </p:tavLst>
                                    </p:anim>
                                    <p:anim calcmode="lin" valueType="num">
                                      <p:cBhvr>
                                        <p:cTn id="37"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anim calcmode="lin" valueType="num">
                                      <p:cBhvr>
                                        <p:cTn id="43" dur="500" fill="hold"/>
                                        <p:tgtEl>
                                          <p:spTgt spid="8">
                                            <p:txEl>
                                              <p:pRg st="4" end="4"/>
                                            </p:txEl>
                                          </p:spTgt>
                                        </p:tgtEl>
                                        <p:attrNameLst>
                                          <p:attrName>ppt_x</p:attrName>
                                        </p:attrNameLst>
                                      </p:cBhvr>
                                      <p:tavLst>
                                        <p:tav tm="0">
                                          <p:val>
                                            <p:strVal val="#ppt_x-.1"/>
                                          </p:val>
                                        </p:tav>
                                        <p:tav tm="100000">
                                          <p:val>
                                            <p:strVal val="#ppt_x"/>
                                          </p:val>
                                        </p:tav>
                                      </p:tavLst>
                                    </p:anim>
                                    <p:anim calcmode="lin" valueType="num">
                                      <p:cBhvr>
                                        <p:cTn id="4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500"/>
                                        <p:tgtEl>
                                          <p:spTgt spid="7">
                                            <p:txEl>
                                              <p:pRg st="0" end="0"/>
                                            </p:txEl>
                                          </p:spTgt>
                                        </p:tgtEl>
                                      </p:cBhvr>
                                    </p:animEffect>
                                    <p:anim calcmode="lin" valueType="num">
                                      <p:cBhvr>
                                        <p:cTn id="50" dur="5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5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500"/>
                                        <p:tgtEl>
                                          <p:spTgt spid="7">
                                            <p:txEl>
                                              <p:pRg st="1" end="1"/>
                                            </p:txEl>
                                          </p:spTgt>
                                        </p:tgtEl>
                                      </p:cBhvr>
                                    </p:animEffect>
                                    <p:anim calcmode="lin" valueType="num">
                                      <p:cBhvr>
                                        <p:cTn id="57" dur="5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5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500"/>
                                        <p:tgtEl>
                                          <p:spTgt spid="7">
                                            <p:txEl>
                                              <p:pRg st="3" end="3"/>
                                            </p:txEl>
                                          </p:spTgt>
                                        </p:tgtEl>
                                      </p:cBhvr>
                                    </p:animEffect>
                                    <p:anim calcmode="lin" valueType="num">
                                      <p:cBhvr>
                                        <p:cTn id="64" dur="500" fill="hold"/>
                                        <p:tgtEl>
                                          <p:spTgt spid="7">
                                            <p:txEl>
                                              <p:pRg st="3" end="3"/>
                                            </p:txEl>
                                          </p:spTgt>
                                        </p:tgtEl>
                                        <p:attrNameLst>
                                          <p:attrName>ppt_x</p:attrName>
                                        </p:attrNameLst>
                                      </p:cBhvr>
                                      <p:tavLst>
                                        <p:tav tm="0">
                                          <p:val>
                                            <p:strVal val="#ppt_x-.1"/>
                                          </p:val>
                                        </p:tav>
                                        <p:tav tm="100000">
                                          <p:val>
                                            <p:strVal val="#ppt_x"/>
                                          </p:val>
                                        </p:tav>
                                      </p:tavLst>
                                    </p:anim>
                                    <p:anim calcmode="lin" valueType="num">
                                      <p:cBhvr>
                                        <p:cTn id="65"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8">
                                            <p:txEl>
                                              <p:pRg st="2" end="2"/>
                                            </p:txEl>
                                          </p:spTgt>
                                        </p:tgtEl>
                                        <p:attrNameLst>
                                          <p:attrName>style.visibility</p:attrName>
                                        </p:attrNameLst>
                                      </p:cBhvr>
                                      <p:to>
                                        <p:strVal val="visible"/>
                                      </p:to>
                                    </p:set>
                                    <p:anim calcmode="lin" valueType="num">
                                      <p:cBhvr>
                                        <p:cTn id="70"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72"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8">
                                            <p:txEl>
                                              <p:pRg st="3" end="3"/>
                                            </p:txEl>
                                          </p:spTgt>
                                        </p:tgtEl>
                                        <p:attrNameLst>
                                          <p:attrName>style.visibility</p:attrName>
                                        </p:attrNameLst>
                                      </p:cBhvr>
                                      <p:to>
                                        <p:strVal val="visible"/>
                                      </p:to>
                                    </p:set>
                                    <p:anim calcmode="lin" valueType="num">
                                      <p:cBhvr>
                                        <p:cTn id="79" dur="5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81" dur="5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8">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8">
                                            <p:txEl>
                                              <p:pRg st="4" end="4"/>
                                            </p:txEl>
                                          </p:spTgt>
                                        </p:tgtEl>
                                        <p:attrNameLst>
                                          <p:attrName>style.visibility</p:attrName>
                                        </p:attrNameLst>
                                      </p:cBhvr>
                                      <p:to>
                                        <p:strVal val="visible"/>
                                      </p:to>
                                    </p:set>
                                    <p:anim calcmode="lin" valueType="num">
                                      <p:cBhvr>
                                        <p:cTn id="88" dur="500" fill="hold"/>
                                        <p:tgtEl>
                                          <p:spTgt spid="8">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
                                            <p:txEl>
                                              <p:pRg st="4" end="4"/>
                                            </p:txEl>
                                          </p:spTgt>
                                        </p:tgtEl>
                                        <p:attrNameLst>
                                          <p:attrName>ppt_y</p:attrName>
                                        </p:attrNameLst>
                                      </p:cBhvr>
                                      <p:tavLst>
                                        <p:tav tm="0">
                                          <p:val>
                                            <p:strVal val="#ppt_y"/>
                                          </p:val>
                                        </p:tav>
                                        <p:tav tm="100000">
                                          <p:val>
                                            <p:strVal val="#ppt_y"/>
                                          </p:val>
                                        </p:tav>
                                      </p:tavLst>
                                    </p:anim>
                                    <p:anim calcmode="lin" valueType="num">
                                      <p:cBhvr>
                                        <p:cTn id="90" dur="500" fill="hold"/>
                                        <p:tgtEl>
                                          <p:spTgt spid="8">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620688"/>
          </a:xfrm>
        </p:spPr>
        <p:style>
          <a:lnRef idx="1">
            <a:schemeClr val="accent5"/>
          </a:lnRef>
          <a:fillRef idx="2">
            <a:schemeClr val="accent5"/>
          </a:fillRef>
          <a:effectRef idx="1">
            <a:schemeClr val="accent5"/>
          </a:effectRef>
          <a:fontRef idx="minor">
            <a:schemeClr val="dk1"/>
          </a:fontRef>
        </p:style>
        <p:txBody>
          <a:bodyPr>
            <a:noAutofit/>
          </a:bodyPr>
          <a:lstStyle/>
          <a:p>
            <a:r>
              <a:rPr lang="ar-AE" sz="3200" dirty="0" smtClean="0">
                <a:solidFill>
                  <a:srgbClr val="00FF00"/>
                </a:solidFill>
              </a:rPr>
              <a:t>           </a:t>
            </a:r>
            <a:r>
              <a:rPr lang="ar-AE" sz="2800" dirty="0" smtClean="0">
                <a:solidFill>
                  <a:srgbClr val="00FF00"/>
                </a:solidFill>
              </a:rPr>
              <a:t>صِل بَيْنَ الْعامود الأوّل والْعامود الثّاني</a:t>
            </a:r>
            <a:endParaRPr lang="he-IL" sz="2800" dirty="0">
              <a:solidFill>
                <a:srgbClr val="00FF00"/>
              </a:solidFill>
            </a:endParaRPr>
          </a:p>
        </p:txBody>
      </p:sp>
      <p:sp>
        <p:nvSpPr>
          <p:cNvPr id="3" name="מציין מיקום תוכן 2"/>
          <p:cNvSpPr>
            <a:spLocks noGrp="1"/>
          </p:cNvSpPr>
          <p:nvPr>
            <p:ph sz="half" idx="1"/>
          </p:nvPr>
        </p:nvSpPr>
        <p:spPr>
          <a:xfrm>
            <a:off x="0" y="622073"/>
            <a:ext cx="5004048" cy="6235927"/>
          </a:xfrm>
          <a:solidFill>
            <a:schemeClr val="accent1">
              <a:lumMod val="40000"/>
              <a:lumOff val="60000"/>
            </a:schemeClr>
          </a:solidFill>
        </p:spPr>
        <p:txBody>
          <a:bodyPr>
            <a:normAutofit/>
          </a:bodyPr>
          <a:lstStyle/>
          <a:p>
            <a:pPr>
              <a:buNone/>
            </a:pPr>
            <a:endParaRPr lang="ar-AE" sz="3200" dirty="0" smtClean="0"/>
          </a:p>
          <a:p>
            <a:pPr>
              <a:buNone/>
            </a:pPr>
            <a:r>
              <a:rPr lang="ar-AE" sz="3000" b="1" dirty="0" smtClean="0">
                <a:solidFill>
                  <a:srgbClr val="0070C0"/>
                </a:solidFill>
              </a:rPr>
              <a:t> </a:t>
            </a:r>
          </a:p>
          <a:p>
            <a:pPr>
              <a:buNone/>
            </a:pPr>
            <a:r>
              <a:rPr lang="ar-AE" sz="3000" b="1" dirty="0" smtClean="0">
                <a:solidFill>
                  <a:srgbClr val="0070C0"/>
                </a:solidFill>
              </a:rPr>
              <a:t>       </a:t>
            </a:r>
            <a:r>
              <a:rPr lang="ar-AE" sz="3200" b="1" dirty="0" smtClean="0">
                <a:solidFill>
                  <a:srgbClr val="0070C0"/>
                </a:solidFill>
                <a:latin typeface="Traditional Arabic" pitchFamily="18" charset="-78"/>
                <a:cs typeface="Traditional Arabic" pitchFamily="18" charset="-78"/>
              </a:rPr>
              <a:t>* تذكَّر بأنه توجد شجرة أم كالإنسان </a:t>
            </a:r>
            <a:endParaRPr lang="ar-AE" sz="3200" b="1" dirty="0" smtClean="0">
              <a:latin typeface="Traditional Arabic" pitchFamily="18" charset="-78"/>
              <a:cs typeface="Traditional Arabic" pitchFamily="18" charset="-78"/>
            </a:endParaRPr>
          </a:p>
          <a:p>
            <a:pPr>
              <a:buNone/>
            </a:pPr>
            <a:endParaRPr lang="ar-AE" sz="3200" b="1" dirty="0" smtClean="0">
              <a:latin typeface="Traditional Arabic" pitchFamily="18" charset="-78"/>
              <a:cs typeface="Traditional Arabic" pitchFamily="18" charset="-78"/>
            </a:endParaRPr>
          </a:p>
          <a:p>
            <a:pPr algn="ctr">
              <a:buNone/>
            </a:pPr>
            <a:r>
              <a:rPr lang="ar-AE" sz="3200" b="1" dirty="0" smtClean="0">
                <a:solidFill>
                  <a:srgbClr val="0070C0"/>
                </a:solidFill>
                <a:latin typeface="Traditional Arabic" pitchFamily="18" charset="-78"/>
                <a:cs typeface="Traditional Arabic" pitchFamily="18" charset="-78"/>
              </a:rPr>
              <a:t>      * اِسْتَيْقَظَ مُتَأَخِراً ولم يذْهب مع اِخْوَتهِ</a:t>
            </a:r>
          </a:p>
          <a:p>
            <a:pPr>
              <a:buNone/>
            </a:pPr>
            <a:endParaRPr lang="ar-AE" sz="3200" b="1" dirty="0" smtClean="0">
              <a:solidFill>
                <a:srgbClr val="0070C0"/>
              </a:solidFill>
              <a:latin typeface="Traditional Arabic" pitchFamily="18" charset="-78"/>
              <a:cs typeface="Traditional Arabic" pitchFamily="18" charset="-78"/>
            </a:endParaRPr>
          </a:p>
          <a:p>
            <a:pPr algn="ctr">
              <a:buNone/>
            </a:pPr>
            <a:r>
              <a:rPr lang="ar-AE" sz="3200" b="1" dirty="0" smtClean="0">
                <a:solidFill>
                  <a:srgbClr val="0070C0"/>
                </a:solidFill>
                <a:latin typeface="Traditional Arabic" pitchFamily="18" charset="-78"/>
                <a:cs typeface="Traditional Arabic" pitchFamily="18" charset="-78"/>
              </a:rPr>
              <a:t>    * ارتدى ثيابه وذهب مع  امه لغرسِ   الشَّجرَة</a:t>
            </a:r>
          </a:p>
          <a:p>
            <a:pPr>
              <a:buNone/>
            </a:pPr>
            <a:endParaRPr lang="ar-AE" sz="3200" b="1" dirty="0" smtClean="0">
              <a:solidFill>
                <a:srgbClr val="0070C0"/>
              </a:solidFill>
              <a:latin typeface="Traditional Arabic" pitchFamily="18" charset="-78"/>
              <a:cs typeface="Traditional Arabic" pitchFamily="18" charset="-78"/>
            </a:endParaRPr>
          </a:p>
          <a:p>
            <a:pPr>
              <a:buNone/>
            </a:pPr>
            <a:r>
              <a:rPr lang="ar-AE" sz="3200" b="1" dirty="0" smtClean="0">
                <a:solidFill>
                  <a:srgbClr val="0070C0"/>
                </a:solidFill>
                <a:latin typeface="Traditional Arabic" pitchFamily="18" charset="-78"/>
                <a:cs typeface="Traditional Arabic" pitchFamily="18" charset="-78"/>
              </a:rPr>
              <a:t>      * </a:t>
            </a:r>
            <a:r>
              <a:rPr lang="ar-AE" sz="3200" b="1" dirty="0" err="1" smtClean="0">
                <a:solidFill>
                  <a:srgbClr val="0070C0"/>
                </a:solidFill>
                <a:latin typeface="Traditional Arabic" pitchFamily="18" charset="-78"/>
                <a:cs typeface="Traditional Arabic" pitchFamily="18" charset="-78"/>
              </a:rPr>
              <a:t>لإنَّه</a:t>
            </a:r>
            <a:r>
              <a:rPr lang="ar-AE" sz="3200" b="1" dirty="0" smtClean="0">
                <a:solidFill>
                  <a:srgbClr val="0070C0"/>
                </a:solidFill>
                <a:latin typeface="Traditional Arabic" pitchFamily="18" charset="-78"/>
                <a:cs typeface="Traditional Arabic" pitchFamily="18" charset="-78"/>
              </a:rPr>
              <a:t> يَشْعُر بالْبَردِ . </a:t>
            </a:r>
          </a:p>
          <a:p>
            <a:pPr>
              <a:buNone/>
            </a:pPr>
            <a:endParaRPr lang="ar-AE" sz="3200" dirty="0" smtClean="0">
              <a:solidFill>
                <a:srgbClr val="0070C0"/>
              </a:solidFill>
              <a:latin typeface="Traditional Arabic" pitchFamily="18" charset="-78"/>
              <a:cs typeface="Traditional Arabic" pitchFamily="18" charset="-78"/>
            </a:endParaRPr>
          </a:p>
          <a:p>
            <a:pPr>
              <a:buNone/>
            </a:pPr>
            <a:endParaRPr lang="he-IL" sz="3200" dirty="0">
              <a:solidFill>
                <a:srgbClr val="0070C0"/>
              </a:solidFill>
            </a:endParaRPr>
          </a:p>
        </p:txBody>
      </p:sp>
      <p:sp>
        <p:nvSpPr>
          <p:cNvPr id="4" name="מציין מיקום תוכן 3"/>
          <p:cNvSpPr>
            <a:spLocks noGrp="1"/>
          </p:cNvSpPr>
          <p:nvPr>
            <p:ph sz="half" idx="2"/>
          </p:nvPr>
        </p:nvSpPr>
        <p:spPr>
          <a:xfrm>
            <a:off x="5004048" y="620688"/>
            <a:ext cx="4139952" cy="6237312"/>
          </a:xfrm>
          <a:solidFill>
            <a:schemeClr val="accent1">
              <a:lumMod val="40000"/>
              <a:lumOff val="60000"/>
            </a:schemeClr>
          </a:solidFill>
        </p:spPr>
        <p:txBody>
          <a:bodyPr/>
          <a:lstStyle/>
          <a:p>
            <a:pPr>
              <a:buNone/>
            </a:pPr>
            <a:endParaRPr lang="ar-AE" dirty="0" smtClean="0"/>
          </a:p>
          <a:p>
            <a:pPr>
              <a:buNone/>
            </a:pPr>
            <a:endParaRPr lang="ar-AE" dirty="0" smtClean="0">
              <a:solidFill>
                <a:srgbClr val="E4069A"/>
              </a:solidFill>
            </a:endParaRPr>
          </a:p>
          <a:p>
            <a:pPr>
              <a:buNone/>
            </a:pPr>
            <a:r>
              <a:rPr lang="ar-AE" sz="3200" b="1" dirty="0" smtClean="0">
                <a:solidFill>
                  <a:srgbClr val="E4069A"/>
                </a:solidFill>
                <a:latin typeface="Traditional Arabic" pitchFamily="18" charset="-78"/>
                <a:cs typeface="Traditional Arabic" pitchFamily="18" charset="-78"/>
              </a:rPr>
              <a:t>       حَزِنَ طارق لأنَهُ  </a:t>
            </a:r>
            <a:r>
              <a:rPr lang="ar-AE" sz="3200" b="1" dirty="0" smtClean="0">
                <a:solidFill>
                  <a:srgbClr val="00B050"/>
                </a:solidFill>
                <a:latin typeface="Traditional Arabic" pitchFamily="18" charset="-78"/>
                <a:cs typeface="Traditional Arabic" pitchFamily="18" charset="-78"/>
              </a:rPr>
              <a:t>*</a:t>
            </a:r>
          </a:p>
          <a:p>
            <a:pPr>
              <a:buNone/>
            </a:pPr>
            <a:endParaRPr lang="ar-AE" sz="3200" b="1" dirty="0" smtClean="0">
              <a:solidFill>
                <a:srgbClr val="E4069A"/>
              </a:solidFill>
              <a:latin typeface="Traditional Arabic" pitchFamily="18" charset="-78"/>
              <a:cs typeface="Traditional Arabic" pitchFamily="18" charset="-78"/>
            </a:endParaRPr>
          </a:p>
          <a:p>
            <a:pPr>
              <a:buNone/>
            </a:pPr>
            <a:r>
              <a:rPr lang="ar-AE" sz="3200" b="1" dirty="0" smtClean="0">
                <a:solidFill>
                  <a:srgbClr val="E4069A"/>
                </a:solidFill>
                <a:latin typeface="Traditional Arabic" pitchFamily="18" charset="-78"/>
                <a:cs typeface="Traditional Arabic" pitchFamily="18" charset="-78"/>
              </a:rPr>
              <a:t> لَم يَذْهب سامي لغرس </a:t>
            </a:r>
            <a:r>
              <a:rPr lang="ar-AE" sz="3200" b="1" dirty="0" smtClean="0">
                <a:solidFill>
                  <a:srgbClr val="00B050"/>
                </a:solidFill>
                <a:latin typeface="Traditional Arabic" pitchFamily="18" charset="-78"/>
                <a:cs typeface="Traditional Arabic" pitchFamily="18" charset="-78"/>
              </a:rPr>
              <a:t>*</a:t>
            </a:r>
          </a:p>
          <a:p>
            <a:pPr>
              <a:buNone/>
            </a:pPr>
            <a:r>
              <a:rPr lang="ar-AE" sz="3200" b="1" dirty="0" smtClean="0">
                <a:solidFill>
                  <a:srgbClr val="E4069A"/>
                </a:solidFill>
                <a:latin typeface="Traditional Arabic" pitchFamily="18" charset="-78"/>
                <a:cs typeface="Traditional Arabic" pitchFamily="18" charset="-78"/>
              </a:rPr>
              <a:t> الشّجّرة</a:t>
            </a:r>
            <a:endParaRPr lang="ar-AE" sz="3200" b="1" dirty="0" smtClean="0">
              <a:solidFill>
                <a:srgbClr val="00B050"/>
              </a:solidFill>
              <a:latin typeface="Traditional Arabic" pitchFamily="18" charset="-78"/>
              <a:cs typeface="Traditional Arabic" pitchFamily="18" charset="-78"/>
            </a:endParaRPr>
          </a:p>
          <a:p>
            <a:pPr>
              <a:buNone/>
            </a:pPr>
            <a:r>
              <a:rPr lang="ar-AE" sz="3200" b="1" dirty="0" smtClean="0">
                <a:latin typeface="Traditional Arabic" pitchFamily="18" charset="-78"/>
                <a:cs typeface="Traditional Arabic" pitchFamily="18" charset="-78"/>
              </a:rPr>
              <a:t> </a:t>
            </a:r>
          </a:p>
          <a:p>
            <a:pPr>
              <a:buNone/>
            </a:pPr>
            <a:r>
              <a:rPr lang="ar-AE" sz="3200" b="1" dirty="0" smtClean="0">
                <a:solidFill>
                  <a:srgbClr val="E4069A"/>
                </a:solidFill>
                <a:latin typeface="Traditional Arabic" pitchFamily="18" charset="-78"/>
                <a:cs typeface="Traditional Arabic" pitchFamily="18" charset="-78"/>
              </a:rPr>
              <a:t>رأى طارق شَجَرة العائِلة </a:t>
            </a:r>
            <a:r>
              <a:rPr lang="ar-AE" sz="3200" b="1" dirty="0" smtClean="0">
                <a:solidFill>
                  <a:srgbClr val="00B050"/>
                </a:solidFill>
                <a:latin typeface="Traditional Arabic" pitchFamily="18" charset="-78"/>
                <a:cs typeface="Traditional Arabic" pitchFamily="18" charset="-78"/>
              </a:rPr>
              <a:t>*</a:t>
            </a:r>
          </a:p>
          <a:p>
            <a:pPr>
              <a:buNone/>
            </a:pPr>
            <a:endParaRPr lang="ar-AE" sz="3200" b="1" dirty="0" smtClean="0">
              <a:solidFill>
                <a:srgbClr val="E4069A"/>
              </a:solidFill>
              <a:latin typeface="Traditional Arabic" pitchFamily="18" charset="-78"/>
              <a:cs typeface="Traditional Arabic" pitchFamily="18" charset="-78"/>
            </a:endParaRPr>
          </a:p>
          <a:p>
            <a:pPr>
              <a:buNone/>
            </a:pPr>
            <a:r>
              <a:rPr lang="ar-AE" sz="3200" b="1" dirty="0" smtClean="0">
                <a:solidFill>
                  <a:srgbClr val="E4069A"/>
                </a:solidFill>
                <a:latin typeface="Traditional Arabic" pitchFamily="18" charset="-78"/>
                <a:cs typeface="Traditional Arabic" pitchFamily="18" charset="-78"/>
              </a:rPr>
              <a:t> أخْبَرَتْهُ أُمه عن أهميَّة   </a:t>
            </a:r>
            <a:r>
              <a:rPr lang="ar-AE" sz="3200" b="1" dirty="0" smtClean="0">
                <a:solidFill>
                  <a:srgbClr val="00B050"/>
                </a:solidFill>
                <a:latin typeface="Traditional Arabic" pitchFamily="18" charset="-78"/>
                <a:cs typeface="Traditional Arabic" pitchFamily="18" charset="-78"/>
              </a:rPr>
              <a:t>*</a:t>
            </a:r>
          </a:p>
          <a:p>
            <a:pPr>
              <a:buNone/>
            </a:pPr>
            <a:r>
              <a:rPr lang="ar-AE" sz="3200" b="1" dirty="0" smtClean="0">
                <a:solidFill>
                  <a:srgbClr val="E4069A"/>
                </a:solidFill>
                <a:latin typeface="Traditional Arabic" pitchFamily="18" charset="-78"/>
                <a:cs typeface="Traditional Arabic" pitchFamily="18" charset="-78"/>
              </a:rPr>
              <a:t>الشَّجرة </a:t>
            </a:r>
            <a:endParaRPr lang="ar-AE" sz="3200" b="1" dirty="0" smtClean="0">
              <a:solidFill>
                <a:srgbClr val="00B050"/>
              </a:solidFill>
              <a:latin typeface="Traditional Arabic" pitchFamily="18" charset="-78"/>
              <a:cs typeface="Traditional Arabic" pitchFamily="18" charset="-78"/>
            </a:endParaRPr>
          </a:p>
          <a:p>
            <a:pPr>
              <a:buNone/>
            </a:pPr>
            <a:endParaRPr lang="he-IL" sz="3200" dirty="0"/>
          </a:p>
        </p:txBody>
      </p:sp>
      <p:sp>
        <p:nvSpPr>
          <p:cNvPr id="5" name="כוכב עם 5 פינות 4"/>
          <p:cNvSpPr/>
          <p:nvPr/>
        </p:nvSpPr>
        <p:spPr>
          <a:xfrm>
            <a:off x="6588224" y="548680"/>
            <a:ext cx="1994520" cy="756084"/>
          </a:xfrm>
          <a:prstGeom prst="star5">
            <a:avLst>
              <a:gd name="adj" fmla="val 27473"/>
              <a:gd name="hf" fmla="val 105146"/>
              <a:gd name="vf" fmla="val 110557"/>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1" anchor="ctr"/>
          <a:lstStyle/>
          <a:p>
            <a:pPr algn="r"/>
            <a:r>
              <a:rPr lang="ar-AE" sz="3200" b="1" dirty="0" smtClean="0">
                <a:solidFill>
                  <a:srgbClr val="E4069A"/>
                </a:solidFill>
              </a:rPr>
              <a:t>السَّبَب</a:t>
            </a:r>
            <a:endParaRPr lang="he-IL" sz="3200" b="1" dirty="0">
              <a:solidFill>
                <a:srgbClr val="E4069A"/>
              </a:solidFill>
            </a:endParaRPr>
          </a:p>
        </p:txBody>
      </p:sp>
      <p:sp>
        <p:nvSpPr>
          <p:cNvPr id="6" name="כוכב עם 5 פינות 5"/>
          <p:cNvSpPr/>
          <p:nvPr/>
        </p:nvSpPr>
        <p:spPr>
          <a:xfrm>
            <a:off x="1590155" y="656692"/>
            <a:ext cx="2016224" cy="756084"/>
          </a:xfrm>
          <a:prstGeom prst="star5">
            <a:avLst>
              <a:gd name="adj" fmla="val 28670"/>
              <a:gd name="hf" fmla="val 105146"/>
              <a:gd name="vf" fmla="val 110557"/>
            </a:avLst>
          </a:prstGeom>
          <a:solidFill>
            <a:srgbClr val="00FFFF"/>
          </a:solidFill>
        </p:spPr>
        <p:style>
          <a:lnRef idx="1">
            <a:schemeClr val="accent2"/>
          </a:lnRef>
          <a:fillRef idx="2">
            <a:schemeClr val="accent2"/>
          </a:fillRef>
          <a:effectRef idx="1">
            <a:schemeClr val="accent2"/>
          </a:effectRef>
          <a:fontRef idx="minor">
            <a:schemeClr val="dk1"/>
          </a:fontRef>
        </p:style>
        <p:txBody>
          <a:bodyPr rtlCol="1" anchor="ctr"/>
          <a:lstStyle/>
          <a:p>
            <a:pPr algn="r"/>
            <a:r>
              <a:rPr lang="ar-AE" sz="3200" b="1" dirty="0" smtClean="0">
                <a:solidFill>
                  <a:srgbClr val="0070C0"/>
                </a:solidFill>
              </a:rPr>
              <a:t>النَّتيجَة</a:t>
            </a:r>
            <a:endParaRPr lang="he-IL" sz="3200" b="1" dirty="0">
              <a:solidFill>
                <a:srgbClr val="0070C0"/>
              </a:solidFill>
            </a:endParaRPr>
          </a:p>
        </p:txBody>
      </p:sp>
      <p:pic>
        <p:nvPicPr>
          <p:cNvPr id="3081" name="Picture 9" descr="C:\Users\windows 7\Pictures\a[vm jthp.bmp"/>
          <p:cNvPicPr>
            <a:picLocks noChangeAspect="1" noChangeArrowheads="1"/>
          </p:cNvPicPr>
          <p:nvPr/>
        </p:nvPicPr>
        <p:blipFill>
          <a:blip r:embed="rId2" cstate="print"/>
          <a:srcRect/>
          <a:stretch>
            <a:fillRect/>
          </a:stretch>
        </p:blipFill>
        <p:spPr bwMode="auto">
          <a:xfrm>
            <a:off x="0" y="5589240"/>
            <a:ext cx="2195736" cy="1097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8" name="מחבר חץ ישר 7"/>
          <p:cNvCxnSpPr/>
          <p:nvPr/>
        </p:nvCxnSpPr>
        <p:spPr>
          <a:xfrm flipH="1">
            <a:off x="4283968" y="1700808"/>
            <a:ext cx="2088232" cy="10081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flipV="1">
            <a:off x="4157311" y="3670176"/>
            <a:ext cx="2088232" cy="141500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flipV="1">
            <a:off x="4139952" y="1844824"/>
            <a:ext cx="2088232" cy="223224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4139952" y="2662064"/>
            <a:ext cx="2270577" cy="242312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6858000"/>
          </a:xfrm>
          <a:solidFill>
            <a:srgbClr val="66FF99"/>
          </a:solidFill>
        </p:spPr>
        <p:txBody>
          <a:bodyPr/>
          <a:lstStyle/>
          <a:p>
            <a:r>
              <a:rPr lang="ar-SA" dirty="0" smtClean="0">
                <a:solidFill>
                  <a:srgbClr val="950D71"/>
                </a:solidFill>
              </a:rPr>
              <a:t>        ماذا تَرى في الصّورَتَيْن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r>
            <a:br>
              <a:rPr lang="ar-SA" dirty="0" smtClean="0">
                <a:solidFill>
                  <a:srgbClr val="950D71"/>
                </a:solidFill>
              </a:rPr>
            </a:br>
            <a:r>
              <a:rPr lang="ar-SA" dirty="0" smtClean="0">
                <a:solidFill>
                  <a:srgbClr val="950D71"/>
                </a:solidFill>
              </a:rPr>
              <a:t> </a:t>
            </a:r>
            <a:endParaRPr lang="he-IL" dirty="0">
              <a:solidFill>
                <a:srgbClr val="950D71"/>
              </a:solidFill>
            </a:endParaRPr>
          </a:p>
        </p:txBody>
      </p:sp>
      <p:pic>
        <p:nvPicPr>
          <p:cNvPr id="2051" name="Picture 3" descr="C:\Users\windows 7\Desktop\תיקיה חדשה (4)\תמונה176.jpg"/>
          <p:cNvPicPr>
            <a:picLocks noGrp="1" noChangeAspect="1" noChangeArrowheads="1"/>
          </p:cNvPicPr>
          <p:nvPr>
            <p:ph sz="half" idx="2"/>
          </p:nvPr>
        </p:nvPicPr>
        <p:blipFill>
          <a:blip r:embed="rId2" cstate="print"/>
          <a:srcRect/>
          <a:stretch>
            <a:fillRect/>
          </a:stretch>
        </p:blipFill>
        <p:spPr bwMode="auto">
          <a:xfrm>
            <a:off x="4716016" y="1646238"/>
            <a:ext cx="4248472" cy="5023122"/>
          </a:xfrm>
          <a:prstGeom prst="roundRect">
            <a:avLst>
              <a:gd name="adj" fmla="val 16226"/>
            </a:avLst>
          </a:prstGeom>
          <a:solidFill>
            <a:srgbClr val="FFFFFF">
              <a:shade val="85000"/>
            </a:srgbClr>
          </a:solidFill>
          <a:ln>
            <a:noFill/>
          </a:ln>
          <a:effectLst>
            <a:reflection blurRad="12700" stA="38000" endPos="28000" dist="5000" dir="5400000" sy="-100000" algn="bl" rotWithShape="0"/>
          </a:effectLst>
        </p:spPr>
      </p:pic>
      <p:pic>
        <p:nvPicPr>
          <p:cNvPr id="2052" name="Picture 4" descr="C:\Users\windows 7\Desktop\תיקיה חדשה (4)\תמונה174.jpg"/>
          <p:cNvPicPr>
            <a:picLocks noGrp="1" noChangeAspect="1" noChangeArrowheads="1"/>
          </p:cNvPicPr>
          <p:nvPr>
            <p:ph sz="half" idx="1"/>
          </p:nvPr>
        </p:nvPicPr>
        <p:blipFill>
          <a:blip r:embed="rId3" cstate="print"/>
          <a:srcRect/>
          <a:stretch>
            <a:fillRect/>
          </a:stretch>
        </p:blipFill>
        <p:spPr bwMode="auto">
          <a:xfrm>
            <a:off x="179512" y="1646238"/>
            <a:ext cx="4248472" cy="5023122"/>
          </a:xfrm>
          <a:prstGeom prst="roundRect">
            <a:avLst>
              <a:gd name="adj" fmla="val 2026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1396536"/>
          </a:xfrm>
          <a:solidFill>
            <a:srgbClr val="00FFFF"/>
          </a:solidFill>
        </p:spPr>
        <p:txBody>
          <a:bodyPr/>
          <a:lstStyle/>
          <a:p>
            <a:r>
              <a:rPr lang="ar-SA" dirty="0" smtClean="0">
                <a:solidFill>
                  <a:srgbClr val="00FF00"/>
                </a:solidFill>
              </a:rPr>
              <a:t>       </a:t>
            </a:r>
            <a:r>
              <a:rPr lang="ar-SA" sz="3200" dirty="0" smtClean="0">
                <a:solidFill>
                  <a:srgbClr val="7030A0"/>
                </a:solidFill>
              </a:rPr>
              <a:t>صِل بَيْنَ الْكَلِمة وَضِدُّها</a:t>
            </a:r>
            <a:r>
              <a:rPr lang="ar-AE" sz="3200" dirty="0" smtClean="0">
                <a:solidFill>
                  <a:srgbClr val="7030A0"/>
                </a:solidFill>
              </a:rPr>
              <a:t>:</a:t>
            </a:r>
            <a:r>
              <a:rPr lang="ar-SA" sz="3200" dirty="0" smtClean="0">
                <a:solidFill>
                  <a:srgbClr val="FF0000"/>
                </a:solidFill>
              </a:rPr>
              <a:t/>
            </a:r>
            <a:br>
              <a:rPr lang="ar-SA" sz="3200" dirty="0" smtClean="0">
                <a:solidFill>
                  <a:srgbClr val="FF0000"/>
                </a:solidFill>
              </a:rPr>
            </a:br>
            <a:r>
              <a:rPr lang="ar-SA" sz="3200" dirty="0" smtClean="0">
                <a:solidFill>
                  <a:srgbClr val="FF0000"/>
                </a:solidFill>
              </a:rPr>
              <a:t>    </a:t>
            </a:r>
            <a:r>
              <a:rPr lang="ar-SA" sz="3600" dirty="0" smtClean="0">
                <a:solidFill>
                  <a:srgbClr val="FF0000"/>
                </a:solidFill>
              </a:rPr>
              <a:t>الكلِمة </a:t>
            </a:r>
            <a:r>
              <a:rPr lang="ar-SA" sz="3600" dirty="0" smtClean="0"/>
              <a:t>            </a:t>
            </a:r>
            <a:r>
              <a:rPr lang="ar-AE" sz="3600" dirty="0" smtClean="0"/>
              <a:t>      </a:t>
            </a:r>
            <a:r>
              <a:rPr lang="ar-SA" sz="3600" dirty="0" smtClean="0"/>
              <a:t>  </a:t>
            </a:r>
            <a:r>
              <a:rPr lang="ar-SA" sz="3600" dirty="0" smtClean="0">
                <a:solidFill>
                  <a:srgbClr val="E4069A"/>
                </a:solidFill>
              </a:rPr>
              <a:t>الضِّد( العَكس )</a:t>
            </a:r>
            <a:endParaRPr lang="he-IL" sz="3600" dirty="0">
              <a:solidFill>
                <a:srgbClr val="E4069A"/>
              </a:solidFill>
            </a:endParaRPr>
          </a:p>
        </p:txBody>
      </p:sp>
      <p:sp>
        <p:nvSpPr>
          <p:cNvPr id="3" name="מציין מיקום תוכן 2"/>
          <p:cNvSpPr>
            <a:spLocks noGrp="1"/>
          </p:cNvSpPr>
          <p:nvPr>
            <p:ph idx="1"/>
          </p:nvPr>
        </p:nvSpPr>
        <p:spPr>
          <a:xfrm>
            <a:off x="0" y="1412776"/>
            <a:ext cx="9144000" cy="5445224"/>
          </a:xfrm>
          <a:solidFill>
            <a:srgbClr val="00FFFF"/>
          </a:solidFill>
        </p:spPr>
        <p:txBody>
          <a:bodyPr>
            <a:normAutofit fontScale="85000" lnSpcReduction="20000"/>
          </a:bodyPr>
          <a:lstStyle/>
          <a:p>
            <a:pPr>
              <a:buNone/>
            </a:pPr>
            <a:r>
              <a:rPr lang="ar-SA" dirty="0" smtClean="0"/>
              <a:t>  </a:t>
            </a:r>
          </a:p>
          <a:p>
            <a:pPr>
              <a:buNone/>
            </a:pPr>
            <a:r>
              <a:rPr lang="ar-SA" sz="3600" b="1" dirty="0" smtClean="0"/>
              <a:t>   </a:t>
            </a:r>
            <a:r>
              <a:rPr lang="ar-SA" sz="3600" b="1" dirty="0" smtClean="0">
                <a:solidFill>
                  <a:srgbClr val="950D71"/>
                </a:solidFill>
              </a:rPr>
              <a:t>اِسْتَيْقَظَ          </a:t>
            </a:r>
            <a:r>
              <a:rPr lang="ar-AE" sz="3600" b="1" dirty="0" smtClean="0">
                <a:solidFill>
                  <a:srgbClr val="950D71"/>
                </a:solidFill>
              </a:rPr>
              <a:t>              </a:t>
            </a:r>
            <a:r>
              <a:rPr lang="ar-SA" sz="3600" b="1" dirty="0" smtClean="0">
                <a:solidFill>
                  <a:srgbClr val="950D71"/>
                </a:solidFill>
              </a:rPr>
              <a:t>         رَقيقٌ</a:t>
            </a:r>
          </a:p>
          <a:p>
            <a:pPr>
              <a:buNone/>
            </a:pPr>
            <a:endParaRPr lang="ar-SA" sz="3600" dirty="0" smtClean="0">
              <a:solidFill>
                <a:srgbClr val="950D71"/>
              </a:solidFill>
            </a:endParaRPr>
          </a:p>
          <a:p>
            <a:pPr>
              <a:buNone/>
            </a:pPr>
            <a:r>
              <a:rPr lang="ar-SA" sz="3600" dirty="0" smtClean="0">
                <a:solidFill>
                  <a:srgbClr val="950D71"/>
                </a:solidFill>
              </a:rPr>
              <a:t>   </a:t>
            </a:r>
            <a:r>
              <a:rPr lang="ar-SA" sz="3600" b="1" dirty="0" smtClean="0">
                <a:solidFill>
                  <a:srgbClr val="950D71"/>
                </a:solidFill>
              </a:rPr>
              <a:t>يَغْرُسُ    </a:t>
            </a:r>
            <a:r>
              <a:rPr lang="ar-AE" sz="3600" b="1" dirty="0" smtClean="0">
                <a:solidFill>
                  <a:srgbClr val="950D71"/>
                </a:solidFill>
              </a:rPr>
              <a:t>              </a:t>
            </a:r>
            <a:r>
              <a:rPr lang="ar-SA" sz="3600" b="1" dirty="0" smtClean="0">
                <a:solidFill>
                  <a:srgbClr val="950D71"/>
                </a:solidFill>
              </a:rPr>
              <a:t>                صَغُرَتْ</a:t>
            </a:r>
          </a:p>
          <a:p>
            <a:pPr>
              <a:buNone/>
            </a:pPr>
            <a:endParaRPr lang="ar-SA" sz="3600" b="1" dirty="0" smtClean="0">
              <a:solidFill>
                <a:srgbClr val="950D71"/>
              </a:solidFill>
            </a:endParaRPr>
          </a:p>
          <a:p>
            <a:pPr>
              <a:buNone/>
            </a:pPr>
            <a:r>
              <a:rPr lang="ar-SA" sz="3600" b="1" dirty="0" smtClean="0">
                <a:solidFill>
                  <a:srgbClr val="950D71"/>
                </a:solidFill>
              </a:rPr>
              <a:t>   بِفَرَحٍ      </a:t>
            </a:r>
            <a:r>
              <a:rPr lang="ar-AE" sz="3600" b="1" dirty="0" smtClean="0">
                <a:solidFill>
                  <a:srgbClr val="950D71"/>
                </a:solidFill>
              </a:rPr>
              <a:t>               </a:t>
            </a:r>
            <a:r>
              <a:rPr lang="ar-SA" sz="3600" b="1" dirty="0" smtClean="0">
                <a:solidFill>
                  <a:srgbClr val="950D71"/>
                </a:solidFill>
              </a:rPr>
              <a:t>               مُبَكِّراً</a:t>
            </a:r>
          </a:p>
          <a:p>
            <a:pPr>
              <a:buNone/>
            </a:pPr>
            <a:endParaRPr lang="ar-SA" sz="3600" b="1" dirty="0" smtClean="0">
              <a:solidFill>
                <a:srgbClr val="950D71"/>
              </a:solidFill>
            </a:endParaRPr>
          </a:p>
          <a:p>
            <a:pPr>
              <a:buNone/>
            </a:pPr>
            <a:r>
              <a:rPr lang="ar-SA" sz="3600" b="1" dirty="0" smtClean="0">
                <a:solidFill>
                  <a:srgbClr val="950D71"/>
                </a:solidFill>
              </a:rPr>
              <a:t>  سميكٌ           </a:t>
            </a:r>
            <a:r>
              <a:rPr lang="ar-AE" sz="3600" b="1" dirty="0" smtClean="0">
                <a:solidFill>
                  <a:srgbClr val="950D71"/>
                </a:solidFill>
              </a:rPr>
              <a:t>               </a:t>
            </a:r>
            <a:r>
              <a:rPr lang="ar-SA" sz="3600" b="1" dirty="0" smtClean="0">
                <a:solidFill>
                  <a:srgbClr val="950D71"/>
                </a:solidFill>
              </a:rPr>
              <a:t>          يَقْلَعُ</a:t>
            </a:r>
          </a:p>
          <a:p>
            <a:pPr>
              <a:buNone/>
            </a:pPr>
            <a:r>
              <a:rPr lang="ar-SA" sz="3600" b="1" dirty="0" smtClean="0">
                <a:solidFill>
                  <a:srgbClr val="950D71"/>
                </a:solidFill>
              </a:rPr>
              <a:t>   </a:t>
            </a:r>
          </a:p>
          <a:p>
            <a:pPr>
              <a:buNone/>
            </a:pPr>
            <a:r>
              <a:rPr lang="ar-SA" sz="3600" b="1" dirty="0" smtClean="0">
                <a:solidFill>
                  <a:srgbClr val="950D71"/>
                </a:solidFill>
              </a:rPr>
              <a:t>  كَبُرَتْ             </a:t>
            </a:r>
            <a:r>
              <a:rPr lang="ar-AE" sz="3600" b="1" dirty="0" smtClean="0">
                <a:solidFill>
                  <a:srgbClr val="950D71"/>
                </a:solidFill>
              </a:rPr>
              <a:t>                </a:t>
            </a:r>
            <a:r>
              <a:rPr lang="ar-SA" sz="3600" b="1" dirty="0" smtClean="0">
                <a:solidFill>
                  <a:srgbClr val="950D71"/>
                </a:solidFill>
              </a:rPr>
              <a:t>        أفاقَ         </a:t>
            </a:r>
          </a:p>
          <a:p>
            <a:pPr>
              <a:buNone/>
            </a:pPr>
            <a:r>
              <a:rPr lang="ar-SA" sz="3600" b="1" dirty="0" smtClean="0">
                <a:solidFill>
                  <a:srgbClr val="950D71"/>
                </a:solidFill>
              </a:rPr>
              <a:t> </a:t>
            </a:r>
          </a:p>
          <a:p>
            <a:pPr>
              <a:buNone/>
            </a:pPr>
            <a:r>
              <a:rPr lang="ar-SA" sz="3600" b="1" dirty="0" smtClean="0">
                <a:solidFill>
                  <a:srgbClr val="950D71"/>
                </a:solidFill>
              </a:rPr>
              <a:t>  أمامَ              </a:t>
            </a:r>
            <a:r>
              <a:rPr lang="ar-AE" sz="3600" b="1" dirty="0" smtClean="0">
                <a:solidFill>
                  <a:srgbClr val="950D71"/>
                </a:solidFill>
              </a:rPr>
              <a:t>                </a:t>
            </a:r>
            <a:r>
              <a:rPr lang="ar-SA" sz="3600" b="1" dirty="0" smtClean="0">
                <a:solidFill>
                  <a:srgbClr val="950D71"/>
                </a:solidFill>
              </a:rPr>
              <a:t>         بِحُزْنٍ</a:t>
            </a:r>
          </a:p>
          <a:p>
            <a:pPr>
              <a:buNone/>
            </a:pPr>
            <a:endParaRPr lang="ar-SA" sz="3600" b="1" dirty="0" smtClean="0">
              <a:solidFill>
                <a:srgbClr val="950D71"/>
              </a:solidFill>
            </a:endParaRPr>
          </a:p>
          <a:p>
            <a:pPr>
              <a:buNone/>
            </a:pPr>
            <a:r>
              <a:rPr lang="ar-SA" sz="3600" dirty="0" smtClean="0">
                <a:solidFill>
                  <a:srgbClr val="950D71"/>
                </a:solidFill>
              </a:rPr>
              <a:t>  </a:t>
            </a:r>
            <a:r>
              <a:rPr lang="ar-SA" sz="3800" b="1" dirty="0" smtClean="0">
                <a:solidFill>
                  <a:srgbClr val="950D71"/>
                </a:solidFill>
              </a:rPr>
              <a:t>مُتَأَخِراً      </a:t>
            </a:r>
            <a:r>
              <a:rPr lang="ar-AE" sz="3800" b="1" dirty="0" smtClean="0">
                <a:solidFill>
                  <a:srgbClr val="950D71"/>
                </a:solidFill>
              </a:rPr>
              <a:t>                </a:t>
            </a:r>
            <a:r>
              <a:rPr lang="ar-SA" sz="3800" b="1" dirty="0" smtClean="0">
                <a:solidFill>
                  <a:srgbClr val="950D71"/>
                </a:solidFill>
              </a:rPr>
              <a:t>            خَلْفَ</a:t>
            </a:r>
          </a:p>
          <a:p>
            <a:pPr>
              <a:buNone/>
            </a:pPr>
            <a:endParaRPr lang="he-IL" sz="3600" dirty="0"/>
          </a:p>
        </p:txBody>
      </p:sp>
      <p:pic>
        <p:nvPicPr>
          <p:cNvPr id="1027" name="Picture 3" descr="C:\Users\windows 7\Pictures\SANY0146.jpg"/>
          <p:cNvPicPr>
            <a:picLocks noChangeAspect="1" noChangeArrowheads="1"/>
          </p:cNvPicPr>
          <p:nvPr/>
        </p:nvPicPr>
        <p:blipFill>
          <a:blip r:embed="rId2" cstate="print"/>
          <a:srcRect/>
          <a:stretch>
            <a:fillRect/>
          </a:stretch>
        </p:blipFill>
        <p:spPr bwMode="auto">
          <a:xfrm>
            <a:off x="323528" y="4149080"/>
            <a:ext cx="2304256" cy="2304256"/>
          </a:xfrm>
          <a:prstGeom prst="ellipse">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9144000" cy="764704"/>
          </a:xfrm>
          <a:solidFill>
            <a:schemeClr val="accent2">
              <a:lumMod val="20000"/>
              <a:lumOff val="80000"/>
            </a:schemeClr>
          </a:solidFill>
        </p:spPr>
        <p:txBody>
          <a:bodyPr>
            <a:normAutofit/>
          </a:bodyPr>
          <a:lstStyle/>
          <a:p>
            <a:r>
              <a:rPr lang="ar-AE" sz="3200" dirty="0" err="1" smtClean="0">
                <a:solidFill>
                  <a:srgbClr val="7030A0"/>
                </a:solidFill>
              </a:rPr>
              <a:t>حَوِّط</a:t>
            </a:r>
            <a:r>
              <a:rPr lang="ar-AE" sz="3200" dirty="0" smtClean="0">
                <a:solidFill>
                  <a:srgbClr val="7030A0"/>
                </a:solidFill>
              </a:rPr>
              <a:t> الإجابَة الصَّحيحة بِدائِرة:</a:t>
            </a:r>
            <a:endParaRPr lang="he-IL" sz="3200" dirty="0">
              <a:solidFill>
                <a:srgbClr val="7030A0"/>
              </a:solidFill>
            </a:endParaRPr>
          </a:p>
        </p:txBody>
      </p:sp>
      <p:sp>
        <p:nvSpPr>
          <p:cNvPr id="3" name="מציין מיקום תוכן 2"/>
          <p:cNvSpPr>
            <a:spLocks noGrp="1"/>
          </p:cNvSpPr>
          <p:nvPr>
            <p:ph idx="1"/>
          </p:nvPr>
        </p:nvSpPr>
        <p:spPr>
          <a:xfrm>
            <a:off x="0" y="764704"/>
            <a:ext cx="9144000" cy="6093296"/>
          </a:xfrm>
          <a:blipFill>
            <a:blip r:embed="rId2" cstate="print"/>
            <a:tile tx="0" ty="0" sx="100000" sy="100000" flip="none" algn="tl"/>
          </a:blipFill>
        </p:spPr>
        <p:txBody>
          <a:bodyPr/>
          <a:lstStyle/>
          <a:p>
            <a:pPr>
              <a:buNone/>
            </a:pPr>
            <a:r>
              <a:rPr lang="ar-AE" b="1" dirty="0" smtClean="0">
                <a:solidFill>
                  <a:srgbClr val="C00000"/>
                </a:solidFill>
              </a:rPr>
              <a:t> </a:t>
            </a:r>
            <a:r>
              <a:rPr lang="ar-AE" sz="3000" b="1" dirty="0" smtClean="0">
                <a:solidFill>
                  <a:srgbClr val="C00000"/>
                </a:solidFill>
              </a:rPr>
              <a:t>أ) اِسْتَيْقَظَ طارِق من نَوْمِهِ : </a:t>
            </a:r>
          </a:p>
          <a:p>
            <a:pPr>
              <a:buNone/>
            </a:pPr>
            <a:r>
              <a:rPr lang="ar-AE" sz="3000" dirty="0" smtClean="0">
                <a:solidFill>
                  <a:srgbClr val="C00000"/>
                </a:solidFill>
              </a:rPr>
              <a:t>               </a:t>
            </a:r>
          </a:p>
          <a:p>
            <a:pPr>
              <a:buNone/>
            </a:pPr>
            <a:r>
              <a:rPr lang="ar-AE" sz="3000" dirty="0" smtClean="0">
                <a:solidFill>
                  <a:srgbClr val="C00000"/>
                </a:solidFill>
              </a:rPr>
              <a:t>             1</a:t>
            </a:r>
            <a:r>
              <a:rPr lang="ar-AE" sz="3000" b="1" dirty="0" smtClean="0">
                <a:solidFill>
                  <a:srgbClr val="C00000"/>
                </a:solidFill>
              </a:rPr>
              <a:t>. باكِراً            2. سَعيداً         3. مُتَأَخِّراً     </a:t>
            </a:r>
          </a:p>
          <a:p>
            <a:pPr>
              <a:buNone/>
            </a:pPr>
            <a:endParaRPr lang="ar-AE" sz="3000" dirty="0" smtClean="0">
              <a:solidFill>
                <a:srgbClr val="C00000"/>
              </a:solidFill>
            </a:endParaRPr>
          </a:p>
          <a:p>
            <a:pPr>
              <a:buNone/>
            </a:pPr>
            <a:r>
              <a:rPr lang="ar-AE" sz="3000" b="1" dirty="0" smtClean="0">
                <a:solidFill>
                  <a:srgbClr val="00B050"/>
                </a:solidFill>
              </a:rPr>
              <a:t>ب) لَم يَرْغب طارق في الذّهاب </a:t>
            </a:r>
            <a:r>
              <a:rPr lang="ar-AE" sz="3000" b="1" dirty="0" err="1" smtClean="0">
                <a:solidFill>
                  <a:srgbClr val="00B050"/>
                </a:solidFill>
              </a:rPr>
              <a:t>الى</a:t>
            </a:r>
            <a:r>
              <a:rPr lang="ar-AE" sz="3000" b="1" dirty="0" smtClean="0">
                <a:solidFill>
                  <a:srgbClr val="00B050"/>
                </a:solidFill>
              </a:rPr>
              <a:t> </a:t>
            </a:r>
            <a:r>
              <a:rPr lang="ar-AE" sz="3000" b="1" dirty="0" err="1" smtClean="0">
                <a:solidFill>
                  <a:srgbClr val="00B050"/>
                </a:solidFill>
              </a:rPr>
              <a:t>الإحتفال</a:t>
            </a:r>
            <a:r>
              <a:rPr lang="ar-AE" sz="3000" b="1" dirty="0" smtClean="0">
                <a:solidFill>
                  <a:srgbClr val="00B050"/>
                </a:solidFill>
              </a:rPr>
              <a:t> بيوم الشَّجرة: </a:t>
            </a:r>
          </a:p>
          <a:p>
            <a:pPr>
              <a:buNone/>
            </a:pPr>
            <a:endParaRPr lang="ar-AE" sz="3000" dirty="0" smtClean="0">
              <a:solidFill>
                <a:srgbClr val="00B050"/>
              </a:solidFill>
            </a:endParaRPr>
          </a:p>
          <a:p>
            <a:pPr>
              <a:buNone/>
            </a:pPr>
            <a:r>
              <a:rPr lang="ar-AE" sz="3000" dirty="0" smtClean="0">
                <a:solidFill>
                  <a:srgbClr val="00B050"/>
                </a:solidFill>
              </a:rPr>
              <a:t>   </a:t>
            </a:r>
            <a:r>
              <a:rPr lang="ar-AE" sz="3000" b="1" dirty="0" smtClean="0">
                <a:solidFill>
                  <a:srgbClr val="00B050"/>
                </a:solidFill>
              </a:rPr>
              <a:t>1 . لأنّهُ مريضٌ       2 . لأنهُ يشْعُرٌ بالبَرْد     3 . لأنّهُ جائِعٌ </a:t>
            </a:r>
          </a:p>
          <a:p>
            <a:pPr>
              <a:buNone/>
            </a:pPr>
            <a:endParaRPr lang="ar-AE" sz="3000" b="1" dirty="0" smtClean="0">
              <a:solidFill>
                <a:srgbClr val="C00000"/>
              </a:solidFill>
            </a:endParaRPr>
          </a:p>
          <a:p>
            <a:pPr>
              <a:buNone/>
            </a:pPr>
            <a:r>
              <a:rPr lang="ar-AE" sz="3000" b="1" dirty="0" smtClean="0">
                <a:solidFill>
                  <a:srgbClr val="E8169D"/>
                </a:solidFill>
              </a:rPr>
              <a:t>ت) أخَذَ طارق وأمه شَتْلَتَيْن من الأشْجار:</a:t>
            </a:r>
          </a:p>
          <a:p>
            <a:pPr>
              <a:buNone/>
            </a:pPr>
            <a:endParaRPr lang="ar-AE" sz="3000" b="1" dirty="0" smtClean="0">
              <a:solidFill>
                <a:srgbClr val="E8169D"/>
              </a:solidFill>
            </a:endParaRPr>
          </a:p>
          <a:p>
            <a:pPr>
              <a:buNone/>
            </a:pPr>
            <a:r>
              <a:rPr lang="ar-AE" sz="3000" b="1" dirty="0" smtClean="0">
                <a:solidFill>
                  <a:srgbClr val="E8169D"/>
                </a:solidFill>
              </a:rPr>
              <a:t>  1 . لِغَرْسهما        2 . لقَلْعهما         3 . للعبِ </a:t>
            </a:r>
            <a:r>
              <a:rPr lang="ar-AE" sz="3000" b="1" dirty="0" err="1" smtClean="0">
                <a:solidFill>
                  <a:srgbClr val="E8169D"/>
                </a:solidFill>
              </a:rPr>
              <a:t>بهما</a:t>
            </a:r>
            <a:r>
              <a:rPr lang="ar-AE" sz="3000" b="1" dirty="0" smtClean="0">
                <a:solidFill>
                  <a:srgbClr val="E8169D"/>
                </a:solidFill>
              </a:rPr>
              <a:t> </a:t>
            </a:r>
            <a:endParaRPr lang="he-IL" sz="3000" b="1" dirty="0">
              <a:solidFill>
                <a:srgbClr val="E8169D"/>
              </a:solidFill>
            </a:endParaRPr>
          </a:p>
        </p:txBody>
      </p:sp>
      <p:pic>
        <p:nvPicPr>
          <p:cNvPr id="4098" name="Picture 2" descr="C:\Users\windows 7\Pictures\cutout_palm_tree_lg.jpg"/>
          <p:cNvPicPr>
            <a:picLocks noChangeAspect="1" noChangeArrowheads="1"/>
          </p:cNvPicPr>
          <p:nvPr/>
        </p:nvPicPr>
        <p:blipFill>
          <a:blip r:embed="rId3" cstate="print"/>
          <a:srcRect/>
          <a:stretch>
            <a:fillRect/>
          </a:stretch>
        </p:blipFill>
        <p:spPr bwMode="auto">
          <a:xfrm>
            <a:off x="0" y="1844824"/>
            <a:ext cx="1646743" cy="45365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646</TotalTime>
  <Words>548</Words>
  <Application>Microsoft Office PowerPoint</Application>
  <PresentationFormat>‫הצגה על המסך (4:3)</PresentationFormat>
  <Paragraphs>85</Paragraphs>
  <Slides>10</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10</vt:i4>
      </vt:variant>
    </vt:vector>
  </HeadingPairs>
  <TitlesOfParts>
    <vt:vector size="19" baseType="lpstr">
      <vt:lpstr>Arial</vt:lpstr>
      <vt:lpstr>Calibri</vt:lpstr>
      <vt:lpstr>David</vt:lpstr>
      <vt:lpstr>Rockwell</vt:lpstr>
      <vt:lpstr>Simplified Arabic</vt:lpstr>
      <vt:lpstr>Times New Roman</vt:lpstr>
      <vt:lpstr>Traditional Arabic</vt:lpstr>
      <vt:lpstr>Wingdings 2</vt:lpstr>
      <vt:lpstr>Default Theme</vt:lpstr>
      <vt:lpstr>اَلشَّجَرَة الأم        </vt:lpstr>
      <vt:lpstr>מצגת של PowerPoint</vt:lpstr>
      <vt:lpstr>    أجابت:‏ ومعطفك السميك ذو القبعة هل نسيته؟ وقفازاتك الصوفية ألا تحمي أصابعك؟ أما قدماك فما أظن أنهما ستصقعان وأنت تحتذي حذاءك الجلدي المبطن بالفرو!   صمت طارق حائراً وأخذ يجول في أنحاء البيت حتى وقعت عينه على التحفة الزجاجية الجميلة التي تحفظ صور العائلة وهي على شكل شجرة، ووقف يتأملها          </vt:lpstr>
      <vt:lpstr>מצגת של PowerPoint</vt:lpstr>
      <vt:lpstr>מצגת של PowerPoint</vt:lpstr>
      <vt:lpstr>           صِل بَيْنَ الْعامود الأوّل والْعامود الثّاني</vt:lpstr>
      <vt:lpstr>        ماذا تَرى في الصّورَتَيْن ؟         </vt:lpstr>
      <vt:lpstr>       صِل بَيْنَ الْكَلِمة وَضِدُّها:     الكلِمة                     الضِّد( العَكس )</vt:lpstr>
      <vt:lpstr>حَوِّط الإجابَة الصَّحيحة بِدائِرة:</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استيقظ طارق يوم عيد الشجرة متأخراً على غير عادته... وكان يبدو عليه الحزن. ولما سأل أمه عن أخوته وقالت له انهم ذهبوا ليغرسوا اشجاراً اضطرب وقلق. قال بغيظ:‏ ـ ومتى ذهبوا ياأمي؟‏ أجابت:‏ - منذ الصباح الباكر .. ألم يوصوكم في المدرسة أنه يجب أن يغرس كل منكم شجرة ؟ ألم ينبهوكم إلى أهمية الشجرة؟‏ قال :‏ ـ نعم.. لقد أوصتنا المعلمة بذلك... وشرحت لنا عن غرس الشجرة في عيد الشجرة، أما أنا فلا أريد أن أفعل.‏ قالت الأم بهدوء وحنان:‏ ـ ولماذا ياصغيري الحبيب؟... كنت أتوقع أن تستيقظ قبلهم، وتذهب معهم. لم يبق أحد من أولاد الجيران إلا وقد حمل غرسته وذهب.. ليتك نظرت إلى تلاميذ المدراس وهم يمرون من أمام البيت في الباصات مع أشجارهم وهو يغنون ويضحكون في طريقهم إلى الجبل لغرسها. إنه عيد يابني فلاتحرم نفسك منه..!‏ قال طارق وقد بدأ يشعر بالغيرة والندم:‏ ـ لكن الطقس باردجداً ياأمي. ستتجمد أصابعي لو حفرت التراب، وأقدامي ستصقع.‏ أجابت:‏ ـ ومعطفك السميك ذو القبعة هل نسيته؟ وقفازاتك الصوفية ألا تحمي أصابعك؟ أما قدماك فما أظن أنهما ستصقعان وأنت تحتذي حذاءك الجلدي المبطن بالفرو!‏ صمت طارق حائراً وأخذ يجول في أنحاء البيت حتى وقعت عينه على التحفة الزجاجية الجميلة التي تحفظ صور العائلة وهي على شكل شجرة، ووقف يتأملها.‏ قالت الأم:‏ ـ هل ترى إلى شجرة العائلة هذه؟ إن الأشجار كذلك.. هي عائلات... أم وأب وأولاد. وهي تسعد مثلنا إن اجتمعت مع بعضها بعضاً وتكاثرت، فأعطت أشجاراً صغيرة. إن الشجرة هي الحياة يابني ولولاها ماعرفنا الفواكه والثمار.. ولا الظلال ومناظر الجمال. إضافة إلى أننا ننتفع بأخشابها وبما تسببه لنا من أمطار، ثم هل نسيت أن الأشجار تنقي الهواء وتساعدنا على أن نعيش بصحة جيدة.‏ صمت طارق مفكراً وقال:‏ ـ حسناً... أنا أريد إذن أن أغرس شجرة.. فهل شجرتي ستصبح أماً؟‏ أجابت الأم بفرح:‏ ـ طبعاً... طبعاًيابني. كلما كبرت ستكبر شجرتك معك، وعندما تصبح أنت أباً تصبح هي أماً لأشجار صغيرة أخرى هي عائلتها، وستكون فخوراً جداً بأنك زرعتها.‏ أسرع طارق إلى خزانة ثيابه ليخرج معطفه وقفازاته، سأل أمه بلهفة:‏ ـ هل أستطيع أن ألحق... أخوتي والجميع؟‏ ضحكت الأم وقالت:‏ ـ كنت أعرف أنك ستطلب مني ذلك... شجرتك في الحوض أمام الباب في كيس صغير شفاف... وإنا كما تراني قد ارتديت ثيابي هيا بنا...‏ وانطلق طارق مع أمه فرحاً يقفز بخطوات واسعة... واتجها نحو الجبل وهما يغنيان للشجرة... شجرة الحياة أنشودة الحياة</dc:title>
  <dc:creator>windows 7</dc:creator>
  <cp:lastModifiedBy>Gigabyte</cp:lastModifiedBy>
  <cp:revision>171</cp:revision>
  <dcterms:created xsi:type="dcterms:W3CDTF">2011-01-21T21:56:27Z</dcterms:created>
  <dcterms:modified xsi:type="dcterms:W3CDTF">2019-03-06T08:04:07Z</dcterms:modified>
</cp:coreProperties>
</file>