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sldIdLst>
    <p:sldId id="265" r:id="rId2"/>
    <p:sldId id="266" r:id="rId3"/>
    <p:sldId id="256" r:id="rId4"/>
    <p:sldId id="258" r:id="rId5"/>
    <p:sldId id="260" r:id="rId6"/>
    <p:sldId id="261" r:id="rId7"/>
    <p:sldId id="262" r:id="rId8"/>
    <p:sldId id="259" r:id="rId9"/>
    <p:sldId id="267" r:id="rId10"/>
    <p:sldId id="271" r:id="rId11"/>
    <p:sldId id="268" r:id="rId12"/>
    <p:sldId id="269" r:id="rId13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82" d="100"/>
          <a:sy n="82" d="100"/>
        </p:scale>
        <p:origin x="-984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pPr>
              <a:defRPr/>
            </a:pPr>
            <a:fld id="{4167B655-EFC3-4CD1-99A8-EE16784D3EEB}" type="datetimeFigureOut">
              <a:rPr lang="he-IL"/>
              <a:pPr>
                <a:defRPr/>
              </a:pPr>
              <a:t>ו'/חשון/תשע"ג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he-IL" noProof="0" smtClean="0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noProof="0" smtClean="0"/>
              <a:t>לחץ כדי לערוך סגנונות טקסט של תבנית בסיס</a:t>
            </a:r>
          </a:p>
          <a:p>
            <a:pPr lvl="1"/>
            <a:r>
              <a:rPr lang="he-IL" noProof="0" smtClean="0"/>
              <a:t>רמה שנייה</a:t>
            </a:r>
          </a:p>
          <a:p>
            <a:pPr lvl="2"/>
            <a:r>
              <a:rPr lang="he-IL" noProof="0" smtClean="0"/>
              <a:t>רמה שלישית</a:t>
            </a:r>
          </a:p>
          <a:p>
            <a:pPr lvl="3"/>
            <a:r>
              <a:rPr lang="he-IL" noProof="0" smtClean="0"/>
              <a:t>רמה רביעית</a:t>
            </a:r>
          </a:p>
          <a:p>
            <a:pPr lvl="4"/>
            <a:r>
              <a:rPr lang="he-IL" noProof="0" smtClean="0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pPr>
              <a:defRPr/>
            </a:pPr>
            <a:fld id="{20811FB8-062B-4017-914D-BFBBDE62E947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536694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UOl_j2ga7o&amp;feature=related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he-IL" smtClean="0"/>
              <a:t>פתיחה</a:t>
            </a:r>
          </a:p>
        </p:txBody>
      </p:sp>
      <p:sp>
        <p:nvSpPr>
          <p:cNvPr id="15364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1A59185B-3A22-409B-AAD4-1C94DA4E898D}" type="slidenum">
              <a:rPr lang="he-IL" smtClean="0"/>
              <a:pPr eaLnBrk="1" hangingPunct="1"/>
              <a:t>1</a:t>
            </a:fld>
            <a:endParaRPr lang="he-IL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dirty="0" smtClean="0"/>
              <a:t>יישום-</a:t>
            </a:r>
            <a:r>
              <a:rPr lang="en-US" baseline="0" dirty="0" smtClean="0"/>
              <a:t> </a:t>
            </a:r>
            <a:r>
              <a:rPr lang="ar-LB" baseline="0" dirty="0" smtClean="0"/>
              <a:t>سؤال 1</a:t>
            </a:r>
            <a:endParaRPr lang="en-US" dirty="0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he-IL" dirty="0" smtClean="0"/>
          </a:p>
        </p:txBody>
      </p:sp>
      <p:sp>
        <p:nvSpPr>
          <p:cNvPr id="24580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7805A6F-DC5B-4583-85E5-FA80E83643CB}" type="slidenum">
              <a:rPr lang="he-IL" smtClean="0"/>
              <a:pPr eaLnBrk="1" hangingPunct="1"/>
              <a:t>10</a:t>
            </a:fld>
            <a:endParaRPr lang="he-IL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e-IL" dirty="0" smtClean="0"/>
              <a:t>יישום: </a:t>
            </a:r>
            <a:r>
              <a:rPr lang="ar-LB" dirty="0" smtClean="0"/>
              <a:t>تخطيط</a:t>
            </a:r>
            <a:r>
              <a:rPr lang="ar-LB" baseline="0" dirty="0" smtClean="0"/>
              <a:t> لسلسلة غذاء </a:t>
            </a:r>
            <a:r>
              <a:rPr lang="he-IL" dirty="0" smtClean="0"/>
              <a:t>, </a:t>
            </a:r>
            <a:r>
              <a:rPr lang="ar-LB" dirty="0" smtClean="0"/>
              <a:t>الطالب</a:t>
            </a:r>
            <a:r>
              <a:rPr lang="ar-LB" baseline="0" dirty="0" smtClean="0"/>
              <a:t> يُحيط بدائرة </a:t>
            </a:r>
            <a:r>
              <a:rPr lang="ar-LB" sz="1200" b="1" dirty="0" smtClean="0">
                <a:solidFill>
                  <a:srgbClr val="00B050"/>
                </a:solidFill>
              </a:rPr>
              <a:t>النباتي بالأخضر</a:t>
            </a:r>
            <a:r>
              <a:rPr lang="ar-LB" sz="1200" b="1" baseline="0" dirty="0" smtClean="0">
                <a:solidFill>
                  <a:srgbClr val="00B050"/>
                </a:solidFill>
              </a:rPr>
              <a:t> </a:t>
            </a:r>
            <a:r>
              <a:rPr lang="ar-LB" sz="1200" b="1" dirty="0" smtClean="0">
                <a:solidFill>
                  <a:schemeClr val="accent6">
                    <a:lumMod val="50000"/>
                  </a:schemeClr>
                </a:solidFill>
              </a:rPr>
              <a:t>المفترس بالبني</a:t>
            </a:r>
            <a:r>
              <a:rPr lang="ar-LB" sz="1200" b="1" baseline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ar-LB" sz="1200" b="1" dirty="0" smtClean="0">
                <a:solidFill>
                  <a:srgbClr val="FF0000"/>
                </a:solidFill>
              </a:rPr>
              <a:t>وآكل كل شيء بالأحمر</a:t>
            </a:r>
            <a:endParaRPr lang="he-IL" sz="1200" dirty="0" smtClean="0"/>
          </a:p>
          <a:p>
            <a:pPr eaLnBrk="1" hangingPunct="1">
              <a:spcBef>
                <a:spcPct val="0"/>
              </a:spcBef>
            </a:pPr>
            <a:endParaRPr lang="en-US" dirty="0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he-IL" dirty="0" smtClean="0"/>
          </a:p>
        </p:txBody>
      </p:sp>
      <p:sp>
        <p:nvSpPr>
          <p:cNvPr id="25604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EA2EBF99-04A1-405C-9B66-613B9B33C4A9}" type="slidenum">
              <a:rPr lang="he-IL" smtClean="0"/>
              <a:pPr eaLnBrk="1" hangingPunct="1"/>
              <a:t>11</a:t>
            </a:fld>
            <a:endParaRPr lang="he-I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ar-LB" b="1" dirty="0" smtClean="0"/>
              <a:t>التمييز</a:t>
            </a:r>
            <a:r>
              <a:rPr lang="ar-LB" b="1" baseline="0" dirty="0" smtClean="0"/>
              <a:t> بين </a:t>
            </a:r>
            <a:r>
              <a:rPr lang="ar-LB" dirty="0" smtClean="0"/>
              <a:t>آكل النبات </a:t>
            </a:r>
            <a:r>
              <a:rPr lang="he-IL" dirty="0" smtClean="0"/>
              <a:t>, </a:t>
            </a:r>
            <a:r>
              <a:rPr lang="ar-LB" dirty="0" smtClean="0"/>
              <a:t>مفترس وآكل كل شيء</a:t>
            </a:r>
            <a:endParaRPr lang="he-IL" dirty="0" smtClean="0"/>
          </a:p>
        </p:txBody>
      </p:sp>
      <p:sp>
        <p:nvSpPr>
          <p:cNvPr id="26628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928D81A0-BED4-43A1-9A4D-DCE9F4754E9D}" type="slidenum">
              <a:rPr lang="he-IL" smtClean="0"/>
              <a:pPr eaLnBrk="1" hangingPunct="1"/>
              <a:t>12</a:t>
            </a:fld>
            <a:endParaRPr lang="he-IL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dirty="0" smtClean="0"/>
              <a:t>פתיחה: </a:t>
            </a:r>
            <a:r>
              <a:rPr lang="ar-LB" b="1" dirty="0" smtClean="0"/>
              <a:t>عرض</a:t>
            </a:r>
            <a:r>
              <a:rPr lang="ar-LB" b="1" baseline="0" dirty="0" smtClean="0"/>
              <a:t> مقطع من </a:t>
            </a:r>
            <a:r>
              <a:rPr lang="ar-LB" b="1" baseline="0" dirty="0" err="1" smtClean="0"/>
              <a:t>ا</a:t>
            </a:r>
            <a:r>
              <a:rPr lang="he-IL" b="1" u="sng" dirty="0" smtClean="0">
                <a:hlinkClick r:id="rId3"/>
              </a:rPr>
              <a:t>מהסרטון</a:t>
            </a:r>
            <a:endParaRPr lang="en-US" dirty="0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ar-LB" b="1" dirty="0" smtClean="0"/>
              <a:t>ماذا ترون ,</a:t>
            </a:r>
            <a:r>
              <a:rPr lang="ar-LB" b="1" baseline="0" dirty="0" smtClean="0"/>
              <a:t> من يأكل من ؟</a:t>
            </a:r>
            <a:endParaRPr lang="en-US" dirty="0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he-IL" dirty="0" smtClean="0"/>
          </a:p>
        </p:txBody>
      </p:sp>
      <p:sp>
        <p:nvSpPr>
          <p:cNvPr id="16388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3C3E345D-5F79-41B2-A631-88B20AFC25F2}" type="slidenum">
              <a:rPr lang="he-IL" smtClean="0"/>
              <a:pPr eaLnBrk="1" hangingPunct="1"/>
              <a:t>2</a:t>
            </a:fld>
            <a:endParaRPr lang="he-I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dirty="0" smtClean="0"/>
              <a:t>התנסות </a:t>
            </a:r>
          </a:p>
        </p:txBody>
      </p:sp>
      <p:sp>
        <p:nvSpPr>
          <p:cNvPr id="17412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BE4C28E7-34D9-431C-A321-A5C04BAE21D3}" type="slidenum">
              <a:rPr lang="he-IL" smtClean="0"/>
              <a:pPr eaLnBrk="1" hangingPunct="1"/>
              <a:t>3</a:t>
            </a:fld>
            <a:endParaRPr lang="he-I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smtClean="0"/>
              <a:t>התנסות</a:t>
            </a:r>
          </a:p>
        </p:txBody>
      </p:sp>
      <p:sp>
        <p:nvSpPr>
          <p:cNvPr id="18436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DE337D2-EC9A-4E3F-821F-057A13ED6CC3}" type="slidenum">
              <a:rPr lang="he-IL" smtClean="0"/>
              <a:pPr eaLnBrk="1" hangingPunct="1"/>
              <a:t>4</a:t>
            </a:fld>
            <a:endParaRPr lang="he-IL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smtClean="0"/>
              <a:t>התנסות</a:t>
            </a:r>
          </a:p>
        </p:txBody>
      </p:sp>
      <p:sp>
        <p:nvSpPr>
          <p:cNvPr id="19460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A9150DC-8C73-4FD0-8A1A-2EBBFFC30A1F}" type="slidenum">
              <a:rPr lang="he-IL" smtClean="0"/>
              <a:pPr eaLnBrk="1" hangingPunct="1"/>
              <a:t>5</a:t>
            </a:fld>
            <a:endParaRPr lang="he-IL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smtClean="0"/>
              <a:t>התנסות</a:t>
            </a:r>
          </a:p>
        </p:txBody>
      </p:sp>
      <p:sp>
        <p:nvSpPr>
          <p:cNvPr id="20484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5D7EF04-5D0A-404B-81A4-DE63264F39A9}" type="slidenum">
              <a:rPr lang="he-IL" smtClean="0"/>
              <a:pPr eaLnBrk="1" hangingPunct="1"/>
              <a:t>6</a:t>
            </a:fld>
            <a:endParaRPr lang="he-IL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smtClean="0"/>
              <a:t>התנסות</a:t>
            </a:r>
          </a:p>
        </p:txBody>
      </p:sp>
      <p:sp>
        <p:nvSpPr>
          <p:cNvPr id="21508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F315F50E-B1F3-47FB-93B2-4EE020FD0E87}" type="slidenum">
              <a:rPr lang="he-IL" smtClean="0"/>
              <a:pPr eaLnBrk="1" hangingPunct="1"/>
              <a:t>7</a:t>
            </a:fld>
            <a:endParaRPr lang="he-IL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smtClean="0"/>
              <a:t>התנסות</a:t>
            </a:r>
          </a:p>
        </p:txBody>
      </p:sp>
      <p:sp>
        <p:nvSpPr>
          <p:cNvPr id="22532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6052AC3D-3AE3-457F-84B7-CE84E2D46804}" type="slidenum">
              <a:rPr lang="he-IL" smtClean="0"/>
              <a:pPr eaLnBrk="1" hangingPunct="1"/>
              <a:t>8</a:t>
            </a:fld>
            <a:endParaRPr lang="he-IL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מציין מיקום של תמונת שקופית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מציין מיקום של הערו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he-IL" smtClean="0"/>
              <a:t>המשגה</a:t>
            </a:r>
            <a:endParaRPr lang="en-US" smtClean="0">
              <a:cs typeface="Arial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he-IL" smtClean="0"/>
          </a:p>
        </p:txBody>
      </p:sp>
      <p:sp>
        <p:nvSpPr>
          <p:cNvPr id="23556" name="מציין מיקום של מספר שקופית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A5E95964-B845-4823-9F4B-0E1A71754562}" type="slidenum">
              <a:rPr lang="he-IL" smtClean="0"/>
              <a:pPr eaLnBrk="1" hangingPunct="1"/>
              <a:t>9</a:t>
            </a:fld>
            <a:endParaRPr lang="he-I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98A04-8D73-45D3-890D-CA1D27B3B852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5E0B7-C5A0-4F32-8641-81D4F2D659B7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2760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E6702-0D5F-45CF-BF36-55A1B61AF5C4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DDBE9-E132-4E19-84D5-5296E67E96AB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80559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829AB-16B4-4BCD-A882-BBAFF8B9346B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E7347-56D7-41BA-8147-1A2407E6F605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701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47A77-628F-4BF4-8A36-376A9419A33A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35E52-B944-4F85-A0A3-436F6B4AD4D0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41009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583FD-4609-426B-BEF4-F5C798ECACC1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026FD-A8C6-49CF-9032-8E73F4ED3321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50140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E73DED-8F9C-4C93-A574-8D62189735B0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E2E6E-8169-47EC-88A2-481161DC8629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493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33495-208C-4D22-9256-5BABE2771294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9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906D3-41B9-4F22-90E3-EB15E3DD8EDE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58444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046D6-C430-4939-993A-D0D73080A884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4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5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7B045-9C11-4D51-B265-F0133F371D06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9270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272E6-5FE4-435A-A0D4-57B12FF1CE2E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3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4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F5E25-47D1-4F4A-A307-078E2803BE79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25042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9EB56-C553-443F-B646-198497C3F4BE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03DB0-85A2-474C-92EA-B5936CD50C6C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5204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77141-61C4-494F-9A67-6D09ED40CA7A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0D74A-FF70-49F1-9FEA-4E9BD48025F1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14530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מציין מיקום של כותרת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סגנון כותרת של תבנית בסיס</a:t>
            </a:r>
          </a:p>
        </p:txBody>
      </p:sp>
      <p:sp>
        <p:nvSpPr>
          <p:cNvPr id="1027" name="מציין מיקום טקסט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D57716-9D41-45A9-B6D3-52D1087F8166}" type="datetime8">
              <a:rPr lang="he-IL"/>
              <a:pPr>
                <a:defRPr/>
              </a:pPr>
              <a:t>22 אוקטובר 12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he-IL"/>
              <a:t>בעריכת נוגה אזולאי בהדרכת בתיה אמסלם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2431D0-704F-42A2-85D4-8C24A909436F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hyperlink" Target="http://www.google.co.il/imgres?imgurl=http://blog.tapuz.co.il/kmusa/images/2784370_528.jpg&amp;imgrefurl=http://www.tapuz.co.il/blog/tags.asp?TagName=%F7%EC%E5%F8%E9%E5%FA,%E2%F8%F2%E9%F0%E9%ED+%F9%E7%E5%F8%E9%ED&amp;usg=__NkuGOi0p0Lc4Igk-T-nsz7QJNSE=&amp;h=267&amp;w=400&amp;sz=44&amp;hl=iw&amp;start=1&amp;sig2=zD9SIxKDy90tG_8z4lHqNw&amp;zoom=1&amp;um=1&amp;itbs=1&amp;tbnid=zdzODznkXkxleM:&amp;tbnh=83&amp;tbnw=124&amp;prev=/images?q=%D7%92%D7%A8%D7%A2%D7%99%D7%A0%D7%99%D7%9D&amp;um=1&amp;hl=iw&amp;sa=N&amp;tbs=isch:1&amp;ei=uKXrTPCfDYTwsga77r2DD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croancottages.com/images/animal_collag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8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857250" y="1643063"/>
            <a:ext cx="7215188" cy="1184275"/>
          </a:xfrm>
          <a:solidFill>
            <a:schemeClr val="accent2">
              <a:lumMod val="40000"/>
              <a:lumOff val="60000"/>
              <a:alpha val="85000"/>
            </a:schemeClr>
          </a:solidFill>
        </p:spPr>
        <p:txBody>
          <a:bodyPr/>
          <a:lstStyle/>
          <a:p>
            <a:pPr>
              <a:defRPr/>
            </a:pPr>
            <a:r>
              <a:rPr lang="ar-LB" b="1" dirty="0" smtClean="0"/>
              <a:t>آكلة نباتات ,</a:t>
            </a:r>
            <a:r>
              <a:rPr lang="he-IL" b="1" dirty="0" smtClean="0"/>
              <a:t> </a:t>
            </a:r>
            <a:r>
              <a:rPr lang="ar-LB" b="1" dirty="0" smtClean="0"/>
              <a:t>مُفترسة </a:t>
            </a:r>
            <a:r>
              <a:rPr lang="ar-LB" b="1" dirty="0" err="1" smtClean="0"/>
              <a:t>و</a:t>
            </a:r>
            <a:r>
              <a:rPr lang="ar-LB" b="1" dirty="0" smtClean="0"/>
              <a:t> آكلة كل شيء</a:t>
            </a:r>
            <a:r>
              <a:rPr lang="he-IL" b="1" dirty="0" smtClean="0"/>
              <a:t> . </a:t>
            </a:r>
            <a:endParaRPr lang="he-IL" dirty="0"/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LB" dirty="0" smtClean="0"/>
              <a:t>نُشاهد </a:t>
            </a:r>
            <a:r>
              <a:rPr lang="he-IL" dirty="0" smtClean="0"/>
              <a:t> </a:t>
            </a:r>
            <a:r>
              <a:rPr lang="ar-LB" b="1" u="sng" dirty="0" smtClean="0"/>
              <a:t>الفيلم</a:t>
            </a:r>
            <a:endParaRPr lang="he-IL" dirty="0" smtClean="0"/>
          </a:p>
        </p:txBody>
      </p:sp>
      <p:sp>
        <p:nvSpPr>
          <p:cNvPr id="11267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974725"/>
            <a:ext cx="8229600" cy="4525963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dirty="0" smtClean="0">
              <a:cs typeface="Arial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ar-LB" sz="8000" b="1" dirty="0" smtClean="0">
                <a:solidFill>
                  <a:srgbClr val="FF0000"/>
                </a:solidFill>
              </a:rPr>
              <a:t>مهمة المشاهدة</a:t>
            </a:r>
            <a:endParaRPr lang="he-IL" sz="80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ar-LB" b="1" dirty="0" smtClean="0"/>
              <a:t>من</a:t>
            </a:r>
            <a:r>
              <a:rPr lang="he-IL" b="1" dirty="0" smtClean="0"/>
              <a:t> </a:t>
            </a:r>
            <a:r>
              <a:rPr lang="ar-LB" dirty="0" smtClean="0"/>
              <a:t>آكل النبات</a:t>
            </a:r>
            <a:r>
              <a:rPr lang="he-IL" dirty="0" smtClean="0"/>
              <a:t> </a:t>
            </a:r>
            <a:r>
              <a:rPr lang="ar-LB" dirty="0" smtClean="0"/>
              <a:t>؟</a:t>
            </a:r>
            <a:r>
              <a:rPr lang="he-IL" b="1" dirty="0" smtClean="0"/>
              <a:t> </a:t>
            </a:r>
            <a:r>
              <a:rPr lang="ar-LB" b="1" dirty="0" smtClean="0"/>
              <a:t>من</a:t>
            </a:r>
            <a:r>
              <a:rPr lang="he-IL" b="1" dirty="0" smtClean="0"/>
              <a:t> </a:t>
            </a:r>
            <a:r>
              <a:rPr lang="ar-LB" dirty="0" smtClean="0"/>
              <a:t>مُفترس</a:t>
            </a:r>
            <a:r>
              <a:rPr lang="he-IL" b="1" dirty="0" smtClean="0"/>
              <a:t> ? </a:t>
            </a:r>
            <a:r>
              <a:rPr lang="ar-LB" b="1" dirty="0" smtClean="0"/>
              <a:t>ومن</a:t>
            </a:r>
            <a:r>
              <a:rPr lang="he-IL" b="1" dirty="0" smtClean="0"/>
              <a:t> </a:t>
            </a:r>
            <a:r>
              <a:rPr lang="ar-LB" dirty="0" smtClean="0"/>
              <a:t>آكل كل شيء</a:t>
            </a:r>
            <a:endParaRPr lang="he-IL" b="1" dirty="0" smtClean="0"/>
          </a:p>
          <a:p>
            <a:pPr algn="ctr">
              <a:buFont typeface="Arial" pitchFamily="34" charset="0"/>
              <a:buNone/>
            </a:pPr>
            <a:endParaRPr lang="he-IL" dirty="0" smtClean="0"/>
          </a:p>
        </p:txBody>
      </p:sp>
      <p:grpSp>
        <p:nvGrpSpPr>
          <p:cNvPr id="11268" name="קבוצה 7"/>
          <p:cNvGrpSpPr>
            <a:grpSpLocks/>
          </p:cNvGrpSpPr>
          <p:nvPr/>
        </p:nvGrpSpPr>
        <p:grpSpPr bwMode="auto">
          <a:xfrm>
            <a:off x="0" y="5291138"/>
            <a:ext cx="9144000" cy="1566862"/>
            <a:chOff x="0" y="5290841"/>
            <a:chExt cx="9144000" cy="1567159"/>
          </a:xfrm>
        </p:grpSpPr>
        <p:pic>
          <p:nvPicPr>
            <p:cNvPr id="11270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lum bright="30000" contrast="-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380"/>
            <a:stretch>
              <a:fillRect/>
            </a:stretch>
          </p:blipFill>
          <p:spPr bwMode="auto">
            <a:xfrm>
              <a:off x="5286381" y="5290841"/>
              <a:ext cx="3857619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1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380"/>
            <a:stretch>
              <a:fillRect/>
            </a:stretch>
          </p:blipFill>
          <p:spPr bwMode="auto">
            <a:xfrm>
              <a:off x="1428728" y="5290841"/>
              <a:ext cx="3857619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2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lum brigh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11" t="39380"/>
            <a:stretch>
              <a:fillRect/>
            </a:stretch>
          </p:blipFill>
          <p:spPr bwMode="auto">
            <a:xfrm>
              <a:off x="0" y="5290841"/>
              <a:ext cx="1500133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כותרת 1"/>
          <p:cNvSpPr>
            <a:spLocks noGrp="1"/>
          </p:cNvSpPr>
          <p:nvPr>
            <p:ph type="title"/>
          </p:nvPr>
        </p:nvSpPr>
        <p:spPr>
          <a:xfrm>
            <a:off x="428625" y="1000125"/>
            <a:ext cx="8229600" cy="1143000"/>
          </a:xfrm>
        </p:spPr>
        <p:txBody>
          <a:bodyPr/>
          <a:lstStyle/>
          <a:p>
            <a:r>
              <a:rPr lang="en-US" sz="5400" dirty="0" smtClean="0">
                <a:solidFill>
                  <a:srgbClr val="FF0000"/>
                </a:solidFill>
                <a:cs typeface="Narkisim" pitchFamily="34" charset="-79"/>
              </a:rPr>
              <a:t/>
            </a:r>
            <a:br>
              <a:rPr lang="en-US" sz="5400" dirty="0" smtClean="0">
                <a:solidFill>
                  <a:srgbClr val="FF0000"/>
                </a:solidFill>
                <a:cs typeface="Narkisim" pitchFamily="34" charset="-79"/>
              </a:rPr>
            </a:br>
            <a:r>
              <a:rPr lang="he-IL" sz="5400" dirty="0" smtClean="0">
                <a:solidFill>
                  <a:srgbClr val="FF0000"/>
                </a:solidFill>
                <a:cs typeface="Narkisim" pitchFamily="34" charset="-79"/>
              </a:rPr>
              <a:t> </a:t>
            </a:r>
            <a:r>
              <a:rPr lang="ar-LB" sz="5400" dirty="0" smtClean="0">
                <a:solidFill>
                  <a:srgbClr val="FF0000"/>
                </a:solidFill>
                <a:cs typeface="Narkisim" pitchFamily="34" charset="-79"/>
              </a:rPr>
              <a:t>أحيطوا بدائرة</a:t>
            </a:r>
            <a:r>
              <a:rPr lang="he-IL" sz="5400" dirty="0" smtClean="0">
                <a:solidFill>
                  <a:srgbClr val="FF0000"/>
                </a:solidFill>
                <a:cs typeface="Narkisim" pitchFamily="34" charset="-79"/>
              </a:rPr>
              <a:t> </a:t>
            </a:r>
            <a:r>
              <a:rPr lang="he-IL" sz="2800" dirty="0" smtClean="0"/>
              <a:t/>
            </a:r>
            <a:br>
              <a:rPr lang="he-IL" sz="2800" dirty="0" smtClean="0"/>
            </a:br>
            <a:r>
              <a:rPr lang="he-IL" sz="2800" b="1" dirty="0" smtClean="0"/>
              <a:t> </a:t>
            </a:r>
            <a:r>
              <a:rPr lang="en-US" sz="2800" dirty="0" smtClean="0">
                <a:cs typeface="Times New Roman" pitchFamily="18" charset="0"/>
              </a:rPr>
              <a:t/>
            </a:r>
            <a:br>
              <a:rPr lang="en-US" sz="2800" dirty="0" smtClean="0">
                <a:cs typeface="Times New Roman" pitchFamily="18" charset="0"/>
              </a:rPr>
            </a:br>
            <a:endParaRPr lang="he-IL" sz="2800" dirty="0" smtClean="0"/>
          </a:p>
        </p:txBody>
      </p:sp>
      <p:pic>
        <p:nvPicPr>
          <p:cNvPr id="12291" name="תמונה 5" descr="foodcha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643188"/>
            <a:ext cx="5429250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000496" y="2214554"/>
            <a:ext cx="4857750" cy="1570037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defRPr/>
            </a:pPr>
            <a:r>
              <a:rPr lang="ar-LB" sz="3200" b="1" dirty="0" smtClean="0">
                <a:solidFill>
                  <a:srgbClr val="00B050"/>
                </a:solidFill>
              </a:rPr>
              <a:t>النباتي بالأخضر</a:t>
            </a:r>
            <a:r>
              <a:rPr lang="he-IL" sz="3200" b="1" dirty="0">
                <a:solidFill>
                  <a:srgbClr val="00B050"/>
                </a:solidFill>
              </a:rPr>
              <a:t/>
            </a:r>
            <a:br>
              <a:rPr lang="he-IL" sz="3200" b="1" dirty="0">
                <a:solidFill>
                  <a:srgbClr val="00B050"/>
                </a:solidFill>
              </a:rPr>
            </a:br>
            <a:r>
              <a:rPr lang="he-IL" sz="3200" b="1" dirty="0"/>
              <a:t> </a:t>
            </a:r>
            <a:r>
              <a:rPr lang="ar-LB" sz="3200" b="1" dirty="0" smtClean="0">
                <a:solidFill>
                  <a:schemeClr val="accent6">
                    <a:lumMod val="50000"/>
                  </a:schemeClr>
                </a:solidFill>
              </a:rPr>
              <a:t>المفترس بالبني</a:t>
            </a:r>
            <a:r>
              <a:rPr lang="he-IL" sz="32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he-IL" sz="32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ar-LB" sz="3200" b="1" dirty="0" smtClean="0">
                <a:solidFill>
                  <a:srgbClr val="FF0000"/>
                </a:solidFill>
              </a:rPr>
              <a:t>وآكل كل شيء بالأحمر</a:t>
            </a:r>
            <a:endParaRPr lang="he-IL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>
                <a:solidFill>
                  <a:srgbClr val="FF0000"/>
                </a:solidFill>
              </a:rPr>
              <a:t>רפלקציה  </a:t>
            </a:r>
            <a:br>
              <a:rPr lang="he-IL" dirty="0" smtClean="0">
                <a:solidFill>
                  <a:srgbClr val="FF0000"/>
                </a:solidFill>
              </a:rPr>
            </a:br>
            <a:r>
              <a:rPr lang="ar-LB" dirty="0" smtClean="0">
                <a:solidFill>
                  <a:srgbClr val="FF0000"/>
                </a:solidFill>
              </a:rPr>
              <a:t>تلخيص الدرس</a:t>
            </a:r>
            <a:endParaRPr lang="he-IL" dirty="0" smtClean="0">
              <a:solidFill>
                <a:srgbClr val="FF0000"/>
              </a:solidFill>
            </a:endParaRPr>
          </a:p>
        </p:txBody>
      </p:sp>
      <p:sp>
        <p:nvSpPr>
          <p:cNvPr id="13315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LB" dirty="0" smtClean="0"/>
              <a:t>ماذا تعلمنا اليوم ؟</a:t>
            </a:r>
            <a:r>
              <a:rPr lang="en-US" dirty="0" smtClean="0">
                <a:cs typeface="Arial" pitchFamily="34" charset="0"/>
              </a:rPr>
              <a:t/>
            </a:r>
            <a:br>
              <a:rPr lang="en-US" dirty="0" smtClean="0">
                <a:cs typeface="Arial" pitchFamily="34" charset="0"/>
              </a:rPr>
            </a:br>
            <a:endParaRPr lang="he-IL" dirty="0" smtClean="0"/>
          </a:p>
          <a:p>
            <a:r>
              <a:rPr lang="ar-LB" dirty="0" smtClean="0"/>
              <a:t>ما الفرق بين آكل النبات </a:t>
            </a:r>
            <a:r>
              <a:rPr lang="he-IL" dirty="0" smtClean="0"/>
              <a:t>, </a:t>
            </a:r>
            <a:r>
              <a:rPr lang="ar-LB" dirty="0" smtClean="0"/>
              <a:t>مفترس وآكل كل شيء؟</a:t>
            </a:r>
            <a:r>
              <a:rPr lang="he-IL" dirty="0" smtClean="0"/>
              <a:t> </a:t>
            </a:r>
            <a:r>
              <a:rPr lang="en-US" dirty="0" smtClean="0">
                <a:cs typeface="Arial" pitchFamily="34" charset="0"/>
              </a:rPr>
              <a:t/>
            </a:r>
            <a:br>
              <a:rPr lang="en-US" dirty="0" smtClean="0">
                <a:cs typeface="Arial" pitchFamily="34" charset="0"/>
              </a:rPr>
            </a:br>
            <a:endParaRPr lang="he-IL" dirty="0" smtClean="0"/>
          </a:p>
          <a:p>
            <a:r>
              <a:rPr lang="ar-LB" dirty="0" smtClean="0"/>
              <a:t>هل الإنسان نباتي , مُفترس أو آكل كل شيء ؟</a:t>
            </a:r>
            <a:endParaRPr lang="he-IL" dirty="0" smtClean="0"/>
          </a:p>
        </p:txBody>
      </p:sp>
      <p:grpSp>
        <p:nvGrpSpPr>
          <p:cNvPr id="13316" name="קבוצה 6"/>
          <p:cNvGrpSpPr>
            <a:grpSpLocks/>
          </p:cNvGrpSpPr>
          <p:nvPr/>
        </p:nvGrpSpPr>
        <p:grpSpPr bwMode="auto">
          <a:xfrm>
            <a:off x="0" y="5291138"/>
            <a:ext cx="9144000" cy="1566862"/>
            <a:chOff x="1" y="5290840"/>
            <a:chExt cx="9143999" cy="1567160"/>
          </a:xfrm>
        </p:grpSpPr>
        <p:pic>
          <p:nvPicPr>
            <p:cNvPr id="13318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380"/>
            <a:stretch>
              <a:fillRect/>
            </a:stretch>
          </p:blipFill>
          <p:spPr bwMode="auto">
            <a:xfrm>
              <a:off x="1" y="5290840"/>
              <a:ext cx="3857619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19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380"/>
            <a:stretch>
              <a:fillRect/>
            </a:stretch>
          </p:blipFill>
          <p:spPr bwMode="auto">
            <a:xfrm>
              <a:off x="3857620" y="5290841"/>
              <a:ext cx="3857619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20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380" r="62962"/>
            <a:stretch>
              <a:fillRect/>
            </a:stretch>
          </p:blipFill>
          <p:spPr bwMode="auto">
            <a:xfrm>
              <a:off x="7715272" y="5290841"/>
              <a:ext cx="1428728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LB" dirty="0" smtClean="0"/>
              <a:t>نشاهد</a:t>
            </a:r>
            <a:r>
              <a:rPr lang="he-IL" dirty="0" smtClean="0"/>
              <a:t> </a:t>
            </a:r>
            <a:r>
              <a:rPr lang="ar-LB" b="1" u="sng" dirty="0" smtClean="0"/>
              <a:t>الفيلم</a:t>
            </a:r>
            <a:endParaRPr lang="he-IL" dirty="0" smtClean="0"/>
          </a:p>
        </p:txBody>
      </p:sp>
      <p:sp>
        <p:nvSpPr>
          <p:cNvPr id="3075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974725"/>
            <a:ext cx="8229600" cy="4525963"/>
          </a:xfrm>
        </p:spPr>
        <p:txBody>
          <a:bodyPr/>
          <a:lstStyle/>
          <a:p>
            <a:pPr algn="ctr">
              <a:buFont typeface="Arial" pitchFamily="34" charset="0"/>
              <a:buNone/>
            </a:pPr>
            <a:endParaRPr lang="en-US" dirty="0" smtClean="0">
              <a:cs typeface="Arial" pitchFamily="34" charset="0"/>
            </a:endParaRPr>
          </a:p>
          <a:p>
            <a:pPr algn="ctr">
              <a:buFont typeface="Arial" pitchFamily="34" charset="0"/>
              <a:buNone/>
            </a:pPr>
            <a:r>
              <a:rPr lang="ar-LB" sz="8000" b="1" dirty="0" smtClean="0">
                <a:solidFill>
                  <a:srgbClr val="FF0000"/>
                </a:solidFill>
              </a:rPr>
              <a:t>مهمة المشاهدة</a:t>
            </a:r>
            <a:endParaRPr lang="he-IL" sz="8000" b="1" dirty="0" smtClean="0">
              <a:solidFill>
                <a:srgbClr val="FF0000"/>
              </a:solidFill>
            </a:endParaRPr>
          </a:p>
          <a:p>
            <a:pPr algn="ctr">
              <a:buFont typeface="Arial" pitchFamily="34" charset="0"/>
              <a:buNone/>
            </a:pPr>
            <a:r>
              <a:rPr lang="ar-LB" b="1" dirty="0" smtClean="0"/>
              <a:t>ماذا نرى ؟</a:t>
            </a:r>
            <a:endParaRPr lang="he-IL" b="1" dirty="0" smtClean="0"/>
          </a:p>
          <a:p>
            <a:pPr algn="ctr">
              <a:buFont typeface="Arial" pitchFamily="34" charset="0"/>
              <a:buNone/>
            </a:pPr>
            <a:r>
              <a:rPr lang="ar-LB" b="1" dirty="0" smtClean="0"/>
              <a:t>من يأكل من ؟</a:t>
            </a:r>
            <a:endParaRPr lang="he-IL" b="1" dirty="0" smtClean="0"/>
          </a:p>
          <a:p>
            <a:pPr algn="ctr">
              <a:buFont typeface="Arial" pitchFamily="34" charset="0"/>
              <a:buNone/>
            </a:pPr>
            <a:endParaRPr lang="he-IL" dirty="0" smtClean="0"/>
          </a:p>
        </p:txBody>
      </p:sp>
      <p:grpSp>
        <p:nvGrpSpPr>
          <p:cNvPr id="3076" name="קבוצה 7"/>
          <p:cNvGrpSpPr>
            <a:grpSpLocks/>
          </p:cNvGrpSpPr>
          <p:nvPr/>
        </p:nvGrpSpPr>
        <p:grpSpPr bwMode="auto">
          <a:xfrm>
            <a:off x="0" y="5291138"/>
            <a:ext cx="9144000" cy="1566862"/>
            <a:chOff x="0" y="5290841"/>
            <a:chExt cx="9144000" cy="1567159"/>
          </a:xfrm>
        </p:grpSpPr>
        <p:pic>
          <p:nvPicPr>
            <p:cNvPr id="3078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lum bright="30000" contrast="-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380"/>
            <a:stretch>
              <a:fillRect/>
            </a:stretch>
          </p:blipFill>
          <p:spPr bwMode="auto">
            <a:xfrm>
              <a:off x="5286381" y="5290841"/>
              <a:ext cx="3857619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9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380"/>
            <a:stretch>
              <a:fillRect/>
            </a:stretch>
          </p:blipFill>
          <p:spPr bwMode="auto">
            <a:xfrm>
              <a:off x="1428728" y="5290841"/>
              <a:ext cx="3857619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2" descr="http://www.croancottages.com/images/animal_collage.jpg"/>
            <p:cNvPicPr>
              <a:picLocks noChangeAspect="1" noChangeArrowheads="1"/>
            </p:cNvPicPr>
            <p:nvPr/>
          </p:nvPicPr>
          <p:blipFill>
            <a:blip r:embed="rId3">
              <a:lum bright="1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111" t="39380"/>
            <a:stretch>
              <a:fillRect/>
            </a:stretch>
          </p:blipFill>
          <p:spPr bwMode="auto">
            <a:xfrm>
              <a:off x="0" y="5290841"/>
              <a:ext cx="1500133" cy="1567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4386266" cy="3000396"/>
          </a:xfrm>
          <a:ln>
            <a:miter lim="800000"/>
            <a:headEnd/>
            <a:tailEnd/>
          </a:ln>
          <a:extLst/>
        </p:spPr>
        <p:txBody>
          <a:bodyPr rtlCol="1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e-IL" dirty="0" smtClean="0"/>
              <a:t/>
            </a:r>
            <a:br>
              <a:rPr lang="he-IL" dirty="0" smtClean="0"/>
            </a:br>
            <a:r>
              <a:rPr lang="ar-LB" dirty="0" smtClean="0"/>
              <a:t>أتجول بالساحة</a:t>
            </a:r>
            <a:r>
              <a:rPr lang="he-IL" dirty="0" smtClean="0"/>
              <a:t>,</a:t>
            </a:r>
            <a:r>
              <a:rPr lang="ar-LB" dirty="0" smtClean="0"/>
              <a:t/>
            </a:r>
            <a:br>
              <a:rPr lang="ar-LB" dirty="0" smtClean="0"/>
            </a:br>
            <a:r>
              <a:rPr lang="ar-LB" dirty="0" smtClean="0"/>
              <a:t>آكل </a:t>
            </a:r>
            <a:r>
              <a:rPr lang="he-IL" dirty="0" smtClean="0"/>
              <a:t> </a:t>
            </a:r>
            <a:r>
              <a:rPr lang="ar-LB" dirty="0" smtClean="0"/>
              <a:t>البذور </a:t>
            </a:r>
            <a:r>
              <a:rPr lang="he-IL" dirty="0" smtClean="0"/>
              <a:t> .</a:t>
            </a:r>
          </a:p>
        </p:txBody>
      </p:sp>
      <p:pic>
        <p:nvPicPr>
          <p:cNvPr id="4099" name="Picture 2" descr="http://images.photolight.co.il/photo/2008-03-17/1812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642938"/>
            <a:ext cx="3643312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AutoShape 4" descr="data:image/jpg;base64,/9j/4AAQSkZJRgABAQAAAQABAAD/2wCEAAkGBggSBRUSExQWFRUVGSAZGBgXGR8fHxwfIh4kIiIhHhwiICkgJCUkGxsgIC8gIycpLCwsIB8xODw2NSgrLCoBCQoKDgwOGg8PGiwlHiUsKjU2MDUxKjUwNTUpNiwsLCwsLzIsLCwsLC8sLywsLCwsLywsLSkvLCwsLCwsKSwsLf/AABEIAFMAfAMBIgACEQEDEQH/xAAbAAACAwEBAQAAAAAAAAAAAAAFBgMEBwACAf/EAD4QAAEDAgQEBAMGBAMJAAAAAAECAxEEIQAFEjEGQVFhEyJxkTKBoRQjQrHB0VJi4fAHFXIWJCU1U3OCsvH/xAAZAQACAwEAAAAAAAAAAAAAAAACAwEEBQD/xAArEQACAgIBAwIEBwEAAAAAAAABAgARAyESBDFBEyIyUWGxIyRSkaHh8BT/2gAMAwEAAhEDEQA/AHHiSsSagJUEFMT5wIm+0+2FbLnaFLjiQhIClaievL2sDHr1xf448+XLlwhYJ8ODN5jb5Xwu8NZjQlBQkAKgqlStXlA8x1W/ENW3PoMZWYnITx0ZoYhxX3bEKl6s/wA/RCZAQrYQOUQTa/74k4ezRh7P1F8IKggQmOcnedyP0wPyataqM8UguFCWoJKACZmwvMTB5YI5jW5RQ06nAlJvJUpCSSSeoTO9vbCsaMFsiMyEXQkGecP5a/mT7gBCjCCUqMBUCSkbWEfMHCPTsZnSZjoYUVLX2BChvJHKJ3nDy3Xvu5OHojxBrHKytvphWpap5OdqcUnyoBClfwgkaZnrpwC5G5N9o8YxQBh7J3M/pqBbkS64PPpKF3AsQkgfhEadUdMV0vcRPUYU8+tJUkLKUgBKRN5AP9MXHM8Y8OZF+p/XF5niplnIEpgqW6ooSkAkm8bROkC5O0YFHZu4h5saoAV8yWn4ffbYT4KwXVKEqVcQeZPIAXA5ct7m/sdMwytorlalEkk7nSNugCRthaq+O0UrGkhKQbArN/UJEqP0xDxNnNN4dLoqJUrynTBKxpJJ587T358rIY5ENSmUKOLhPiV1pD9OkHz+ZSI6+UR0uJ5jEGSZnSOZKpXwuqJlSU7dAJ/CBbofngbWUWWuqPiJVJ2VrVqjuoEcjsbY+cQMUh4TWWwQ58LekwUhO4Ect8DiyKdTnQiSVXGWVIqAyQsLFlEjyg9SsSfp0ww5HnGQpYUVVKHVKM6jpGnsADy7ycZS3V0DdOI33vvPrhw4WzKiTwu44W0BzWVatIMI0pgz1sRGGK6pbEahPh5AAHcba00TrH3ag4VEaVHlJ5HsOm+Icv4Vbbp41zKiqYjczYTsNsBqHO6d4oC0mQdYItFrWBg2NwR+mD6s3CTpUbjCn6gNtYJ6dk0YuZ5SZl9tLiDKZJkbhPKf1EARgHW5UhdZrH3bo8qvRQuY6kb9vq1ucTMJIBSsJJuSki1/a+E7iRiuTUqqUH7pUBJjpzFunbAhAzBl1Go5C8GE8tOVtJmH3IQrxVBCtR6myir1NycNTnD7NRkRXVLlcEtpaiBuASSCT6W3wj5LXIeqCFTpB85NjHTrfDjl2QIOUqSl10Azp810g7AenecWGDAbiTRaxBtDnTjtUmnDemEASTYACCT6bx6Yp8Y19K3lhabsFKlZ/iO9/YDsPTEjuaupU4ytKfuYhz+IGY/K/pi9kbdN4jTulKnVyTqTqIB2ABt0uBOKiY6e/Alhsnti9kHDGYuISWjqUIKtc6Eg7BInzH6b4c+F8uWl9xdQglxB0DVGwAuALRJsMXHsxqWqSW2TKlXCU323jffAXI+LWS+9qOlQcVqSpXmTeLg35H0w1venKK50aEIUuYZK3xe4l/wmkaEqSVIABUSqdS9uQImBc4cqri7hFFCNTtOpPRGlc/8AimZxm+c5LVVOWLqo+6XpMGZUhM/CIsFE7nkBgacxaCQElO0QIj2w/HWNe0Aqcp2ZezPi3JKnippllkstkypSiQFi4gIHwXSRIPPth2q2spVToQ2lPlI06QPTf8564UWeA6R2mkgtPKuVAzJ5SOwtbbHZJwxnrWZyt5KtKY8wMJJ5yBew36HEkrR4jcAWTRMZKjgzKikJbQlTvInbvt25xvilnHAtWikCNKS3urT1O0jp/Tpj7lLOb03EK3alxJSBo0oB8okHUST25TYzhvczSidoyNaVBYgQZkHp1tgFxLmXZ39pPNsDWBM/quCmmaP/AHdxRdR+FcRblYSOgN+WBWS8O8UV7TlQw62yguaQlzVMpSkEixsT+uLdVXZ8iocYHh6kkpDhXMiSATYEm3QYvcEZg/T5MttThBDqpAGoCyec9tsTxQHdSXzNxsmUKZ0VSEp0FSVkG8pmLja/fA3inLM8bbSgK1MzskwE9JHTBbg7P1PI0qb8MtpAmZ1WgH2H1x74lzBfihCTOoJEdyr9gfbCAeBoRtEtE5eWUjNH4hWrXIJgkCx2jaMaFlaknLUqLoBKZIT32vgGvLaVdJCkpV1kA+2BTH2sVBYaFkJnUT5UpvEq+REbmMQuQ5Ox3HZsHpiz2kiM5q2c1W4EJUNWmVq0ixI+KDabXjBfhtrMKriRwrUhopSlbTQUFJUDIKgoDqOUQcDsocSujKFkk6YEp5jt/NH1xJldPQs1JaslRktqK9OgDcJMzOuTbkR0xcGIDxM5ibsGN+aJzKlebW8oIQF38Ma1KsfKNUJANyT27zj5lmcZfUZo4E0qGgnUtepKVLWZsoqiIUSTa/flhWe4hzh6j8J55LjbSpCoGuYIusbjzRtvgxwrTNHLnVpUNa1BBAMwE3H1UfkBhTNxHFYwICOTS7xLxN4OWNDQT4qy2EpTMmLQPpgFknBaEVJdcH4tUTIT0SkcyOavbvNnmYEZqhIjSwk3F/OqPyEfXEyMxqDRgq3gQJ/PEBtVJrzClNmdI1mQbcKyhXwqSlStJ7wCYjn1jHqqzVbufBthLikoRK3Aki5PlhJgqEAyQCBYYFZa6FZlJ+FJCSR1P7Y88eVtRSsoep1feBQCY3M2iPXB4++otiDcJoqkVNUhRVq8MltUfiAPwqH8vvfHuizfhdFOtALQ8JSklJA1CFEX5x06yMB8p/xJoKhATVILbv8A1GyQFEWvEBQ/sYH/AOW5FW1bjriw3rVoQpBjVptzF9p+YxzqFYlvMJbYBflDNC5R1Gbqd0FCQdOk21CJ1RPe23PtjqzKKZNSfs5DaFXIj8WxPzj3nEGbMU4a3UkpESgwTHLmPpgfScCZm7ShannJP88flGJwU4OpGdaAuSUmV16FJW22AdMKGoeo9vXA2s+0v1iFNoUpQ80JBJV5SIgCdicFeIuIcybrvs7TaQlelJdH4QTBtzgXthzyOipqDKA1qGuJdXzUrnPYbD0745cPI3O9fib7mZ25mbrY0LSUEbhYIPzBvjzlGdteOux8qvcR+5OGfPqamrM+p3NAU2yo6ifxAiIHWDCvl64KcRf4fB2m8VoaFpFtMSexBscCvTqt8dw+o6psyhSKiFmOdU6MxCtYQXJVy3t7SI36d8BeJaxp7NW0uJ8qQSFQYMxHrzJgxcYa8r4WpXcmB8Npby5CvET5gUnSQokGIiIEfXDVmVD/AMNAqKbxBHwmFbdIP1xJ6jgKowceOquZS1S0KlAailPRBiB2HXfDTw7wdSnOVDxFBvwyAULIJURYqAsdMzEkTOJMi4SyZVa8t1taBq8jfiGALX368v2xXzqgzNrM0IpEqcaBBUNOrRJmAoX29SMQH5HRjMhFdpPmOQ1rHhKbJcDgKVBQAERMgAdQd5wNyuq8XP1Uq1+E4kCdRibTCYkTBBw05jxdliUgyXC0kjQkTB5lXTYCD0PXF3LMiyh+iL1Sy2pbvmJIuLACFC4IA3GGAWSANSuWoXPeT8NZc2wEuvFY6AhPuRf8sCeO+H8mZoC8H1A6YQ0pc6iSPh/FOmRMkQTtvgbTcOUzuaOKp6lbjCRZEkqkC+lUwbgxYTaJ5g+LchytVOlxp8LKilMi8XifTfHKOJFzlH6ZWoMudqK5DKE6QSCTGwO37xjSE5HRUuRhRhzRf7wJkSYkQLXI/e2LfCvC2X0+WE6iogSVqI2A9oHTpinWZrSPLLQSVJIBWpWyr7CeQO/LbvgcpXiSY4O2RtdpS4craByrU86oDSfKF+URzUJ3Hftgpl+a0a6cq8UgFRgRECbDbkIwu5/VtgBLSbTBUI8o6+8YiSioCbOJP+tGo+8/nioc4VaGo/0SxsykKatFCXHClRXaLyn3vvzxLlvEKAkqqGnXCk6RNkqgDzHV7fKeeL+T5LnbmQpfW6hCljUlOkny8ifODJ3iNo6wIsrdqHKRQ8T7xBIMbETAIG/LBu2VBbD+f6i0xYWa1Y/tBw4gzOuzRSExTNoEpSDJP+pX6Jxr+Q8UUtVlCXEETssdFDcH5/SMYnmXF2Zs5oGiypajyubcimxmcFaBWYrY8QD7GokEqSRqUByUIi/804YnUNiNsoCn6zn6dMgpW2PpGjiHL0o4wL7Syha0ToB8qiIklPMwUiewxUbzjiGpQUaG0pSqNYXAMbwIn64JUnDFEKdLlWoVTy58yzZCdwlKRA2N1ASTPbFTM6RFJRFVMhRRqnQDMSb6STtPIm2HuoYWexlZWo15gbi1oIUhC3SlSYUpxFpRMKB9N57d8POQ/ZEZUCgz0JMg9574ybMH6ipznU4kpSAUhGx7z3/YYjboK9vwvC8dFOVgKKFLCNM3vsLcxjlKJoRrYXI5GOnHWd0zrJpmW5ecs6pKT5Uc/NESfhiZAJ7YVA2+GQnxnQgWCCokekT9MPGZ0RORpUxpQpItax7HGcPcTOmqIcQpEWUBMSN9rb9MJV2yw0VVGxLGTZhW0WaqUEhLdlbxBm0A/wDzpimhpb+crbp2luaipQQEmySbWMQLxJti/S5ktb6FNjZYOpW1r8/bDTw9mVV9vFUlSRqBStuJBI+flIP9d7DlyhN5DqORLP4Y3BeSvZszlIYdccTFnGnCCYmwBMkAiLAxhibqKF6lgmR0UMQ8RVLtTREOBIcBGhxNtMm4MbjnGFerp8ypWytzS6hInWmbDukXt2xKOucckNiKdGwmm0YfzLL0fZi2AClY0gDnP64rO8HZulKQQgHSNlT+Y+gtik1mj+lp28aoI0qFiN5UAN4w00ubOuUiVibj1+owoYlQk+DCfqGYACWSo/5c3/2k/wDqMZxk7zieIRBIlRn5n+7Y+47D83wiDg7tGXOQE1rahY+YT2wPzR1dr7mD6Y7HYyf995ojtKlFmVWniVtoOK8P+EkkD0B29Bh4zp1Y4ZcIN0okdsfMdjZwm8cyswHqiZnSOrczpkLOoOPISqeYKrj5i1sbk4lIyGwEbRFo6RtHbHY7EjuIefvAlH/yv5HGPuVDqs7eBMgLMA/6sdjsJwj3GGJUzasqBStAKIGrkY2t+WGHg91zwEGTK7q7mf72x2OxHVgf85h4D+Yjg8SVDvvgJHi5qtlfmbidPLZJ9pJttjsdjN6PRNfKXOqFgX84Wr0j/Zf5YWcvccNGJUq1h5j+/fH3HY0U+GZTdzP/2Q==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7673975" y="-373063"/>
            <a:ext cx="1181100" cy="790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>
              <a:latin typeface="Calibri" pitchFamily="34" charset="0"/>
            </a:endParaRPr>
          </a:p>
        </p:txBody>
      </p:sp>
      <p:grpSp>
        <p:nvGrpSpPr>
          <p:cNvPr id="4101" name="קבוצה 11"/>
          <p:cNvGrpSpPr>
            <a:grpSpLocks/>
          </p:cNvGrpSpPr>
          <p:nvPr/>
        </p:nvGrpSpPr>
        <p:grpSpPr bwMode="auto">
          <a:xfrm>
            <a:off x="1500188" y="4857750"/>
            <a:ext cx="5500687" cy="981075"/>
            <a:chOff x="1500188" y="4857750"/>
            <a:chExt cx="5500687" cy="981075"/>
          </a:xfrm>
        </p:grpSpPr>
        <p:pic>
          <p:nvPicPr>
            <p:cNvPr id="4105" name="Picture 6" descr="http://blog.tapuz.co.il/kmusa/images/2784370_528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188" y="4857750"/>
              <a:ext cx="1427162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6" name="Picture 8" descr="http://www.netfish.co.il/images/itempics/page_184_2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0" y="4857750"/>
              <a:ext cx="1285875" cy="96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7" name="Picture 10" descr="http://www.ynet.co.il/PicServer2/02022009/1971704/4_g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4857750"/>
              <a:ext cx="14287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מלבן 8"/>
          <p:cNvSpPr/>
          <p:nvPr/>
        </p:nvSpPr>
        <p:spPr>
          <a:xfrm>
            <a:off x="428596" y="3643314"/>
            <a:ext cx="4381339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L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ماذا آكل ؟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1" name="מלבן 10"/>
          <p:cNvSpPr/>
          <p:nvPr/>
        </p:nvSpPr>
        <p:spPr>
          <a:xfrm>
            <a:off x="1071539" y="5934670"/>
            <a:ext cx="807246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   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أنا</a:t>
            </a:r>
            <a:r>
              <a:rPr lang="he-IL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        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نباتي ؟     مفترس ؟   آكل كل شيء؟</a:t>
            </a:r>
            <a:endParaRPr lang="he-IL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http://www.safari.co.il/files/animals/116069557625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571500"/>
            <a:ext cx="2952750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מלבן 6"/>
          <p:cNvSpPr/>
          <p:nvPr/>
        </p:nvSpPr>
        <p:spPr>
          <a:xfrm>
            <a:off x="285720" y="642918"/>
            <a:ext cx="5214974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ar-LB" sz="4400" dirty="0" smtClean="0">
                <a:latin typeface="Times New Roman" pitchFamily="18" charset="0"/>
                <a:cs typeface="Times New Roman" pitchFamily="18" charset="0"/>
              </a:rPr>
              <a:t>أعيش في الغابة ,</a:t>
            </a:r>
            <a:endParaRPr lang="he-IL" sz="4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ar-LB" sz="4400" dirty="0" smtClean="0">
                <a:latin typeface="Times New Roman" pitchFamily="18" charset="0"/>
                <a:cs typeface="Times New Roman" pitchFamily="18" charset="0"/>
              </a:rPr>
              <a:t>أصطاد السمك </a:t>
            </a:r>
            <a:r>
              <a:rPr lang="he-IL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ar-LB" sz="4400" dirty="0" smtClean="0">
                <a:latin typeface="Times New Roman" pitchFamily="18" charset="0"/>
                <a:cs typeface="Times New Roman" pitchFamily="18" charset="0"/>
              </a:rPr>
              <a:t>أتسلق على</a:t>
            </a:r>
            <a:r>
              <a:rPr lang="he-IL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LB" sz="4400" dirty="0" smtClean="0">
                <a:latin typeface="Times New Roman" pitchFamily="18" charset="0"/>
                <a:cs typeface="Times New Roman" pitchFamily="18" charset="0"/>
              </a:rPr>
              <a:t>الأشجار لآكل الثمار والأوراق</a:t>
            </a:r>
            <a:r>
              <a:rPr lang="he-IL" sz="4400" dirty="0" smtClean="0">
                <a:latin typeface="Times New Roman" pitchFamily="18" charset="0"/>
                <a:cs typeface="Times New Roman" pitchFamily="18" charset="0"/>
              </a:rPr>
              <a:t> .</a:t>
            </a:r>
            <a:endParaRPr lang="he-IL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571472" y="3643314"/>
            <a:ext cx="4349446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L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ماذا آكل ؟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5" name="Picture 8" descr="http://www.netfish.co.il/images/itempics/page_184_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857750"/>
            <a:ext cx="1285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0" descr="http://www.ynet.co.il/PicServer2/02022009/1971704/4_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857750"/>
            <a:ext cx="14287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6" descr="http://img.mako.co.il/2009/05/18/iStock_summer-fruits_c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4857750"/>
            <a:ext cx="1362075" cy="103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מלבן 11"/>
          <p:cNvSpPr/>
          <p:nvPr/>
        </p:nvSpPr>
        <p:spPr>
          <a:xfrm>
            <a:off x="785786" y="6000768"/>
            <a:ext cx="7646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أنا</a:t>
            </a:r>
            <a:r>
              <a:rPr lang="he-IL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نباتي ؟    مفترس ؟   آكل كل شيء؟</a:t>
            </a:r>
            <a:endParaRPr lang="he-IL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.start.co.il/cfs-file.ashx/__key/CommunityServer.Components.UserFiles/00.00.01.44.55._E705D105E605D905DD05_+_DE05E605D505E805E405D905DD05_/2018._D105E805D905D005_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85750"/>
            <a:ext cx="3281363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כותרת 1"/>
          <p:cNvSpPr txBox="1">
            <a:spLocks/>
          </p:cNvSpPr>
          <p:nvPr/>
        </p:nvSpPr>
        <p:spPr bwMode="auto">
          <a:xfrm>
            <a:off x="214282" y="214290"/>
            <a:ext cx="43862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tlCol="1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LB" sz="4400" dirty="0" smtClean="0">
                <a:latin typeface="+mj-lt"/>
                <a:ea typeface="+mj-ea"/>
                <a:cs typeface="+mj-cs"/>
              </a:rPr>
              <a:t>أحبُ</a:t>
            </a:r>
            <a:r>
              <a:rPr lang="he-IL" sz="4400" dirty="0" smtClean="0">
                <a:latin typeface="+mj-lt"/>
                <a:ea typeface="+mj-ea"/>
                <a:cs typeface="+mj-cs"/>
              </a:rPr>
              <a:t>  </a:t>
            </a:r>
            <a:r>
              <a:rPr lang="ar-LB" sz="4400" dirty="0" smtClean="0">
                <a:latin typeface="+mj-lt"/>
                <a:ea typeface="+mj-ea"/>
                <a:cs typeface="+mj-cs"/>
              </a:rPr>
              <a:t>الركض بالحقلِ </a:t>
            </a:r>
            <a:endParaRPr lang="he-IL" sz="4400" dirty="0" smtClean="0"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ar-LB" sz="4400" dirty="0" smtClean="0">
                <a:latin typeface="+mj-lt"/>
                <a:ea typeface="+mj-ea"/>
                <a:cs typeface="+mj-cs"/>
              </a:rPr>
              <a:t>وأكْلَ العُشب</a:t>
            </a:r>
            <a:r>
              <a:rPr lang="he-IL" sz="4400" dirty="0" smtClean="0">
                <a:latin typeface="+mj-lt"/>
                <a:ea typeface="+mj-ea"/>
                <a:cs typeface="+mj-cs"/>
              </a:rPr>
              <a:t>.</a:t>
            </a:r>
            <a:endParaRPr lang="he-IL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428596" y="3786190"/>
            <a:ext cx="4381339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L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ماذا آكل ؟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9" name="Picture 6" descr="http://blog.tapuz.co.il/kmusa/images/2784370_5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4948238"/>
            <a:ext cx="1427162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http://www.ynet.co.il/PicServer2/02022009/1971704/4_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4948238"/>
            <a:ext cx="142875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4" descr="http://images.photolight.co.il/photo/2007-08-01/928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5" y="4929188"/>
            <a:ext cx="1285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מלבן 11"/>
          <p:cNvSpPr/>
          <p:nvPr/>
        </p:nvSpPr>
        <p:spPr>
          <a:xfrm>
            <a:off x="785786" y="6000768"/>
            <a:ext cx="7646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أنا</a:t>
            </a:r>
            <a:r>
              <a:rPr lang="he-IL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نباتي ؟     مفترس ؟   آكل كل شيء؟</a:t>
            </a:r>
            <a:endParaRPr lang="he-IL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כותרת 1"/>
          <p:cNvSpPr txBox="1">
            <a:spLocks/>
          </p:cNvSpPr>
          <p:nvPr/>
        </p:nvSpPr>
        <p:spPr bwMode="auto">
          <a:xfrm>
            <a:off x="0" y="500042"/>
            <a:ext cx="478631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tlCol="1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e-IL" sz="4400" dirty="0">
                <a:latin typeface="+mj-lt"/>
                <a:ea typeface="+mj-ea"/>
                <a:cs typeface="+mj-cs"/>
              </a:rPr>
              <a:t/>
            </a:r>
            <a:br>
              <a:rPr lang="he-IL" sz="4400" dirty="0">
                <a:latin typeface="+mj-lt"/>
                <a:ea typeface="+mj-ea"/>
                <a:cs typeface="+mj-cs"/>
              </a:rPr>
            </a:br>
            <a:r>
              <a:rPr lang="ar-LB" sz="4400" dirty="0" smtClean="0">
                <a:latin typeface="+mj-lt"/>
                <a:ea typeface="+mj-ea"/>
                <a:cs typeface="+mj-cs"/>
              </a:rPr>
              <a:t>أحبُ أن أطيرَ في الجو</a:t>
            </a:r>
            <a:r>
              <a:rPr lang="he-IL" sz="4400" dirty="0" smtClean="0">
                <a:latin typeface="+mj-lt"/>
                <a:ea typeface="+mj-ea"/>
                <a:cs typeface="+mj-cs"/>
              </a:rPr>
              <a:t>, </a:t>
            </a:r>
            <a:r>
              <a:rPr lang="ar-LB" sz="4400" dirty="0" smtClean="0">
                <a:latin typeface="+mj-lt"/>
                <a:ea typeface="+mj-ea"/>
                <a:cs typeface="+mj-cs"/>
              </a:rPr>
              <a:t>واصطاد الحشرات والديدان</a:t>
            </a:r>
            <a:r>
              <a:rPr lang="he-IL" sz="4400" dirty="0" smtClean="0">
                <a:latin typeface="+mj-lt"/>
                <a:ea typeface="+mj-ea"/>
                <a:cs typeface="+mj-cs"/>
              </a:rPr>
              <a:t>.</a:t>
            </a:r>
            <a:endParaRPr lang="he-IL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428596" y="3786190"/>
            <a:ext cx="4381339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L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ماذا آكل ؟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2" name="Picture 4" descr="http://images.photolight.co.il/photo/2006-07-09/171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5" r="21336"/>
          <a:stretch>
            <a:fillRect/>
          </a:stretch>
        </p:blipFill>
        <p:spPr bwMode="auto">
          <a:xfrm>
            <a:off x="4857750" y="500063"/>
            <a:ext cx="40005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8" descr="http://www.netfish.co.il/images/itempics/page_184_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4857750"/>
            <a:ext cx="1285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מלבן 10"/>
          <p:cNvSpPr/>
          <p:nvPr/>
        </p:nvSpPr>
        <p:spPr>
          <a:xfrm>
            <a:off x="785786" y="6000768"/>
            <a:ext cx="7646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أنا</a:t>
            </a:r>
            <a:r>
              <a:rPr lang="he-IL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نباتي ؟     مفترس ؟   آكل كل شيء؟</a:t>
            </a:r>
            <a:endParaRPr lang="he-IL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5" name="Picture 6" descr="http://images.wildmadagascar.org/pictures/isalo/isalo00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0" b="11725"/>
          <a:stretch>
            <a:fillRect/>
          </a:stretch>
        </p:blipFill>
        <p:spPr bwMode="auto">
          <a:xfrm>
            <a:off x="3829050" y="4857750"/>
            <a:ext cx="140811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4" descr="http://images.photolight.co.il/photo/2007-08-01/928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4857750"/>
            <a:ext cx="1285875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כותרת 1"/>
          <p:cNvSpPr txBox="1">
            <a:spLocks/>
          </p:cNvSpPr>
          <p:nvPr/>
        </p:nvSpPr>
        <p:spPr bwMode="auto">
          <a:xfrm>
            <a:off x="285720" y="714356"/>
            <a:ext cx="4500562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tlCol="1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he-IL" sz="4400" dirty="0">
                <a:latin typeface="+mj-lt"/>
                <a:ea typeface="+mj-ea"/>
                <a:cs typeface="+mj-cs"/>
              </a:rPr>
              <a:t/>
            </a:r>
            <a:br>
              <a:rPr lang="he-IL" sz="4400" dirty="0">
                <a:latin typeface="+mj-lt"/>
                <a:ea typeface="+mj-ea"/>
                <a:cs typeface="+mj-cs"/>
              </a:rPr>
            </a:br>
            <a:r>
              <a:rPr lang="ar-LB" sz="4400" dirty="0" smtClean="0">
                <a:latin typeface="+mj-lt"/>
                <a:ea typeface="+mj-ea"/>
                <a:cs typeface="+mj-cs"/>
              </a:rPr>
              <a:t>أنا صغير الحجم </a:t>
            </a:r>
            <a:r>
              <a:rPr lang="he-IL" sz="4400" dirty="0" smtClean="0">
                <a:latin typeface="+mj-lt"/>
                <a:ea typeface="+mj-ea"/>
                <a:cs typeface="+mj-cs"/>
              </a:rPr>
              <a:t>, </a:t>
            </a:r>
            <a:r>
              <a:rPr lang="ar-LB" sz="4400" dirty="0" smtClean="0">
                <a:latin typeface="+mj-lt"/>
                <a:ea typeface="+mj-ea"/>
                <a:cs typeface="+mj-cs"/>
              </a:rPr>
              <a:t>أحب أكل </a:t>
            </a:r>
            <a:r>
              <a:rPr lang="ar-LB" sz="4400" dirty="0" err="1" smtClean="0">
                <a:latin typeface="+mj-lt"/>
                <a:ea typeface="+mj-ea"/>
                <a:cs typeface="+mj-cs"/>
              </a:rPr>
              <a:t>الجُبنة</a:t>
            </a:r>
            <a:r>
              <a:rPr lang="ar-LB" sz="4400" dirty="0" smtClean="0">
                <a:latin typeface="+mj-lt"/>
                <a:ea typeface="+mj-ea"/>
                <a:cs typeface="+mj-cs"/>
              </a:rPr>
              <a:t> </a:t>
            </a:r>
            <a:r>
              <a:rPr lang="he-IL" sz="4400" dirty="0" smtClean="0">
                <a:latin typeface="+mj-lt"/>
                <a:ea typeface="+mj-ea"/>
                <a:cs typeface="+mj-cs"/>
              </a:rPr>
              <a:t> ,</a:t>
            </a:r>
            <a:r>
              <a:rPr lang="ar-LB" sz="4400" dirty="0" smtClean="0">
                <a:latin typeface="+mj-lt"/>
                <a:ea typeface="+mj-ea"/>
                <a:cs typeface="+mj-cs"/>
              </a:rPr>
              <a:t>الخضار</a:t>
            </a:r>
            <a:r>
              <a:rPr lang="he-IL" sz="4400" dirty="0" smtClean="0">
                <a:latin typeface="+mj-lt"/>
                <a:ea typeface="+mj-ea"/>
                <a:cs typeface="+mj-cs"/>
              </a:rPr>
              <a:t>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ar-LB" sz="4400" dirty="0" smtClean="0">
                <a:latin typeface="+mj-lt"/>
                <a:ea typeface="+mj-ea"/>
                <a:cs typeface="+mj-cs"/>
              </a:rPr>
              <a:t>والحشرات</a:t>
            </a:r>
            <a:r>
              <a:rPr lang="he-IL" sz="4400" dirty="0" smtClean="0">
                <a:latin typeface="+mj-lt"/>
                <a:ea typeface="+mj-ea"/>
                <a:cs typeface="+mj-cs"/>
              </a:rPr>
              <a:t>.</a:t>
            </a:r>
            <a:endParaRPr lang="he-IL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8195" name="Picture 6" descr="http://pest.fav.co.il/users/58554/catalog_large/1213840740218870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642938"/>
            <a:ext cx="3697287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מלבן 8"/>
          <p:cNvSpPr/>
          <p:nvPr/>
        </p:nvSpPr>
        <p:spPr>
          <a:xfrm>
            <a:off x="571472" y="3714752"/>
            <a:ext cx="4381339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L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ماذا آكل ؟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197" name="Picture 6" descr="http://images.wildmadagascar.org/pictures/isalo/isalo00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0" b="11725"/>
          <a:stretch>
            <a:fillRect/>
          </a:stretch>
        </p:blipFill>
        <p:spPr bwMode="auto">
          <a:xfrm>
            <a:off x="3829050" y="4857750"/>
            <a:ext cx="1408113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מלבן 12"/>
          <p:cNvSpPr/>
          <p:nvPr/>
        </p:nvSpPr>
        <p:spPr>
          <a:xfrm>
            <a:off x="785786" y="6000768"/>
            <a:ext cx="7646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أنا</a:t>
            </a:r>
            <a:r>
              <a:rPr lang="he-IL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نباتي ؟     مفترس ؟   آكل كل شيء؟</a:t>
            </a:r>
            <a:endParaRPr lang="he-IL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199" name="Picture 8" descr="http://www.miki.org.il/wp-content/uploads/2008/01/froma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900613"/>
            <a:ext cx="1071563" cy="96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0" descr="http://www.shohamnet.co.il/upload/%D7%99%D7%A8%D7%A7%D7%95%D7%AA%20%D7%95%D7%A4%D7%99%D7%A8%D7%95%D7%A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4857750"/>
            <a:ext cx="1622425" cy="105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bigcatrescue.org/images/000BigCatPhotos/Lions/LionLickLip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357188"/>
            <a:ext cx="2952750" cy="440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כותרת 1"/>
          <p:cNvSpPr txBox="1">
            <a:spLocks/>
          </p:cNvSpPr>
          <p:nvPr/>
        </p:nvSpPr>
        <p:spPr bwMode="auto">
          <a:xfrm>
            <a:off x="500034" y="357166"/>
            <a:ext cx="438626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tlCol="1"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he-IL" sz="4400" dirty="0">
              <a:latin typeface="+mj-lt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ar-LB" sz="4400" dirty="0" smtClean="0">
                <a:latin typeface="+mj-lt"/>
                <a:ea typeface="+mj-ea"/>
                <a:cs typeface="+mj-cs"/>
              </a:rPr>
              <a:t>أنا ملكُ الحيوانات وأحبُ أن أصطادَ طعامي </a:t>
            </a:r>
            <a:endParaRPr lang="he-IL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571472" y="3643314"/>
            <a:ext cx="4349446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LB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ماذا آكل ؟</a:t>
            </a:r>
            <a:endParaRPr lang="he-IL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9221" name="קבוצה 11"/>
          <p:cNvGrpSpPr>
            <a:grpSpLocks/>
          </p:cNvGrpSpPr>
          <p:nvPr/>
        </p:nvGrpSpPr>
        <p:grpSpPr bwMode="auto">
          <a:xfrm>
            <a:off x="1500188" y="4857750"/>
            <a:ext cx="5572125" cy="981075"/>
            <a:chOff x="1500188" y="4857750"/>
            <a:chExt cx="5572133" cy="981085"/>
          </a:xfrm>
        </p:grpSpPr>
        <p:pic>
          <p:nvPicPr>
            <p:cNvPr id="9224" name="Picture 8" descr="http://www.netfish.co.il/images/itempics/page_184_2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6446" y="4857760"/>
              <a:ext cx="1285875" cy="965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5" name="Picture 10" descr="http://www.ynet.co.il/PicServer2/02022009/1971704/4_g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6182" y="4857760"/>
              <a:ext cx="1428750" cy="981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6" descr="http://blog.tapuz.co.il/kmusa/images/2784370_528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0188" y="4857750"/>
              <a:ext cx="1427162" cy="952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מלבן 10"/>
          <p:cNvSpPr/>
          <p:nvPr/>
        </p:nvSpPr>
        <p:spPr>
          <a:xfrm>
            <a:off x="785786" y="6000768"/>
            <a:ext cx="76466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he-IL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أنا</a:t>
            </a:r>
            <a:r>
              <a:rPr lang="he-IL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</a:t>
            </a:r>
            <a:r>
              <a:rPr lang="ar-LB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نباتي ؟     مفترس ؟   آكل كل شيء؟</a:t>
            </a:r>
            <a:endParaRPr lang="he-IL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כותרת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186766" cy="1428760"/>
          </a:xfrm>
        </p:spPr>
        <p:txBody>
          <a:bodyPr/>
          <a:lstStyle/>
          <a:p>
            <a:r>
              <a:rPr lang="ar-LB" sz="5400" dirty="0" smtClean="0">
                <a:solidFill>
                  <a:srgbClr val="FF0000"/>
                </a:solidFill>
              </a:rPr>
              <a:t>نفتحُ الكتاب</a:t>
            </a:r>
            <a:r>
              <a:rPr lang="he-IL" sz="5400" dirty="0" smtClean="0"/>
              <a:t/>
            </a:r>
            <a:br>
              <a:rPr lang="he-IL" sz="5400" dirty="0" smtClean="0"/>
            </a:br>
            <a:endParaRPr lang="he-IL" sz="5400" dirty="0" smtClean="0">
              <a:solidFill>
                <a:srgbClr val="FF0000"/>
              </a:solidFill>
              <a:cs typeface="Narkisim" pitchFamily="34" charset="-79"/>
            </a:endParaRPr>
          </a:p>
        </p:txBody>
      </p:sp>
      <p:pic>
        <p:nvPicPr>
          <p:cNvPr id="7" name="מציין מיקום תוכן 6" descr="soraaaaaaaaaaaaa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71802" y="2357430"/>
            <a:ext cx="2143140" cy="2571767"/>
          </a:xfrm>
        </p:spPr>
      </p:pic>
      <p:sp>
        <p:nvSpPr>
          <p:cNvPr id="8" name="מלבן 7"/>
          <p:cNvSpPr/>
          <p:nvPr/>
        </p:nvSpPr>
        <p:spPr>
          <a:xfrm>
            <a:off x="1357290" y="1071546"/>
            <a:ext cx="6786610" cy="509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  <a:defRPr/>
            </a:pPr>
            <a:r>
              <a:rPr lang="ar-LB" sz="2800" dirty="0" smtClean="0"/>
              <a:t>    قراءة في الكتاب </a:t>
            </a:r>
            <a:r>
              <a:rPr lang="ar-LB" sz="2800" dirty="0" err="1" smtClean="0"/>
              <a:t>ص</a:t>
            </a:r>
            <a:r>
              <a:rPr lang="ar-LB" sz="2800" dirty="0" smtClean="0"/>
              <a:t> </a:t>
            </a:r>
            <a:r>
              <a:rPr lang="he-IL" sz="2800" dirty="0" smtClean="0"/>
              <a:t>28</a:t>
            </a:r>
          </a:p>
          <a:p>
            <a:pPr algn="ctr">
              <a:buFont typeface="Arial" pitchFamily="34" charset="0"/>
              <a:buNone/>
              <a:defRPr/>
            </a:pPr>
            <a:r>
              <a:rPr lang="ar-LB" sz="2800" dirty="0" smtClean="0"/>
              <a:t>     ماذا تأكل الحيوانات ؟</a:t>
            </a:r>
            <a:endParaRPr lang="he-IL" sz="2000" dirty="0" smtClean="0"/>
          </a:p>
          <a:p>
            <a:pPr algn="ctr">
              <a:buFont typeface="Arial" pitchFamily="34" charset="0"/>
              <a:buNone/>
              <a:defRPr/>
            </a:pPr>
            <a:endParaRPr lang="he-IL" dirty="0" smtClean="0"/>
          </a:p>
          <a:p>
            <a:pPr algn="ctr">
              <a:buFont typeface="Arial" pitchFamily="34" charset="0"/>
              <a:buNone/>
              <a:defRPr/>
            </a:pPr>
            <a:endParaRPr lang="he-IL" dirty="0" smtClean="0"/>
          </a:p>
          <a:p>
            <a:pPr algn="ctr">
              <a:buFont typeface="Arial" pitchFamily="34" charset="0"/>
              <a:buNone/>
              <a:defRPr/>
            </a:pPr>
            <a:endParaRPr lang="he-IL" dirty="0" smtClean="0"/>
          </a:p>
          <a:p>
            <a:pPr algn="ctr">
              <a:buFont typeface="Arial" pitchFamily="34" charset="0"/>
              <a:buNone/>
              <a:defRPr/>
            </a:pPr>
            <a:endParaRPr lang="he-IL" sz="10700" dirty="0" smtClean="0"/>
          </a:p>
          <a:p>
            <a:pPr algn="ctr">
              <a:buFont typeface="Arial" pitchFamily="34" charset="0"/>
              <a:buNone/>
              <a:defRPr/>
            </a:pPr>
            <a:endParaRPr lang="he-IL" dirty="0" smtClean="0"/>
          </a:p>
          <a:p>
            <a:pPr algn="ctr">
              <a:buFont typeface="Arial" pitchFamily="34" charset="0"/>
              <a:buNone/>
              <a:defRPr/>
            </a:pPr>
            <a:endParaRPr lang="he-IL" dirty="0" smtClean="0"/>
          </a:p>
          <a:p>
            <a:pPr algn="ctr">
              <a:buFont typeface="Arial" pitchFamily="34" charset="0"/>
              <a:buNone/>
              <a:defRPr/>
            </a:pPr>
            <a:r>
              <a:rPr lang="he-IL" dirty="0" smtClean="0"/>
              <a:t>   </a:t>
            </a:r>
            <a:r>
              <a:rPr lang="ar-LB" sz="3600" dirty="0" smtClean="0"/>
              <a:t>وأجيبوا </a:t>
            </a:r>
            <a:r>
              <a:rPr lang="he-IL" sz="3600" dirty="0" smtClean="0"/>
              <a:t> </a:t>
            </a:r>
            <a:r>
              <a:rPr lang="ar-LB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بالدفتر </a:t>
            </a:r>
            <a:r>
              <a:rPr lang="he-IL" sz="3600" dirty="0" smtClean="0"/>
              <a:t> </a:t>
            </a:r>
            <a:r>
              <a:rPr lang="ar-LB" sz="3600" dirty="0" smtClean="0"/>
              <a:t>على الأسئلة في أسفل الصفحة</a:t>
            </a:r>
            <a:r>
              <a:rPr lang="he-IL" dirty="0" smtClean="0"/>
              <a:t>.</a:t>
            </a:r>
            <a:endParaRPr lang="en-US" dirty="0" smtClean="0"/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232</Words>
  <Application>Microsoft Office PowerPoint</Application>
  <PresentationFormat>‫הצגה על המסך (4:3)</PresentationFormat>
  <Paragraphs>73</Paragraphs>
  <Slides>12</Slides>
  <Notes>12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12</vt:i4>
      </vt:variant>
    </vt:vector>
  </HeadingPairs>
  <TitlesOfParts>
    <vt:vector size="13" baseType="lpstr">
      <vt:lpstr>ערכת נושא Office</vt:lpstr>
      <vt:lpstr>آكلة نباتات , مُفترسة و آكلة كل شيء . </vt:lpstr>
      <vt:lpstr>نشاهد الفيلم</vt:lpstr>
      <vt:lpstr> أتجول بالساحة, آكل  البذور  .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نفتحُ الكتاب </vt:lpstr>
      <vt:lpstr>نُشاهد  الفيلم</vt:lpstr>
      <vt:lpstr>  أحيطوا بدائرة    </vt:lpstr>
      <vt:lpstr>רפלקציה   تلخيص الدرس</vt:lpstr>
    </vt:vector>
  </TitlesOfParts>
  <Company>ness-matach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מידע על: אני מטייל בחצר,אוכל גרעינים של צמחים.</dc:title>
  <dc:creator>winxppro</dc:creator>
  <cp:lastModifiedBy>Teacher</cp:lastModifiedBy>
  <cp:revision>78</cp:revision>
  <dcterms:created xsi:type="dcterms:W3CDTF">2010-11-23T11:27:10Z</dcterms:created>
  <dcterms:modified xsi:type="dcterms:W3CDTF">2012-10-23T04:04:55Z</dcterms:modified>
</cp:coreProperties>
</file>