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65" r:id="rId2"/>
    <p:sldId id="266" r:id="rId3"/>
    <p:sldId id="256" r:id="rId4"/>
    <p:sldId id="258" r:id="rId5"/>
    <p:sldId id="260" r:id="rId6"/>
    <p:sldId id="261" r:id="rId7"/>
    <p:sldId id="262" r:id="rId8"/>
    <p:sldId id="259" r:id="rId9"/>
    <p:sldId id="267" r:id="rId10"/>
    <p:sldId id="271" r:id="rId11"/>
    <p:sldId id="268" r:id="rId12"/>
    <p:sldId id="269" r:id="rId1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2" d="100"/>
          <a:sy n="82" d="100"/>
        </p:scale>
        <p:origin x="-98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4167B655-EFC3-4CD1-99A8-EE16784D3EEB}" type="datetimeFigureOut">
              <a:rPr lang="he-IL"/>
              <a:pPr>
                <a:defRPr/>
              </a:pPr>
              <a:t>ו'/חשון/תשע"ג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smtClean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20811FB8-062B-4017-914D-BFBBDE62E94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3669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UOl_j2ga7o&amp;feature=relate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e-IL" smtClean="0"/>
              <a:t>פתיחה</a:t>
            </a:r>
          </a:p>
        </p:txBody>
      </p:sp>
      <p:sp>
        <p:nvSpPr>
          <p:cNvPr id="1536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A59185B-3A22-409B-AAD4-1C94DA4E898D}" type="slidenum">
              <a:rPr lang="he-IL" smtClean="0"/>
              <a:pPr eaLnBrk="1" hangingPunct="1"/>
              <a:t>1</a:t>
            </a:fld>
            <a:endParaRPr lang="he-I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e-IL" dirty="0" smtClean="0"/>
              <a:t>יישום-</a:t>
            </a:r>
            <a:r>
              <a:rPr lang="en-US" baseline="0" dirty="0" smtClean="0"/>
              <a:t> </a:t>
            </a:r>
            <a:r>
              <a:rPr lang="ar-LB" baseline="0" dirty="0" smtClean="0"/>
              <a:t>سؤال 1</a:t>
            </a:r>
            <a:endParaRPr lang="en-US" dirty="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2458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7805A6F-DC5B-4583-85E5-FA80E83643CB}" type="slidenum">
              <a:rPr lang="he-IL" smtClean="0"/>
              <a:pPr eaLnBrk="1" hangingPunct="1"/>
              <a:t>10</a:t>
            </a:fld>
            <a:endParaRPr lang="he-I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יישום: </a:t>
            </a:r>
            <a:r>
              <a:rPr lang="ar-LB" dirty="0" smtClean="0"/>
              <a:t>تخطيط</a:t>
            </a:r>
            <a:r>
              <a:rPr lang="ar-LB" baseline="0" dirty="0" smtClean="0"/>
              <a:t> لسلسلة غذاء </a:t>
            </a:r>
            <a:r>
              <a:rPr lang="he-IL" dirty="0" smtClean="0"/>
              <a:t>, </a:t>
            </a:r>
            <a:r>
              <a:rPr lang="ar-LB" dirty="0" smtClean="0"/>
              <a:t>الطالب</a:t>
            </a:r>
            <a:r>
              <a:rPr lang="ar-LB" baseline="0" dirty="0" smtClean="0"/>
              <a:t> يُحيط بدائرة </a:t>
            </a:r>
            <a:r>
              <a:rPr lang="ar-LB" sz="1200" b="1" dirty="0" smtClean="0">
                <a:solidFill>
                  <a:srgbClr val="00B050"/>
                </a:solidFill>
              </a:rPr>
              <a:t>النباتي بالأخضر</a:t>
            </a:r>
            <a:r>
              <a:rPr lang="ar-LB" sz="1200" b="1" baseline="0" dirty="0" smtClean="0">
                <a:solidFill>
                  <a:srgbClr val="00B050"/>
                </a:solidFill>
              </a:rPr>
              <a:t> </a:t>
            </a:r>
            <a:r>
              <a:rPr lang="ar-LB" sz="1200" b="1" dirty="0" smtClean="0">
                <a:solidFill>
                  <a:schemeClr val="accent6">
                    <a:lumMod val="50000"/>
                  </a:schemeClr>
                </a:solidFill>
              </a:rPr>
              <a:t>المفترس بالبني</a:t>
            </a:r>
            <a:r>
              <a:rPr lang="ar-LB" sz="1200" b="1" baseline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LB" sz="1200" b="1" dirty="0" smtClean="0">
                <a:solidFill>
                  <a:srgbClr val="FF0000"/>
                </a:solidFill>
              </a:rPr>
              <a:t>وآكل كل شيء بالأحمر</a:t>
            </a:r>
            <a:endParaRPr lang="he-IL" sz="1200" dirty="0" smtClean="0"/>
          </a:p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2560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A2EBF99-04A1-405C-9B66-613B9B33C4A9}" type="slidenum">
              <a:rPr lang="he-IL" smtClean="0"/>
              <a:pPr eaLnBrk="1" hangingPunct="1"/>
              <a:t>11</a:t>
            </a:fld>
            <a:endParaRPr lang="he-I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ar-LB" b="1" dirty="0" smtClean="0"/>
              <a:t>التمييز</a:t>
            </a:r>
            <a:r>
              <a:rPr lang="ar-LB" b="1" baseline="0" dirty="0" smtClean="0"/>
              <a:t> بين </a:t>
            </a:r>
            <a:r>
              <a:rPr lang="ar-LB" dirty="0" smtClean="0"/>
              <a:t>آكل النبات </a:t>
            </a:r>
            <a:r>
              <a:rPr lang="he-IL" dirty="0" smtClean="0"/>
              <a:t>, </a:t>
            </a:r>
            <a:r>
              <a:rPr lang="ar-LB" dirty="0" smtClean="0"/>
              <a:t>مفترس وآكل كل شيء</a:t>
            </a:r>
            <a:endParaRPr lang="he-IL" dirty="0" smtClean="0"/>
          </a:p>
        </p:txBody>
      </p:sp>
      <p:sp>
        <p:nvSpPr>
          <p:cNvPr id="2662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28D81A0-BED4-43A1-9A4D-DCE9F4754E9D}" type="slidenum">
              <a:rPr lang="he-IL" smtClean="0"/>
              <a:pPr eaLnBrk="1" hangingPunct="1"/>
              <a:t>12</a:t>
            </a:fld>
            <a:endParaRPr 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e-IL" dirty="0" smtClean="0"/>
              <a:t>פתיחה: </a:t>
            </a:r>
            <a:r>
              <a:rPr lang="ar-LB" b="1" dirty="0" smtClean="0"/>
              <a:t>عرض</a:t>
            </a:r>
            <a:r>
              <a:rPr lang="ar-LB" b="1" baseline="0" dirty="0" smtClean="0"/>
              <a:t> مقطع من </a:t>
            </a:r>
            <a:r>
              <a:rPr lang="ar-LB" b="1" baseline="0" dirty="0" err="1" smtClean="0"/>
              <a:t>ا</a:t>
            </a:r>
            <a:r>
              <a:rPr lang="he-IL" b="1" u="sng" dirty="0" smtClean="0">
                <a:hlinkClick r:id="rId3"/>
              </a:rPr>
              <a:t>מהסרטון</a:t>
            </a:r>
            <a:endParaRPr lang="en-US" dirty="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ar-LB" b="1" dirty="0" smtClean="0"/>
              <a:t>ماذا ترون ,</a:t>
            </a:r>
            <a:r>
              <a:rPr lang="ar-LB" b="1" baseline="0" dirty="0" smtClean="0"/>
              <a:t> من يأكل من ؟</a:t>
            </a:r>
            <a:endParaRPr lang="en-US" dirty="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1638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3E345D-5F79-41B2-A631-88B20AFC25F2}" type="slidenum">
              <a:rPr lang="he-IL" smtClean="0"/>
              <a:pPr eaLnBrk="1" hangingPunct="1"/>
              <a:t>2</a:t>
            </a:fld>
            <a:endParaRPr lang="he-I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e-IL" dirty="0" smtClean="0"/>
              <a:t>התנסות </a:t>
            </a:r>
          </a:p>
        </p:txBody>
      </p:sp>
      <p:sp>
        <p:nvSpPr>
          <p:cNvPr id="1741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E4C28E7-34D9-431C-A321-A5C04BAE21D3}" type="slidenum">
              <a:rPr lang="he-IL" smtClean="0"/>
              <a:pPr eaLnBrk="1" hangingPunct="1"/>
              <a:t>3</a:t>
            </a:fld>
            <a:endParaRPr lang="he-I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e-IL" smtClean="0"/>
              <a:t>התנסות</a:t>
            </a:r>
          </a:p>
        </p:txBody>
      </p:sp>
      <p:sp>
        <p:nvSpPr>
          <p:cNvPr id="1843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DE337D2-EC9A-4E3F-821F-057A13ED6CC3}" type="slidenum">
              <a:rPr lang="he-IL" smtClean="0"/>
              <a:pPr eaLnBrk="1" hangingPunct="1"/>
              <a:t>4</a:t>
            </a:fld>
            <a:endParaRPr lang="he-I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e-IL" smtClean="0"/>
              <a:t>התנסות</a:t>
            </a:r>
          </a:p>
        </p:txBody>
      </p:sp>
      <p:sp>
        <p:nvSpPr>
          <p:cNvPr id="1946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9150DC-8C73-4FD0-8A1A-2EBBFFC30A1F}" type="slidenum">
              <a:rPr lang="he-IL" smtClean="0"/>
              <a:pPr eaLnBrk="1" hangingPunct="1"/>
              <a:t>5</a:t>
            </a:fld>
            <a:endParaRPr lang="he-I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e-IL" smtClean="0"/>
              <a:t>התנסות</a:t>
            </a:r>
          </a:p>
        </p:txBody>
      </p:sp>
      <p:sp>
        <p:nvSpPr>
          <p:cNvPr id="2048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5D7EF04-5D0A-404B-81A4-DE63264F39A9}" type="slidenum">
              <a:rPr lang="he-IL" smtClean="0"/>
              <a:pPr eaLnBrk="1" hangingPunct="1"/>
              <a:t>6</a:t>
            </a:fld>
            <a:endParaRPr lang="he-I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e-IL" smtClean="0"/>
              <a:t>התנסות</a:t>
            </a:r>
          </a:p>
        </p:txBody>
      </p:sp>
      <p:sp>
        <p:nvSpPr>
          <p:cNvPr id="2150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315F50E-B1F3-47FB-93B2-4EE020FD0E87}" type="slidenum">
              <a:rPr lang="he-IL" smtClean="0"/>
              <a:pPr eaLnBrk="1" hangingPunct="1"/>
              <a:t>7</a:t>
            </a:fld>
            <a:endParaRPr lang="he-I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e-IL" smtClean="0"/>
              <a:t>התנסות</a:t>
            </a:r>
          </a:p>
        </p:txBody>
      </p:sp>
      <p:sp>
        <p:nvSpPr>
          <p:cNvPr id="2253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52AC3D-3AE3-457F-84B7-CE84E2D46804}" type="slidenum">
              <a:rPr lang="he-IL" smtClean="0"/>
              <a:pPr eaLnBrk="1" hangingPunct="1"/>
              <a:t>8</a:t>
            </a:fld>
            <a:endParaRPr lang="he-I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e-IL" smtClean="0"/>
              <a:t>המשגה</a:t>
            </a:r>
            <a:endParaRPr lang="en-US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355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5E95964-B845-4823-9F4B-0E1A71754562}" type="slidenum">
              <a:rPr lang="he-IL" smtClean="0"/>
              <a:pPr eaLnBrk="1" hangingPunct="1"/>
              <a:t>9</a:t>
            </a:fld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98A04-8D73-45D3-890D-CA1D27B3B852}" type="datetime8">
              <a:rPr lang="he-IL"/>
              <a:pPr>
                <a:defRPr/>
              </a:pPr>
              <a:t>22 אוקטובר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בעריכת נוגה אזולאי בהדרכת בתיה אמסלם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E0B7-C5A0-4F32-8641-81D4F2D659B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760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6702-0D5F-45CF-BF36-55A1B61AF5C4}" type="datetime8">
              <a:rPr lang="he-IL"/>
              <a:pPr>
                <a:defRPr/>
              </a:pPr>
              <a:t>22 אוקטובר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בעריכת נוגה אזולאי בהדרכת בתיה אמסלם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DBE9-E132-4E19-84D5-5296E67E96A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055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29AB-16B4-4BCD-A882-BBAFF8B9346B}" type="datetime8">
              <a:rPr lang="he-IL"/>
              <a:pPr>
                <a:defRPr/>
              </a:pPr>
              <a:t>22 אוקטובר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בעריכת נוגה אזולאי בהדרכת בתיה אמסלם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7347-56D7-41BA-8147-1A2407E6F60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01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47A77-628F-4BF4-8A36-376A9419A33A}" type="datetime8">
              <a:rPr lang="he-IL"/>
              <a:pPr>
                <a:defRPr/>
              </a:pPr>
              <a:t>22 אוקטובר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בעריכת נוגה אזולאי בהדרכת בתיה אמסלם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5E52-B944-4F85-A0A3-436F6B4AD4D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100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83FD-4609-426B-BEF4-F5C798ECACC1}" type="datetime8">
              <a:rPr lang="he-IL"/>
              <a:pPr>
                <a:defRPr/>
              </a:pPr>
              <a:t>22 אוקטובר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בעריכת נוגה אזולאי בהדרכת בתיה אמסלם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26FD-A8C6-49CF-9032-8E73F4ED332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014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3DED-8F9C-4C93-A574-8D62189735B0}" type="datetime8">
              <a:rPr lang="he-IL"/>
              <a:pPr>
                <a:defRPr/>
              </a:pPr>
              <a:t>22 אוקטובר 12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בעריכת נוגה אזולאי בהדרכת בתיה אמסלם</a:t>
            </a: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E2E6E-8169-47EC-88A2-481161DC862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93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3495-208C-4D22-9256-5BABE2771294}" type="datetime8">
              <a:rPr lang="he-IL"/>
              <a:pPr>
                <a:defRPr/>
              </a:pPr>
              <a:t>22 אוקטובר 12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בעריכת נוגה אזולאי בהדרכת בתיה אמסלם</a:t>
            </a: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06D3-41B9-4F22-90E3-EB15E3DD8ED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844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46D6-C430-4939-993A-D0D73080A884}" type="datetime8">
              <a:rPr lang="he-IL"/>
              <a:pPr>
                <a:defRPr/>
              </a:pPr>
              <a:t>22 אוקטובר 12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בעריכת נוגה אזולאי בהדרכת בתיה אמסלם</a:t>
            </a: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B045-9C11-4D51-B265-F0133F371D0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270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72E6-5FE4-435A-A0D4-57B12FF1CE2E}" type="datetime8">
              <a:rPr lang="he-IL"/>
              <a:pPr>
                <a:defRPr/>
              </a:pPr>
              <a:t>22 אוקטובר 12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בעריכת נוגה אזולאי בהדרכת בתיה אמסלם</a:t>
            </a: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5E25-47D1-4F4A-A307-078E2803BE7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504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EB56-C553-443F-B646-198497C3F4BE}" type="datetime8">
              <a:rPr lang="he-IL"/>
              <a:pPr>
                <a:defRPr/>
              </a:pPr>
              <a:t>22 אוקטובר 12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בעריכת נוגה אזולאי בהדרכת בתיה אמסלם</a:t>
            </a: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03DB0-85A2-474C-92EA-B5936CD50C6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204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77141-61C4-494F-9A67-6D09ED40CA7A}" type="datetime8">
              <a:rPr lang="he-IL"/>
              <a:pPr>
                <a:defRPr/>
              </a:pPr>
              <a:t>22 אוקטובר 12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בעריכת נוגה אזולאי בהדרכת בתיה אמסלם</a:t>
            </a: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D74A-FF70-49F1-9FEA-4E9BD48025F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453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D57716-9D41-45A9-B6D3-52D1087F8166}" type="datetime8">
              <a:rPr lang="he-IL"/>
              <a:pPr>
                <a:defRPr/>
              </a:pPr>
              <a:t>22 אוקטובר 12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/>
              <a:t>בעריכת נוגה אזולאי בהדרכת בתיה אמסלם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2431D0-704F-42A2-85D4-8C24A909436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google.co.il/imgres?imgurl=http://blog.tapuz.co.il/kmusa/images/2784370_528.jpg&amp;imgrefurl=http://www.tapuz.co.il/blog/tags.asp?TagName=%F7%EC%E5%F8%E9%E5%FA,%E2%F8%F2%E9%F0%E9%ED+%F9%E7%E5%F8%E9%ED&amp;usg=__NkuGOi0p0Lc4Igk-T-nsz7QJNSE=&amp;h=267&amp;w=400&amp;sz=44&amp;hl=iw&amp;start=1&amp;sig2=zD9SIxKDy90tG_8z4lHqNw&amp;zoom=1&amp;um=1&amp;itbs=1&amp;tbnid=zdzODznkXkxleM:&amp;tbnh=83&amp;tbnw=124&amp;prev=/images?q=%D7%92%D7%A8%D7%A2%D7%99%D7%A0%D7%99%D7%9D&amp;um=1&amp;hl=iw&amp;sa=N&amp;tbs=isch:1&amp;ei=uKXrTPCfDYTwsga77r2DD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roancottages.com/images/animal_coll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57250" y="1643063"/>
            <a:ext cx="7215188" cy="1184275"/>
          </a:xfrm>
          <a:solidFill>
            <a:schemeClr val="accent2">
              <a:lumMod val="40000"/>
              <a:lumOff val="60000"/>
              <a:alpha val="85000"/>
            </a:schemeClr>
          </a:solidFill>
        </p:spPr>
        <p:txBody>
          <a:bodyPr/>
          <a:lstStyle/>
          <a:p>
            <a:pPr>
              <a:defRPr/>
            </a:pPr>
            <a:r>
              <a:rPr lang="ar-LB" b="1" dirty="0" smtClean="0"/>
              <a:t>آكلة نباتات ,</a:t>
            </a:r>
            <a:r>
              <a:rPr lang="he-IL" b="1" dirty="0" smtClean="0"/>
              <a:t> </a:t>
            </a:r>
            <a:r>
              <a:rPr lang="ar-LB" b="1" dirty="0" smtClean="0"/>
              <a:t>مُفترسة </a:t>
            </a:r>
            <a:r>
              <a:rPr lang="ar-LB" b="1" dirty="0" err="1" smtClean="0"/>
              <a:t>و</a:t>
            </a:r>
            <a:r>
              <a:rPr lang="ar-LB" b="1" dirty="0" smtClean="0"/>
              <a:t> آكلة كل شيء</a:t>
            </a:r>
            <a:r>
              <a:rPr lang="he-IL" b="1" dirty="0" smtClean="0"/>
              <a:t> . </a:t>
            </a:r>
            <a:endParaRPr lang="he-IL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 smtClean="0"/>
              <a:t>نُشاهد </a:t>
            </a:r>
            <a:r>
              <a:rPr lang="he-IL" dirty="0" smtClean="0"/>
              <a:t> </a:t>
            </a:r>
            <a:r>
              <a:rPr lang="ar-LB" b="1" u="sng" dirty="0" smtClean="0"/>
              <a:t>الفيلم</a:t>
            </a:r>
            <a:endParaRPr lang="he-IL" dirty="0" smtClean="0"/>
          </a:p>
        </p:txBody>
      </p:sp>
      <p:sp>
        <p:nvSpPr>
          <p:cNvPr id="11267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974725"/>
            <a:ext cx="8229600" cy="4525963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endParaRPr lang="en-US" dirty="0" smtClean="0"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ar-LB" sz="8000" b="1" dirty="0" smtClean="0">
                <a:solidFill>
                  <a:srgbClr val="FF0000"/>
                </a:solidFill>
              </a:rPr>
              <a:t>مهمة المشاهدة</a:t>
            </a:r>
            <a:endParaRPr lang="he-IL" sz="8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ar-LB" b="1" dirty="0" smtClean="0"/>
              <a:t>من</a:t>
            </a:r>
            <a:r>
              <a:rPr lang="he-IL" b="1" dirty="0" smtClean="0"/>
              <a:t> </a:t>
            </a:r>
            <a:r>
              <a:rPr lang="ar-LB" dirty="0" smtClean="0"/>
              <a:t>آكل النبات</a:t>
            </a:r>
            <a:r>
              <a:rPr lang="he-IL" dirty="0" smtClean="0"/>
              <a:t> </a:t>
            </a:r>
            <a:r>
              <a:rPr lang="ar-LB" dirty="0" smtClean="0"/>
              <a:t>؟</a:t>
            </a:r>
            <a:r>
              <a:rPr lang="he-IL" b="1" dirty="0" smtClean="0"/>
              <a:t> </a:t>
            </a:r>
            <a:r>
              <a:rPr lang="ar-LB" b="1" dirty="0" smtClean="0"/>
              <a:t>من</a:t>
            </a:r>
            <a:r>
              <a:rPr lang="he-IL" b="1" dirty="0" smtClean="0"/>
              <a:t> </a:t>
            </a:r>
            <a:r>
              <a:rPr lang="ar-LB" dirty="0" smtClean="0"/>
              <a:t>مُفترس</a:t>
            </a:r>
            <a:r>
              <a:rPr lang="he-IL" b="1" dirty="0" smtClean="0"/>
              <a:t> ? </a:t>
            </a:r>
            <a:r>
              <a:rPr lang="ar-LB" b="1" dirty="0" smtClean="0"/>
              <a:t>ومن</a:t>
            </a:r>
            <a:r>
              <a:rPr lang="he-IL" b="1" dirty="0" smtClean="0"/>
              <a:t> </a:t>
            </a:r>
            <a:r>
              <a:rPr lang="ar-LB" dirty="0" smtClean="0"/>
              <a:t>آكل كل شيء</a:t>
            </a:r>
            <a:endParaRPr lang="he-IL" b="1" dirty="0" smtClean="0"/>
          </a:p>
          <a:p>
            <a:pPr algn="ctr">
              <a:buFont typeface="Arial" pitchFamily="34" charset="0"/>
              <a:buNone/>
            </a:pPr>
            <a:endParaRPr lang="he-IL" dirty="0" smtClean="0"/>
          </a:p>
        </p:txBody>
      </p:sp>
      <p:grpSp>
        <p:nvGrpSpPr>
          <p:cNvPr id="11268" name="קבוצה 7"/>
          <p:cNvGrpSpPr>
            <a:grpSpLocks/>
          </p:cNvGrpSpPr>
          <p:nvPr/>
        </p:nvGrpSpPr>
        <p:grpSpPr bwMode="auto">
          <a:xfrm>
            <a:off x="0" y="5291138"/>
            <a:ext cx="9144000" cy="1566862"/>
            <a:chOff x="0" y="5290841"/>
            <a:chExt cx="9144000" cy="1567159"/>
          </a:xfrm>
        </p:grpSpPr>
        <p:pic>
          <p:nvPicPr>
            <p:cNvPr id="11270" name="Picture 2" descr="http://www.croancottages.com/images/animal_collage.jpg"/>
            <p:cNvPicPr>
              <a:picLocks noChangeAspect="1" noChangeArrowheads="1"/>
            </p:cNvPicPr>
            <p:nvPr/>
          </p:nvPicPr>
          <p:blipFill>
            <a:blip r:embed="rId3">
              <a:lum bright="30000"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80"/>
            <a:stretch>
              <a:fillRect/>
            </a:stretch>
          </p:blipFill>
          <p:spPr bwMode="auto">
            <a:xfrm>
              <a:off x="5286381" y="5290841"/>
              <a:ext cx="3857619" cy="156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2" descr="http://www.croancottages.com/images/animal_collage.jpg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80"/>
            <a:stretch>
              <a:fillRect/>
            </a:stretch>
          </p:blipFill>
          <p:spPr bwMode="auto">
            <a:xfrm>
              <a:off x="1428728" y="5290841"/>
              <a:ext cx="3857619" cy="156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2" descr="http://www.croancottages.com/images/animal_collage.jpg"/>
            <p:cNvPicPr>
              <a:picLocks noChangeAspect="1" noChangeArrowheads="1"/>
            </p:cNvPicPr>
            <p:nvPr/>
          </p:nvPicPr>
          <p:blipFill>
            <a:blip r:embed="rId3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1" t="39380"/>
            <a:stretch>
              <a:fillRect/>
            </a:stretch>
          </p:blipFill>
          <p:spPr bwMode="auto">
            <a:xfrm>
              <a:off x="0" y="5290841"/>
              <a:ext cx="1500133" cy="156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29600" cy="1143000"/>
          </a:xfrm>
        </p:spPr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  <a:cs typeface="Narkisim" pitchFamily="34" charset="-79"/>
              </a:rPr>
              <a:t/>
            </a:r>
            <a:br>
              <a:rPr lang="en-US" sz="5400" dirty="0" smtClean="0">
                <a:solidFill>
                  <a:srgbClr val="FF0000"/>
                </a:solidFill>
                <a:cs typeface="Narkisim" pitchFamily="34" charset="-79"/>
              </a:rPr>
            </a:br>
            <a:r>
              <a:rPr lang="he-IL" sz="5400" dirty="0" smtClean="0">
                <a:solidFill>
                  <a:srgbClr val="FF0000"/>
                </a:solidFill>
                <a:cs typeface="Narkisim" pitchFamily="34" charset="-79"/>
              </a:rPr>
              <a:t> </a:t>
            </a:r>
            <a:r>
              <a:rPr lang="ar-LB" sz="5400" dirty="0" smtClean="0">
                <a:solidFill>
                  <a:srgbClr val="FF0000"/>
                </a:solidFill>
                <a:cs typeface="Narkisim" pitchFamily="34" charset="-79"/>
              </a:rPr>
              <a:t>أحيطوا بدائرة</a:t>
            </a:r>
            <a:r>
              <a:rPr lang="he-IL" sz="5400" dirty="0" smtClean="0">
                <a:solidFill>
                  <a:srgbClr val="FF0000"/>
                </a:solidFill>
                <a:cs typeface="Narkisim" pitchFamily="34" charset="-79"/>
              </a:rPr>
              <a:t> </a:t>
            </a:r>
            <a:r>
              <a:rPr lang="he-IL" sz="2800" dirty="0" smtClean="0"/>
              <a:t/>
            </a:r>
            <a:br>
              <a:rPr lang="he-IL" sz="2800" dirty="0" smtClean="0"/>
            </a:br>
            <a:r>
              <a:rPr lang="he-IL" sz="2800" b="1" dirty="0" smtClean="0"/>
              <a:t> </a:t>
            </a:r>
            <a:r>
              <a:rPr lang="en-US" sz="2800" dirty="0" smtClean="0">
                <a:cs typeface="Times New Roman" pitchFamily="18" charset="0"/>
              </a:rPr>
              <a:t/>
            </a:r>
            <a:br>
              <a:rPr lang="en-US" sz="2800" dirty="0" smtClean="0">
                <a:cs typeface="Times New Roman" pitchFamily="18" charset="0"/>
              </a:rPr>
            </a:br>
            <a:endParaRPr lang="he-IL" sz="2800" dirty="0" smtClean="0"/>
          </a:p>
        </p:txBody>
      </p:sp>
      <p:pic>
        <p:nvPicPr>
          <p:cNvPr id="12291" name="תמונה 5" descr="food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643188"/>
            <a:ext cx="54292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00496" y="2214554"/>
            <a:ext cx="4857750" cy="15700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LB" sz="3200" b="1" dirty="0" smtClean="0">
                <a:solidFill>
                  <a:srgbClr val="00B050"/>
                </a:solidFill>
              </a:rPr>
              <a:t>النباتي بالأخضر</a:t>
            </a:r>
            <a:r>
              <a:rPr lang="he-IL" sz="3200" b="1" dirty="0">
                <a:solidFill>
                  <a:srgbClr val="00B050"/>
                </a:solidFill>
              </a:rPr>
              <a:t/>
            </a:r>
            <a:br>
              <a:rPr lang="he-IL" sz="3200" b="1" dirty="0">
                <a:solidFill>
                  <a:srgbClr val="00B050"/>
                </a:solidFill>
              </a:rPr>
            </a:br>
            <a:r>
              <a:rPr lang="he-IL" sz="3200" b="1" dirty="0"/>
              <a:t> </a:t>
            </a:r>
            <a:r>
              <a:rPr lang="ar-LB" sz="3200" b="1" dirty="0" smtClean="0">
                <a:solidFill>
                  <a:schemeClr val="accent6">
                    <a:lumMod val="50000"/>
                  </a:schemeClr>
                </a:solidFill>
              </a:rPr>
              <a:t>المفترس بالبني</a:t>
            </a:r>
            <a:r>
              <a:rPr lang="he-IL" sz="32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e-IL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ar-LB" sz="3200" b="1" dirty="0" smtClean="0">
                <a:solidFill>
                  <a:srgbClr val="FF0000"/>
                </a:solidFill>
              </a:rPr>
              <a:t>وآكل كل شيء بالأحمر</a:t>
            </a:r>
            <a:endParaRPr lang="he-IL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0000"/>
                </a:solidFill>
              </a:rPr>
              <a:t>רפלקציה  </a:t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ar-LB" dirty="0" smtClean="0">
                <a:solidFill>
                  <a:srgbClr val="FF0000"/>
                </a:solidFill>
              </a:rPr>
              <a:t>تلخيص الدرس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3315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LB" dirty="0" smtClean="0"/>
              <a:t>ماذا تعلمنا اليوم ؟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endParaRPr lang="he-IL" dirty="0" smtClean="0"/>
          </a:p>
          <a:p>
            <a:r>
              <a:rPr lang="ar-LB" dirty="0" smtClean="0"/>
              <a:t>ما الفرق بين آكل النبات </a:t>
            </a:r>
            <a:r>
              <a:rPr lang="he-IL" dirty="0" smtClean="0"/>
              <a:t>, </a:t>
            </a:r>
            <a:r>
              <a:rPr lang="ar-LB" dirty="0" smtClean="0"/>
              <a:t>مفترس وآكل كل شيء؟</a:t>
            </a:r>
            <a:r>
              <a:rPr lang="he-IL" dirty="0" smtClean="0"/>
              <a:t> 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endParaRPr lang="he-IL" dirty="0" smtClean="0"/>
          </a:p>
          <a:p>
            <a:r>
              <a:rPr lang="ar-LB" dirty="0" smtClean="0"/>
              <a:t>هل الإنسان نباتي , مُفترس أو آكل كل شيء ؟</a:t>
            </a:r>
            <a:endParaRPr lang="he-IL" dirty="0" smtClean="0"/>
          </a:p>
        </p:txBody>
      </p:sp>
      <p:grpSp>
        <p:nvGrpSpPr>
          <p:cNvPr id="13316" name="קבוצה 6"/>
          <p:cNvGrpSpPr>
            <a:grpSpLocks/>
          </p:cNvGrpSpPr>
          <p:nvPr/>
        </p:nvGrpSpPr>
        <p:grpSpPr bwMode="auto">
          <a:xfrm>
            <a:off x="0" y="5291138"/>
            <a:ext cx="9144000" cy="1566862"/>
            <a:chOff x="1" y="5290840"/>
            <a:chExt cx="9143999" cy="1567160"/>
          </a:xfrm>
        </p:grpSpPr>
        <p:pic>
          <p:nvPicPr>
            <p:cNvPr id="13318" name="Picture 2" descr="http://www.croancottages.com/images/animal_colla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80"/>
            <a:stretch>
              <a:fillRect/>
            </a:stretch>
          </p:blipFill>
          <p:spPr bwMode="auto">
            <a:xfrm>
              <a:off x="1" y="5290840"/>
              <a:ext cx="3857619" cy="156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2" descr="http://www.croancottages.com/images/animal_colla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80"/>
            <a:stretch>
              <a:fillRect/>
            </a:stretch>
          </p:blipFill>
          <p:spPr bwMode="auto">
            <a:xfrm>
              <a:off x="3857620" y="5290841"/>
              <a:ext cx="3857619" cy="156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2" descr="http://www.croancottages.com/images/animal_colla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80" r="62962"/>
            <a:stretch>
              <a:fillRect/>
            </a:stretch>
          </p:blipFill>
          <p:spPr bwMode="auto">
            <a:xfrm>
              <a:off x="7715272" y="5290841"/>
              <a:ext cx="1428728" cy="156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 smtClean="0"/>
              <a:t>نشاهد</a:t>
            </a:r>
            <a:r>
              <a:rPr lang="he-IL" dirty="0" smtClean="0"/>
              <a:t> </a:t>
            </a:r>
            <a:r>
              <a:rPr lang="ar-LB" b="1" u="sng" dirty="0" smtClean="0"/>
              <a:t>الفيلم</a:t>
            </a:r>
            <a:endParaRPr lang="he-IL" dirty="0" smtClean="0"/>
          </a:p>
        </p:txBody>
      </p:sp>
      <p:sp>
        <p:nvSpPr>
          <p:cNvPr id="3075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974725"/>
            <a:ext cx="8229600" cy="4525963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endParaRPr lang="en-US" dirty="0" smtClean="0"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ar-LB" sz="8000" b="1" dirty="0" smtClean="0">
                <a:solidFill>
                  <a:srgbClr val="FF0000"/>
                </a:solidFill>
              </a:rPr>
              <a:t>مهمة المشاهدة</a:t>
            </a:r>
            <a:endParaRPr lang="he-IL" sz="8000" b="1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None/>
            </a:pPr>
            <a:r>
              <a:rPr lang="ar-LB" b="1" dirty="0" smtClean="0"/>
              <a:t>ماذا نرى ؟</a:t>
            </a:r>
            <a:endParaRPr lang="he-IL" b="1" dirty="0" smtClean="0"/>
          </a:p>
          <a:p>
            <a:pPr algn="ctr">
              <a:buFont typeface="Arial" pitchFamily="34" charset="0"/>
              <a:buNone/>
            </a:pPr>
            <a:r>
              <a:rPr lang="ar-LB" b="1" dirty="0" smtClean="0"/>
              <a:t>من يأكل من ؟</a:t>
            </a:r>
            <a:endParaRPr lang="he-IL" b="1" dirty="0" smtClean="0"/>
          </a:p>
          <a:p>
            <a:pPr algn="ctr">
              <a:buFont typeface="Arial" pitchFamily="34" charset="0"/>
              <a:buNone/>
            </a:pPr>
            <a:endParaRPr lang="he-IL" dirty="0" smtClean="0"/>
          </a:p>
        </p:txBody>
      </p:sp>
      <p:grpSp>
        <p:nvGrpSpPr>
          <p:cNvPr id="3076" name="קבוצה 7"/>
          <p:cNvGrpSpPr>
            <a:grpSpLocks/>
          </p:cNvGrpSpPr>
          <p:nvPr/>
        </p:nvGrpSpPr>
        <p:grpSpPr bwMode="auto">
          <a:xfrm>
            <a:off x="0" y="5291138"/>
            <a:ext cx="9144000" cy="1566862"/>
            <a:chOff x="0" y="5290841"/>
            <a:chExt cx="9144000" cy="1567159"/>
          </a:xfrm>
        </p:grpSpPr>
        <p:pic>
          <p:nvPicPr>
            <p:cNvPr id="3078" name="Picture 2" descr="http://www.croancottages.com/images/animal_collage.jpg"/>
            <p:cNvPicPr>
              <a:picLocks noChangeAspect="1" noChangeArrowheads="1"/>
            </p:cNvPicPr>
            <p:nvPr/>
          </p:nvPicPr>
          <p:blipFill>
            <a:blip r:embed="rId3">
              <a:lum bright="30000"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80"/>
            <a:stretch>
              <a:fillRect/>
            </a:stretch>
          </p:blipFill>
          <p:spPr bwMode="auto">
            <a:xfrm>
              <a:off x="5286381" y="5290841"/>
              <a:ext cx="3857619" cy="156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2" descr="http://www.croancottages.com/images/animal_collage.jpg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80"/>
            <a:stretch>
              <a:fillRect/>
            </a:stretch>
          </p:blipFill>
          <p:spPr bwMode="auto">
            <a:xfrm>
              <a:off x="1428728" y="5290841"/>
              <a:ext cx="3857619" cy="156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2" descr="http://www.croancottages.com/images/animal_collage.jpg"/>
            <p:cNvPicPr>
              <a:picLocks noChangeAspect="1" noChangeArrowheads="1"/>
            </p:cNvPicPr>
            <p:nvPr/>
          </p:nvPicPr>
          <p:blipFill>
            <a:blip r:embed="rId3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1" t="39380"/>
            <a:stretch>
              <a:fillRect/>
            </a:stretch>
          </p:blipFill>
          <p:spPr bwMode="auto">
            <a:xfrm>
              <a:off x="0" y="5290841"/>
              <a:ext cx="1500133" cy="1567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4386266" cy="3000396"/>
          </a:xfrm>
          <a:ln>
            <a:miter lim="800000"/>
            <a:headEnd/>
            <a:tailEnd/>
          </a:ln>
          <a:extLst/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/>
              <a:t/>
            </a:r>
            <a:br>
              <a:rPr lang="he-IL" dirty="0" smtClean="0"/>
            </a:br>
            <a:r>
              <a:rPr lang="ar-LB" dirty="0" smtClean="0"/>
              <a:t>أتجول بالساحة</a:t>
            </a:r>
            <a:r>
              <a:rPr lang="he-IL" dirty="0" smtClean="0"/>
              <a:t>,</a:t>
            </a:r>
            <a:r>
              <a:rPr lang="ar-LB" dirty="0" smtClean="0"/>
              <a:t/>
            </a:r>
            <a:br>
              <a:rPr lang="ar-LB" dirty="0" smtClean="0"/>
            </a:br>
            <a:r>
              <a:rPr lang="ar-LB" dirty="0" smtClean="0"/>
              <a:t>آكل </a:t>
            </a:r>
            <a:r>
              <a:rPr lang="he-IL" dirty="0" smtClean="0"/>
              <a:t> </a:t>
            </a:r>
            <a:r>
              <a:rPr lang="ar-LB" dirty="0" smtClean="0"/>
              <a:t>البذور </a:t>
            </a:r>
            <a:r>
              <a:rPr lang="he-IL" dirty="0" smtClean="0"/>
              <a:t> .</a:t>
            </a:r>
          </a:p>
        </p:txBody>
      </p:sp>
      <p:pic>
        <p:nvPicPr>
          <p:cNvPr id="4099" name="Picture 2" descr="http://images.photolight.co.il/photo/2008-03-17/181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642938"/>
            <a:ext cx="3643312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4" descr="data:image/jpg;base64,/9j/4AAQSkZJRgABAQAAAQABAAD/2wCEAAkGBggSBRUSExQWFRUVGSAZGBgXGR8fHxwfIh4kIiIhHhwiICkgJCUkGxsgIC8gIycpLCwsIB8xODw2NSgrLCoBCQoKDgwOGg8PGiwlHiUsKjU2MDUxKjUwNTUpNiwsLCwsLzIsLCwsLC8sLywsLCwsLywsLSkvLCwsLCwsKSwsLf/AABEIAFMAfAMBIgACEQEDEQH/xAAbAAACAwEBAQAAAAAAAAAAAAAFBgMEBwACAf/EAD4QAAEDAgQEBAMGBAMJAAAAAAECAxEEIQAFEjEGQVFhEyJxkTKBoRQjQrHB0VJi4fAHFXIWJCU1U3OCsvH/xAAZAQACAwEAAAAAAAAAAAAAAAACAwEEBQD/xAArEQACAgIBAwIEBwEAAAAAAAABAgARAyESBDFBEyIyUWGxIyRSkaHh8BT/2gAMAwEAAhEDEQA/AHHiSsSagJUEFMT5wIm+0+2FbLnaFLjiQhIClaievL2sDHr1xf448+XLlwhYJ8ODN5jb5Xwu8NZjQlBQkAKgqlStXlA8x1W/ENW3PoMZWYnITx0ZoYhxX3bEKl6s/wA/RCZAQrYQOUQTa/74k4ezRh7P1F8IKggQmOcnedyP0wPyataqM8UguFCWoJKACZmwvMTB5YI5jW5RQ06nAlJvJUpCSSSeoTO9vbCsaMFsiMyEXQkGecP5a/mT7gBCjCCUqMBUCSkbWEfMHCPTsZnSZjoYUVLX2BChvJHKJ3nDy3Xvu5OHojxBrHKytvphWpap5OdqcUnyoBClfwgkaZnrpwC5G5N9o8YxQBh7J3M/pqBbkS64PPpKF3AsQkgfhEadUdMV0vcRPUYU8+tJUkLKUgBKRN5AP9MXHM8Y8OZF+p/XF5niplnIEpgqW6ooSkAkm8bROkC5O0YFHZu4h5saoAV8yWn4ffbYT4KwXVKEqVcQeZPIAXA5ct7m/sdMwytorlalEkk7nSNugCRthaq+O0UrGkhKQbArN/UJEqP0xDxNnNN4dLoqJUrynTBKxpJJ587T358rIY5ENSmUKOLhPiV1pD9OkHz+ZSI6+UR0uJ5jEGSZnSOZKpXwuqJlSU7dAJ/CBbofngbWUWWuqPiJVJ2VrVqjuoEcjsbY+cQMUh4TWWwQ58LekwUhO4Ect8DiyKdTnQiSVXGWVIqAyQsLFlEjyg9SsSfp0ww5HnGQpYUVVKHVKM6jpGnsADy7ycZS3V0DdOI33vvPrhw4WzKiTwu44W0BzWVatIMI0pgz1sRGGK6pbEahPh5AAHcba00TrH3ag4VEaVHlJ5HsOm+Icv4Vbbp41zKiqYjczYTsNsBqHO6d4oC0mQdYItFrWBg2NwR+mD6s3CTpUbjCn6gNtYJ6dk0YuZ5SZl9tLiDKZJkbhPKf1EARgHW5UhdZrH3bo8qvRQuY6kb9vq1ucTMJIBSsJJuSki1/a+E7iRiuTUqqUH7pUBJjpzFunbAhAzBl1Go5C8GE8tOVtJmH3IQrxVBCtR6myir1NycNTnD7NRkRXVLlcEtpaiBuASSCT6W3wj5LXIeqCFTpB85NjHTrfDjl2QIOUqSl10Azp810g7AenecWGDAbiTRaxBtDnTjtUmnDemEASTYACCT6bx6Yp8Y19K3lhabsFKlZ/iO9/YDsPTEjuaupU4ytKfuYhz+IGY/K/pi9kbdN4jTulKnVyTqTqIB2ABt0uBOKiY6e/Alhsnti9kHDGYuISWjqUIKtc6Eg7BInzH6b4c+F8uWl9xdQglxB0DVGwAuALRJsMXHsxqWqSW2TKlXCU323jffAXI+LWS+9qOlQcVqSpXmTeLg35H0w1venKK50aEIUuYZK3xe4l/wmkaEqSVIABUSqdS9uQImBc4cqri7hFFCNTtOpPRGlc/8AimZxm+c5LVVOWLqo+6XpMGZUhM/CIsFE7nkBgacxaCQElO0QIj2w/HWNe0Aqcp2ZezPi3JKnippllkstkypSiQFi4gIHwXSRIPPth2q2spVToQ2lPlI06QPTf8564UWeA6R2mkgtPKuVAzJ5SOwtbbHZJwxnrWZyt5KtKY8wMJJ5yBew36HEkrR4jcAWTRMZKjgzKikJbQlTvInbvt25xvilnHAtWikCNKS3urT1O0jp/Tpj7lLOb03EK3alxJSBo0oB8okHUST25TYzhvczSidoyNaVBYgQZkHp1tgFxLmXZ39pPNsDWBM/quCmmaP/AHdxRdR+FcRblYSOgN+WBWS8O8UV7TlQw62yguaQlzVMpSkEixsT+uLdVXZ8iocYHh6kkpDhXMiSATYEm3QYvcEZg/T5MttThBDqpAGoCyec9tsTxQHdSXzNxsmUKZ0VSEp0FSVkG8pmLja/fA3inLM8bbSgK1MzskwE9JHTBbg7P1PI0qb8MtpAmZ1WgH2H1x74lzBfihCTOoJEdyr9gfbCAeBoRtEtE5eWUjNH4hWrXIJgkCx2jaMaFlaknLUqLoBKZIT32vgGvLaVdJCkpV1kA+2BTH2sVBYaFkJnUT5UpvEq+REbmMQuQ5Ox3HZsHpiz2kiM5q2c1W4EJUNWmVq0ixI+KDabXjBfhtrMKriRwrUhopSlbTQUFJUDIKgoDqOUQcDsocSujKFkk6YEp5jt/NH1xJldPQs1JaslRktqK9OgDcJMzOuTbkR0xcGIDxM5ibsGN+aJzKlebW8oIQF38Ma1KsfKNUJANyT27zj5lmcZfUZo4E0qGgnUtepKVLWZsoqiIUSTa/flhWe4hzh6j8J55LjbSpCoGuYIusbjzRtvgxwrTNHLnVpUNa1BBAMwE3H1UfkBhTNxHFYwICOTS7xLxN4OWNDQT4qy2EpTMmLQPpgFknBaEVJdcH4tUTIT0SkcyOavbvNnmYEZqhIjSwk3F/OqPyEfXEyMxqDRgq3gQJ/PEBtVJrzClNmdI1mQbcKyhXwqSlStJ7wCYjn1jHqqzVbufBthLikoRK3Aki5PlhJgqEAyQCBYYFZa6FZlJ+FJCSR1P7Y88eVtRSsoep1feBQCY3M2iPXB4++otiDcJoqkVNUhRVq8MltUfiAPwqH8vvfHuizfhdFOtALQ8JSklJA1CFEX5x06yMB8p/xJoKhATVILbv8A1GyQFEWvEBQ/sYH/AOW5FW1bjriw3rVoQpBjVptzF9p+YxzqFYlvMJbYBflDNC5R1Gbqd0FCQdOk21CJ1RPe23PtjqzKKZNSfs5DaFXIj8WxPzj3nEGbMU4a3UkpESgwTHLmPpgfScCZm7ShannJP88flGJwU4OpGdaAuSUmV16FJW22AdMKGoeo9vXA2s+0v1iFNoUpQ80JBJV5SIgCdicFeIuIcybrvs7TaQlelJdH4QTBtzgXthzyOipqDKA1qGuJdXzUrnPYbD0745cPI3O9fib7mZ25mbrY0LSUEbhYIPzBvjzlGdteOux8qvcR+5OGfPqamrM+p3NAU2yo6ifxAiIHWDCvl64KcRf4fB2m8VoaFpFtMSexBscCvTqt8dw+o6psyhSKiFmOdU6MxCtYQXJVy3t7SI36d8BeJaxp7NW0uJ8qQSFQYMxHrzJgxcYa8r4WpXcmB8Npby5CvET5gUnSQokGIiIEfXDVmVD/AMNAqKbxBHwmFbdIP1xJ6jgKowceOquZS1S0KlAailPRBiB2HXfDTw7wdSnOVDxFBvwyAULIJURYqAsdMzEkTOJMi4SyZVa8t1taBq8jfiGALX368v2xXzqgzNrM0IpEqcaBBUNOrRJmAoX29SMQH5HRjMhFdpPmOQ1rHhKbJcDgKVBQAERMgAdQd5wNyuq8XP1Uq1+E4kCdRibTCYkTBBw05jxdliUgyXC0kjQkTB5lXTYCD0PXF3LMiyh+iL1Sy2pbvmJIuLACFC4IA3GGAWSANSuWoXPeT8NZc2wEuvFY6AhPuRf8sCeO+H8mZoC8H1A6YQ0pc6iSPh/FOmRMkQTtvgbTcOUzuaOKp6lbjCRZEkqkC+lUwbgxYTaJ5g+LchytVOlxp8LKilMi8XifTfHKOJFzlH6ZWoMudqK5DKE6QSCTGwO37xjSE5HRUuRhRhzRf7wJkSYkQLXI/e2LfCvC2X0+WE6iogSVqI2A9oHTpinWZrSPLLQSVJIBWpWyr7CeQO/LbvgcpXiSY4O2RtdpS4craByrU86oDSfKF+URzUJ3Hftgpl+a0a6cq8UgFRgRECbDbkIwu5/VtgBLSbTBUI8o6+8YiSioCbOJP+tGo+8/nioc4VaGo/0SxsykKatFCXHClRXaLyn3vvzxLlvEKAkqqGnXCk6RNkqgDzHV7fKeeL+T5LnbmQpfW6hCljUlOkny8ifODJ3iNo6wIsrdqHKRQ8T7xBIMbETAIG/LBu2VBbD+f6i0xYWa1Y/tBw4gzOuzRSExTNoEpSDJP+pX6Jxr+Q8UUtVlCXEETssdFDcH5/SMYnmXF2Zs5oGiypajyubcimxmcFaBWYrY8QD7GokEqSRqUByUIi/804YnUNiNsoCn6zn6dMgpW2PpGjiHL0o4wL7Syha0ToB8qiIklPMwUiewxUbzjiGpQUaG0pSqNYXAMbwIn64JUnDFEKdLlWoVTy58yzZCdwlKRA2N1ASTPbFTM6RFJRFVMhRRqnQDMSb6STtPIm2HuoYWexlZWo15gbi1oIUhC3SlSYUpxFpRMKB9N57d8POQ/ZEZUCgz0JMg9574ybMH6ipznU4kpSAUhGx7z3/YYjboK9vwvC8dFOVgKKFLCNM3vsLcxjlKJoRrYXI5GOnHWd0zrJpmW5ecs6pKT5Uc/NESfhiZAJ7YVA2+GQnxnQgWCCokekT9MPGZ0RORpUxpQpItax7HGcPcTOmqIcQpEWUBMSN9rb9MJV2yw0VVGxLGTZhW0WaqUEhLdlbxBm0A/wDzpimhpb+crbp2luaipQQEmySbWMQLxJti/S5ktb6FNjZYOpW1r8/bDTw9mVV9vFUlSRqBStuJBI+flIP9d7DlyhN5DqORLP4Y3BeSvZszlIYdccTFnGnCCYmwBMkAiLAxhibqKF6lgmR0UMQ8RVLtTREOBIcBGhxNtMm4MbjnGFerp8ypWytzS6hInWmbDukXt2xKOucckNiKdGwmm0YfzLL0fZi2AClY0gDnP64rO8HZulKQQgHSNlT+Y+gtik1mj+lp28aoI0qFiN5UAN4w00ubOuUiVibj1+owoYlQk+DCfqGYACWSo/5c3/2k/wDqMZxk7zieIRBIlRn5n+7Y+47D83wiDg7tGXOQE1rahY+YT2wPzR1dr7mD6Y7HYyf995ojtKlFmVWniVtoOK8P+EkkD0B29Bh4zp1Y4ZcIN0okdsfMdjZwm8cyswHqiZnSOrczpkLOoOPISqeYKrj5i1sbk4lIyGwEbRFo6RtHbHY7EjuIefvAlH/yv5HGPuVDqs7eBMgLMA/6sdjsJwj3GGJUzasqBStAKIGrkY2t+WGHg91zwEGTK7q7mf72x2OxHVgf85h4D+Yjg8SVDvvgJHi5qtlfmbidPLZJ9pJttjsdjN6PRNfKXOqFgX84Wr0j/Zf5YWcvccNGJUq1h5j+/fH3HY0U+GZTdzP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673975" y="-373063"/>
            <a:ext cx="1181100" cy="7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>
              <a:latin typeface="Calibri" pitchFamily="34" charset="0"/>
            </a:endParaRPr>
          </a:p>
        </p:txBody>
      </p:sp>
      <p:grpSp>
        <p:nvGrpSpPr>
          <p:cNvPr id="4101" name="קבוצה 11"/>
          <p:cNvGrpSpPr>
            <a:grpSpLocks/>
          </p:cNvGrpSpPr>
          <p:nvPr/>
        </p:nvGrpSpPr>
        <p:grpSpPr bwMode="auto">
          <a:xfrm>
            <a:off x="1500188" y="4857750"/>
            <a:ext cx="5500687" cy="981075"/>
            <a:chOff x="1500188" y="4857750"/>
            <a:chExt cx="5500687" cy="981075"/>
          </a:xfrm>
        </p:grpSpPr>
        <p:pic>
          <p:nvPicPr>
            <p:cNvPr id="4105" name="Picture 6" descr="http://blog.tapuz.co.il/kmusa/images/2784370_52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88" y="4857750"/>
              <a:ext cx="1427162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8" descr="http://www.netfish.co.il/images/itempics/page_184_2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857750"/>
              <a:ext cx="1285875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0" descr="http://www.ynet.co.il/PicServer2/02022009/1971704/4_g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8" y="4857750"/>
              <a:ext cx="142875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מלבן 8"/>
          <p:cNvSpPr/>
          <p:nvPr/>
        </p:nvSpPr>
        <p:spPr>
          <a:xfrm>
            <a:off x="428596" y="3643314"/>
            <a:ext cx="438133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L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ماذا آكل ؟</a:t>
            </a:r>
            <a:endParaRPr lang="he-I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071539" y="5934670"/>
            <a:ext cx="807246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</a:t>
            </a:r>
            <a:r>
              <a:rPr lang="ar-L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أنا</a:t>
            </a: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    </a:t>
            </a:r>
            <a:r>
              <a:rPr lang="ar-L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نباتي ؟     مفترس ؟   آكل كل شيء؟</a:t>
            </a:r>
            <a:endParaRPr lang="he-IL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www.safari.co.il/files/animals/116069557625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71500"/>
            <a:ext cx="295275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לבן 6"/>
          <p:cNvSpPr/>
          <p:nvPr/>
        </p:nvSpPr>
        <p:spPr>
          <a:xfrm>
            <a:off x="285720" y="642918"/>
            <a:ext cx="5214974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LB" sz="4400" dirty="0" smtClean="0">
                <a:latin typeface="Times New Roman" pitchFamily="18" charset="0"/>
                <a:cs typeface="Times New Roman" pitchFamily="18" charset="0"/>
              </a:rPr>
              <a:t>أعيش في الغابة ,</a:t>
            </a:r>
            <a:endParaRPr lang="he-IL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ar-LB" sz="4400" dirty="0" smtClean="0">
                <a:latin typeface="Times New Roman" pitchFamily="18" charset="0"/>
                <a:cs typeface="Times New Roman" pitchFamily="18" charset="0"/>
              </a:rPr>
              <a:t>أصطاد السمك </a:t>
            </a:r>
            <a:r>
              <a:rPr lang="he-IL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r-LB" sz="4400" dirty="0" smtClean="0">
                <a:latin typeface="Times New Roman" pitchFamily="18" charset="0"/>
                <a:cs typeface="Times New Roman" pitchFamily="18" charset="0"/>
              </a:rPr>
              <a:t>أتسلق على</a:t>
            </a:r>
            <a:r>
              <a:rPr lang="he-IL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LB" sz="4400" dirty="0" smtClean="0">
                <a:latin typeface="Times New Roman" pitchFamily="18" charset="0"/>
                <a:cs typeface="Times New Roman" pitchFamily="18" charset="0"/>
              </a:rPr>
              <a:t>الأشجار لآكل الثمار والأوراق</a:t>
            </a:r>
            <a:r>
              <a:rPr lang="he-IL" sz="4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he-IL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71472" y="3643314"/>
            <a:ext cx="434944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L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ماذا آكل ؟</a:t>
            </a:r>
            <a:endParaRPr lang="he-I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5" name="Picture 8" descr="http://www.netfish.co.il/images/itempics/page_184_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857750"/>
            <a:ext cx="12858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http://www.ynet.co.il/PicServer2/02022009/1971704/4_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857750"/>
            <a:ext cx="1428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http://img.mako.co.il/2009/05/18/iStock_summer-fruits_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857750"/>
            <a:ext cx="136207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מלבן 11"/>
          <p:cNvSpPr/>
          <p:nvPr/>
        </p:nvSpPr>
        <p:spPr>
          <a:xfrm>
            <a:off x="785786" y="6000768"/>
            <a:ext cx="7646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L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أنا</a:t>
            </a: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ar-L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نباتي ؟    مفترس ؟   آكل كل شيء؟</a:t>
            </a:r>
            <a:endParaRPr lang="he-IL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start.co.il/cfs-file.ashx/__key/CommunityServer.Components.UserFiles/00.00.01.44.55._E705D105E605D905DD05_+_DE05E605D505E805E405D905DD05_/2018._D105E805D905D00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85750"/>
            <a:ext cx="3281363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 bwMode="auto">
          <a:xfrm>
            <a:off x="214282" y="214290"/>
            <a:ext cx="43862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LB" sz="4400" dirty="0" smtClean="0">
                <a:latin typeface="+mj-lt"/>
                <a:ea typeface="+mj-ea"/>
                <a:cs typeface="+mj-cs"/>
              </a:rPr>
              <a:t>أحبُ</a:t>
            </a:r>
            <a:r>
              <a:rPr lang="he-IL" sz="4400" dirty="0" smtClean="0">
                <a:latin typeface="+mj-lt"/>
                <a:ea typeface="+mj-ea"/>
                <a:cs typeface="+mj-cs"/>
              </a:rPr>
              <a:t>  </a:t>
            </a:r>
            <a:r>
              <a:rPr lang="ar-LB" sz="4400" dirty="0" smtClean="0">
                <a:latin typeface="+mj-lt"/>
                <a:ea typeface="+mj-ea"/>
                <a:cs typeface="+mj-cs"/>
              </a:rPr>
              <a:t>الركض بالحقلِ </a:t>
            </a:r>
            <a:endParaRPr lang="he-IL" sz="4400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ar-LB" sz="4400" dirty="0" smtClean="0">
                <a:latin typeface="+mj-lt"/>
                <a:ea typeface="+mj-ea"/>
                <a:cs typeface="+mj-cs"/>
              </a:rPr>
              <a:t>وأكْلَ العُشب</a:t>
            </a:r>
            <a:r>
              <a:rPr lang="he-IL" sz="4400" dirty="0" smtClean="0">
                <a:latin typeface="+mj-lt"/>
                <a:ea typeface="+mj-ea"/>
                <a:cs typeface="+mj-cs"/>
              </a:rPr>
              <a:t>.</a:t>
            </a:r>
            <a:endParaRPr lang="he-I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28596" y="3786190"/>
            <a:ext cx="438133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L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ماذا آكل ؟</a:t>
            </a:r>
            <a:endParaRPr lang="he-I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9" name="Picture 6" descr="http://blog.tapuz.co.il/kmusa/images/2784370_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948238"/>
            <a:ext cx="14271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http://www.ynet.co.il/PicServer2/02022009/1971704/4_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948238"/>
            <a:ext cx="1428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http://images.photolight.co.il/photo/2007-08-01/928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929188"/>
            <a:ext cx="12858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מלבן 11"/>
          <p:cNvSpPr/>
          <p:nvPr/>
        </p:nvSpPr>
        <p:spPr>
          <a:xfrm>
            <a:off x="785786" y="6000768"/>
            <a:ext cx="7646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L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أنا</a:t>
            </a: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ar-L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نباتي ؟     مفترس ؟   آكل كل شيء؟</a:t>
            </a:r>
            <a:endParaRPr lang="he-IL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 bwMode="auto">
          <a:xfrm>
            <a:off x="0" y="500042"/>
            <a:ext cx="47863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4400" dirty="0">
                <a:latin typeface="+mj-lt"/>
                <a:ea typeface="+mj-ea"/>
                <a:cs typeface="+mj-cs"/>
              </a:rPr>
              <a:t/>
            </a:r>
            <a:br>
              <a:rPr lang="he-IL" sz="4400" dirty="0">
                <a:latin typeface="+mj-lt"/>
                <a:ea typeface="+mj-ea"/>
                <a:cs typeface="+mj-cs"/>
              </a:rPr>
            </a:br>
            <a:r>
              <a:rPr lang="ar-LB" sz="4400" dirty="0" smtClean="0">
                <a:latin typeface="+mj-lt"/>
                <a:ea typeface="+mj-ea"/>
                <a:cs typeface="+mj-cs"/>
              </a:rPr>
              <a:t>أحبُ أن أطيرَ في الجو</a:t>
            </a:r>
            <a:r>
              <a:rPr lang="he-IL" sz="4400" dirty="0" smtClean="0">
                <a:latin typeface="+mj-lt"/>
                <a:ea typeface="+mj-ea"/>
                <a:cs typeface="+mj-cs"/>
              </a:rPr>
              <a:t>, </a:t>
            </a:r>
            <a:r>
              <a:rPr lang="ar-LB" sz="4400" dirty="0" smtClean="0">
                <a:latin typeface="+mj-lt"/>
                <a:ea typeface="+mj-ea"/>
                <a:cs typeface="+mj-cs"/>
              </a:rPr>
              <a:t>واصطاد الحشرات والديدان</a:t>
            </a:r>
            <a:r>
              <a:rPr lang="he-IL" sz="4400" dirty="0" smtClean="0">
                <a:latin typeface="+mj-lt"/>
                <a:ea typeface="+mj-ea"/>
                <a:cs typeface="+mj-cs"/>
              </a:rPr>
              <a:t>.</a:t>
            </a:r>
            <a:endParaRPr lang="he-I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28596" y="3786190"/>
            <a:ext cx="438133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L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ماذا آكل ؟</a:t>
            </a:r>
            <a:endParaRPr lang="he-I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2" name="Picture 4" descr="http://images.photolight.co.il/photo/2006-07-09/17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r="21336"/>
          <a:stretch>
            <a:fillRect/>
          </a:stretch>
        </p:blipFill>
        <p:spPr bwMode="auto">
          <a:xfrm>
            <a:off x="4857750" y="500063"/>
            <a:ext cx="40005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http://www.netfish.co.il/images/itempics/page_184_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857750"/>
            <a:ext cx="12858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מלבן 10"/>
          <p:cNvSpPr/>
          <p:nvPr/>
        </p:nvSpPr>
        <p:spPr>
          <a:xfrm>
            <a:off x="785786" y="6000768"/>
            <a:ext cx="7646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L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أنا</a:t>
            </a: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ar-L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نباتي ؟     مفترس ؟   آكل كل شيء؟</a:t>
            </a:r>
            <a:endParaRPr lang="he-IL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5" name="Picture 6" descr="http://images.wildmadagascar.org/pictures/isalo/isalo00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0" b="11725"/>
          <a:stretch>
            <a:fillRect/>
          </a:stretch>
        </p:blipFill>
        <p:spPr bwMode="auto">
          <a:xfrm>
            <a:off x="3829050" y="4857750"/>
            <a:ext cx="14081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 descr="http://images.photolight.co.il/photo/2007-08-01/928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857750"/>
            <a:ext cx="12858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 bwMode="auto">
          <a:xfrm>
            <a:off x="285720" y="714356"/>
            <a:ext cx="45005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4400" dirty="0">
                <a:latin typeface="+mj-lt"/>
                <a:ea typeface="+mj-ea"/>
                <a:cs typeface="+mj-cs"/>
              </a:rPr>
              <a:t/>
            </a:r>
            <a:br>
              <a:rPr lang="he-IL" sz="4400" dirty="0">
                <a:latin typeface="+mj-lt"/>
                <a:ea typeface="+mj-ea"/>
                <a:cs typeface="+mj-cs"/>
              </a:rPr>
            </a:br>
            <a:r>
              <a:rPr lang="ar-LB" sz="4400" dirty="0" smtClean="0">
                <a:latin typeface="+mj-lt"/>
                <a:ea typeface="+mj-ea"/>
                <a:cs typeface="+mj-cs"/>
              </a:rPr>
              <a:t>أنا صغير الحجم </a:t>
            </a:r>
            <a:r>
              <a:rPr lang="he-IL" sz="4400" dirty="0" smtClean="0">
                <a:latin typeface="+mj-lt"/>
                <a:ea typeface="+mj-ea"/>
                <a:cs typeface="+mj-cs"/>
              </a:rPr>
              <a:t>, </a:t>
            </a:r>
            <a:r>
              <a:rPr lang="ar-LB" sz="4400" dirty="0" smtClean="0">
                <a:latin typeface="+mj-lt"/>
                <a:ea typeface="+mj-ea"/>
                <a:cs typeface="+mj-cs"/>
              </a:rPr>
              <a:t>أحب أكل </a:t>
            </a:r>
            <a:r>
              <a:rPr lang="ar-LB" sz="4400" dirty="0" err="1" smtClean="0">
                <a:latin typeface="+mj-lt"/>
                <a:ea typeface="+mj-ea"/>
                <a:cs typeface="+mj-cs"/>
              </a:rPr>
              <a:t>الجُبنة</a:t>
            </a:r>
            <a:r>
              <a:rPr lang="ar-LB" sz="4400" dirty="0" smtClean="0">
                <a:latin typeface="+mj-lt"/>
                <a:ea typeface="+mj-ea"/>
                <a:cs typeface="+mj-cs"/>
              </a:rPr>
              <a:t> </a:t>
            </a:r>
            <a:r>
              <a:rPr lang="he-IL" sz="4400" dirty="0" smtClean="0">
                <a:latin typeface="+mj-lt"/>
                <a:ea typeface="+mj-ea"/>
                <a:cs typeface="+mj-cs"/>
              </a:rPr>
              <a:t> ,</a:t>
            </a:r>
            <a:r>
              <a:rPr lang="ar-LB" sz="4400" dirty="0" smtClean="0">
                <a:latin typeface="+mj-lt"/>
                <a:ea typeface="+mj-ea"/>
                <a:cs typeface="+mj-cs"/>
              </a:rPr>
              <a:t>الخضار</a:t>
            </a:r>
            <a:r>
              <a:rPr lang="he-IL" sz="4400" dirty="0" smtClean="0">
                <a:latin typeface="+mj-lt"/>
                <a:ea typeface="+mj-ea"/>
                <a:cs typeface="+mj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ar-LB" sz="4400" dirty="0" smtClean="0">
                <a:latin typeface="+mj-lt"/>
                <a:ea typeface="+mj-ea"/>
                <a:cs typeface="+mj-cs"/>
              </a:rPr>
              <a:t>والحشرات</a:t>
            </a:r>
            <a:r>
              <a:rPr lang="he-IL" sz="4400" dirty="0" smtClean="0">
                <a:latin typeface="+mj-lt"/>
                <a:ea typeface="+mj-ea"/>
                <a:cs typeface="+mj-cs"/>
              </a:rPr>
              <a:t>.</a:t>
            </a:r>
            <a:endParaRPr lang="he-IL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6" descr="http://pest.fav.co.il/users/58554/catalog_large/121384074021887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42938"/>
            <a:ext cx="369728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8"/>
          <p:cNvSpPr/>
          <p:nvPr/>
        </p:nvSpPr>
        <p:spPr>
          <a:xfrm>
            <a:off x="571472" y="3714752"/>
            <a:ext cx="438133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L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ماذا آكل ؟</a:t>
            </a:r>
            <a:endParaRPr lang="he-I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7" name="Picture 6" descr="http://images.wildmadagascar.org/pictures/isalo/isalo00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0" b="11725"/>
          <a:stretch>
            <a:fillRect/>
          </a:stretch>
        </p:blipFill>
        <p:spPr bwMode="auto">
          <a:xfrm>
            <a:off x="3829050" y="4857750"/>
            <a:ext cx="14081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מלבן 12"/>
          <p:cNvSpPr/>
          <p:nvPr/>
        </p:nvSpPr>
        <p:spPr>
          <a:xfrm>
            <a:off x="785786" y="6000768"/>
            <a:ext cx="7646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L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أنا</a:t>
            </a: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ar-L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نباتي ؟     مفترس ؟   آكل كل شيء؟</a:t>
            </a:r>
            <a:endParaRPr lang="he-IL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9" name="Picture 8" descr="http://www.miki.org.il/wp-content/uploads/2008/01/fro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00613"/>
            <a:ext cx="107156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http://www.shohamnet.co.il/upload/%D7%99%D7%A8%D7%A7%D7%95%D7%AA%20%D7%95%D7%A4%D7%99%D7%A8%D7%95%D7%A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857750"/>
            <a:ext cx="16224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igcatrescue.org/images/000BigCatPhotos/Lions/LionLickL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57188"/>
            <a:ext cx="295275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 bwMode="auto">
          <a:xfrm>
            <a:off x="500034" y="357166"/>
            <a:ext cx="43862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1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e-IL" sz="44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ar-LB" sz="4400" dirty="0" smtClean="0">
                <a:latin typeface="+mj-lt"/>
                <a:ea typeface="+mj-ea"/>
                <a:cs typeface="+mj-cs"/>
              </a:rPr>
              <a:t>أنا ملكُ الحيوانات وأحبُ أن أصطادَ طعامي </a:t>
            </a:r>
            <a:endParaRPr lang="he-I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71472" y="3643314"/>
            <a:ext cx="434944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L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ماذا آكل ؟</a:t>
            </a:r>
            <a:endParaRPr lang="he-I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9221" name="קבוצה 11"/>
          <p:cNvGrpSpPr>
            <a:grpSpLocks/>
          </p:cNvGrpSpPr>
          <p:nvPr/>
        </p:nvGrpSpPr>
        <p:grpSpPr bwMode="auto">
          <a:xfrm>
            <a:off x="1500188" y="4857750"/>
            <a:ext cx="5572125" cy="981075"/>
            <a:chOff x="1500188" y="4857750"/>
            <a:chExt cx="5572133" cy="981085"/>
          </a:xfrm>
        </p:grpSpPr>
        <p:pic>
          <p:nvPicPr>
            <p:cNvPr id="9224" name="Picture 8" descr="http://www.netfish.co.il/images/itempics/page_184_2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446" y="4857760"/>
              <a:ext cx="1285875" cy="96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10" descr="http://www.ynet.co.il/PicServer2/02022009/1971704/4_g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82" y="4857760"/>
              <a:ext cx="142875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6" descr="http://blog.tapuz.co.il/kmusa/images/2784370_52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88" y="4857750"/>
              <a:ext cx="1427162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מלבן 10"/>
          <p:cNvSpPr/>
          <p:nvPr/>
        </p:nvSpPr>
        <p:spPr>
          <a:xfrm>
            <a:off x="785786" y="6000768"/>
            <a:ext cx="7646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L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أنا</a:t>
            </a: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ar-LB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نباتي ؟     مفترس ؟   آكل كل شيء؟</a:t>
            </a:r>
            <a:endParaRPr lang="he-IL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כותרת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428760"/>
          </a:xfrm>
        </p:spPr>
        <p:txBody>
          <a:bodyPr/>
          <a:lstStyle/>
          <a:p>
            <a:r>
              <a:rPr lang="ar-LB" sz="5400" dirty="0" smtClean="0">
                <a:solidFill>
                  <a:srgbClr val="FF0000"/>
                </a:solidFill>
              </a:rPr>
              <a:t>نفتحُ الكتاب</a:t>
            </a:r>
            <a:r>
              <a:rPr lang="he-IL" sz="5400" dirty="0" smtClean="0"/>
              <a:t/>
            </a:r>
            <a:br>
              <a:rPr lang="he-IL" sz="5400" dirty="0" smtClean="0"/>
            </a:br>
            <a:endParaRPr lang="he-IL" sz="5400" dirty="0" smtClean="0">
              <a:solidFill>
                <a:srgbClr val="FF0000"/>
              </a:solidFill>
              <a:cs typeface="Narkisim" pitchFamily="34" charset="-79"/>
            </a:endParaRPr>
          </a:p>
        </p:txBody>
      </p:sp>
      <p:pic>
        <p:nvPicPr>
          <p:cNvPr id="7" name="מציין מיקום תוכן 6" descr="soraaaaaaaaaaaa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802" y="2357430"/>
            <a:ext cx="2143140" cy="2571767"/>
          </a:xfrm>
        </p:spPr>
      </p:pic>
      <p:sp>
        <p:nvSpPr>
          <p:cNvPr id="8" name="מלבן 7"/>
          <p:cNvSpPr/>
          <p:nvPr/>
        </p:nvSpPr>
        <p:spPr>
          <a:xfrm>
            <a:off x="1357290" y="1071546"/>
            <a:ext cx="678661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ar-LB" sz="2800" dirty="0" smtClean="0"/>
              <a:t>    قراءة في الكتاب </a:t>
            </a:r>
            <a:r>
              <a:rPr lang="ar-LB" sz="2800" dirty="0" err="1" smtClean="0"/>
              <a:t>ص</a:t>
            </a:r>
            <a:r>
              <a:rPr lang="ar-LB" sz="2800" dirty="0" smtClean="0"/>
              <a:t> </a:t>
            </a:r>
            <a:r>
              <a:rPr lang="he-IL" sz="2800" dirty="0" smtClean="0"/>
              <a:t>28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ar-LB" sz="2800" dirty="0" smtClean="0"/>
              <a:t>     ماذا تأكل الحيوانات ؟</a:t>
            </a:r>
            <a:endParaRPr lang="he-IL" sz="2000" dirty="0" smtClean="0"/>
          </a:p>
          <a:p>
            <a:pPr algn="ctr">
              <a:buFont typeface="Arial" pitchFamily="34" charset="0"/>
              <a:buNone/>
              <a:defRPr/>
            </a:pPr>
            <a:endParaRPr lang="he-IL" dirty="0" smtClean="0"/>
          </a:p>
          <a:p>
            <a:pPr algn="ctr">
              <a:buFont typeface="Arial" pitchFamily="34" charset="0"/>
              <a:buNone/>
              <a:defRPr/>
            </a:pPr>
            <a:endParaRPr lang="he-IL" dirty="0" smtClean="0"/>
          </a:p>
          <a:p>
            <a:pPr algn="ctr">
              <a:buFont typeface="Arial" pitchFamily="34" charset="0"/>
              <a:buNone/>
              <a:defRPr/>
            </a:pPr>
            <a:endParaRPr lang="he-IL" dirty="0" smtClean="0"/>
          </a:p>
          <a:p>
            <a:pPr algn="ctr">
              <a:buFont typeface="Arial" pitchFamily="34" charset="0"/>
              <a:buNone/>
              <a:defRPr/>
            </a:pPr>
            <a:endParaRPr lang="he-IL" sz="10700" dirty="0" smtClean="0"/>
          </a:p>
          <a:p>
            <a:pPr algn="ctr">
              <a:buFont typeface="Arial" pitchFamily="34" charset="0"/>
              <a:buNone/>
              <a:defRPr/>
            </a:pPr>
            <a:endParaRPr lang="he-IL" dirty="0" smtClean="0"/>
          </a:p>
          <a:p>
            <a:pPr algn="ctr">
              <a:buFont typeface="Arial" pitchFamily="34" charset="0"/>
              <a:buNone/>
              <a:defRPr/>
            </a:pPr>
            <a:endParaRPr lang="he-IL" dirty="0" smtClean="0"/>
          </a:p>
          <a:p>
            <a:pPr algn="ctr">
              <a:buFont typeface="Arial" pitchFamily="34" charset="0"/>
              <a:buNone/>
              <a:defRPr/>
            </a:pPr>
            <a:r>
              <a:rPr lang="he-IL" dirty="0" smtClean="0"/>
              <a:t>   </a:t>
            </a:r>
            <a:r>
              <a:rPr lang="ar-LB" sz="3600" dirty="0" smtClean="0"/>
              <a:t>وأجيبوا </a:t>
            </a:r>
            <a:r>
              <a:rPr lang="he-IL" sz="3600" dirty="0" smtClean="0"/>
              <a:t> </a:t>
            </a:r>
            <a:r>
              <a:rPr lang="ar-LB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بالدفتر </a:t>
            </a:r>
            <a:r>
              <a:rPr lang="he-IL" sz="3600" dirty="0" smtClean="0"/>
              <a:t> </a:t>
            </a:r>
            <a:r>
              <a:rPr lang="ar-LB" sz="3600" dirty="0" smtClean="0"/>
              <a:t>على الأسئلة في أسفل الصفحة</a:t>
            </a:r>
            <a:r>
              <a:rPr lang="he-IL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232</Words>
  <Application>Microsoft Office PowerPoint</Application>
  <PresentationFormat>‫הצגה על המסך (4:3)</PresentationFormat>
  <Paragraphs>73</Paragraphs>
  <Slides>12</Slides>
  <Notes>12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ערכת נושא Office</vt:lpstr>
      <vt:lpstr>آكلة نباتات , مُفترسة و آكلة كل شيء . </vt:lpstr>
      <vt:lpstr>نشاهد الفيلم</vt:lpstr>
      <vt:lpstr> أتجول بالساحة, آكل  البذور  .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نفتحُ الكتاب </vt:lpstr>
      <vt:lpstr>نُشاهد  الفيلم</vt:lpstr>
      <vt:lpstr>  أحيطوا بدائرة    </vt:lpstr>
      <vt:lpstr>רפלקציה   تلخيص الدرس</vt:lpstr>
    </vt:vector>
  </TitlesOfParts>
  <Company>ness-matach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מידע על: אני מטייל בחצר,אוכל גרעינים של צמחים.</dc:title>
  <dc:creator>winxppro</dc:creator>
  <cp:lastModifiedBy>Teacher</cp:lastModifiedBy>
  <cp:revision>78</cp:revision>
  <dcterms:created xsi:type="dcterms:W3CDTF">2010-11-23T11:27:10Z</dcterms:created>
  <dcterms:modified xsi:type="dcterms:W3CDTF">2012-10-23T04:04:55Z</dcterms:modified>
</cp:coreProperties>
</file>