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9" r:id="rId2"/>
    <p:sldId id="256" r:id="rId3"/>
    <p:sldId id="262" r:id="rId4"/>
    <p:sldId id="257" r:id="rId5"/>
    <p:sldId id="258" r:id="rId6"/>
    <p:sldId id="259" r:id="rId7"/>
    <p:sldId id="260" r:id="rId8"/>
    <p:sldId id="261" r:id="rId9"/>
    <p:sldId id="264" r:id="rId10"/>
    <p:sldId id="263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68" d="100"/>
          <a:sy n="68" d="100"/>
        </p:scale>
        <p:origin x="-143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6E6E-0023-4F52-9FB8-3049128EAB50}" type="datetimeFigureOut">
              <a:rPr lang="he-IL" smtClean="0"/>
              <a:pPr/>
              <a:t>כ'/אדר/תש"פ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81419-F336-4193-9145-0AC3C43B7F6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6E6E-0023-4F52-9FB8-3049128EAB50}" type="datetimeFigureOut">
              <a:rPr lang="he-IL" smtClean="0"/>
              <a:pPr/>
              <a:t>כ'/אדר/תש"פ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81419-F336-4193-9145-0AC3C43B7F6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6E6E-0023-4F52-9FB8-3049128EAB50}" type="datetimeFigureOut">
              <a:rPr lang="he-IL" smtClean="0"/>
              <a:pPr/>
              <a:t>כ'/אדר/תש"פ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81419-F336-4193-9145-0AC3C43B7F6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6E6E-0023-4F52-9FB8-3049128EAB50}" type="datetimeFigureOut">
              <a:rPr lang="he-IL" smtClean="0"/>
              <a:pPr/>
              <a:t>כ'/אדר/תש"פ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81419-F336-4193-9145-0AC3C43B7F6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6E6E-0023-4F52-9FB8-3049128EAB50}" type="datetimeFigureOut">
              <a:rPr lang="he-IL" smtClean="0"/>
              <a:pPr/>
              <a:t>כ'/אדר/תש"פ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81419-F336-4193-9145-0AC3C43B7F6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6E6E-0023-4F52-9FB8-3049128EAB50}" type="datetimeFigureOut">
              <a:rPr lang="he-IL" smtClean="0"/>
              <a:pPr/>
              <a:t>כ'/אדר/תש"פ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81419-F336-4193-9145-0AC3C43B7F6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6E6E-0023-4F52-9FB8-3049128EAB50}" type="datetimeFigureOut">
              <a:rPr lang="he-IL" smtClean="0"/>
              <a:pPr/>
              <a:t>כ'/אדר/תש"פ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81419-F336-4193-9145-0AC3C43B7F6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6E6E-0023-4F52-9FB8-3049128EAB50}" type="datetimeFigureOut">
              <a:rPr lang="he-IL" smtClean="0"/>
              <a:pPr/>
              <a:t>כ'/אדר/תש"פ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81419-F336-4193-9145-0AC3C43B7F6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6E6E-0023-4F52-9FB8-3049128EAB50}" type="datetimeFigureOut">
              <a:rPr lang="he-IL" smtClean="0"/>
              <a:pPr/>
              <a:t>כ'/אדר/תש"פ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81419-F336-4193-9145-0AC3C43B7F6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6E6E-0023-4F52-9FB8-3049128EAB50}" type="datetimeFigureOut">
              <a:rPr lang="he-IL" smtClean="0"/>
              <a:pPr/>
              <a:t>כ'/אדר/תש"פ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81419-F336-4193-9145-0AC3C43B7F6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6E6E-0023-4F52-9FB8-3049128EAB50}" type="datetimeFigureOut">
              <a:rPr lang="he-IL" smtClean="0"/>
              <a:pPr/>
              <a:t>כ'/אדר/תש"פ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81419-F336-4193-9145-0AC3C43B7F6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C6E6E-0023-4F52-9FB8-3049128EAB50}" type="datetimeFigureOut">
              <a:rPr lang="he-IL" smtClean="0"/>
              <a:pPr/>
              <a:t>כ'/אדר/תש"פ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81419-F336-4193-9145-0AC3C43B7F67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1064153" y="1000108"/>
            <a:ext cx="6962162" cy="507831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5400" b="1" cap="none" spc="0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مادة المثلثات للصف </a:t>
            </a:r>
            <a:r>
              <a:rPr lang="ar-SA" sz="5400" b="1" cap="none" spc="0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الثالث</a:t>
            </a:r>
          </a:p>
          <a:p>
            <a:pPr algn="ctr"/>
            <a:r>
              <a:rPr lang="ar-SA" sz="54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الاستاذ محمد زيدان</a:t>
            </a:r>
          </a:p>
          <a:p>
            <a:pPr algn="ctr"/>
            <a:endParaRPr lang="ar-SA" sz="5400" b="1" dirty="0" smtClean="0">
              <a:ln w="11430"/>
              <a:solidFill>
                <a:schemeClr val="tx2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sz="54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مدرسة القادسية </a:t>
            </a:r>
            <a:r>
              <a:rPr lang="ar-SA" sz="5400" b="1" dirty="0" err="1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شقيب</a:t>
            </a:r>
            <a:r>
              <a:rPr lang="ar-SA" sz="54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السلام</a:t>
            </a:r>
          </a:p>
          <a:p>
            <a:pPr algn="ctr"/>
            <a:endParaRPr lang="ar-SA" sz="5400" b="1" cap="none" spc="0" dirty="0" smtClean="0">
              <a:ln w="11430"/>
              <a:solidFill>
                <a:schemeClr val="tx2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SA" sz="5400" b="1" dirty="0" err="1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واسئلة</a:t>
            </a:r>
            <a:r>
              <a:rPr lang="ar-SA" sz="54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مراجعة</a:t>
            </a:r>
            <a:r>
              <a:rPr lang="ar-SA" sz="5400" b="1" cap="none" spc="0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he-IL" sz="5400" b="1" cap="none" spc="0" dirty="0">
              <a:ln w="11430"/>
              <a:solidFill>
                <a:schemeClr val="tx2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تمارين </a:t>
            </a:r>
            <a:endParaRPr lang="he-IL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71472" y="1571612"/>
            <a:ext cx="8229600" cy="4525963"/>
          </a:xfrm>
        </p:spPr>
        <p:txBody>
          <a:bodyPr>
            <a:normAutofit/>
          </a:bodyPr>
          <a:lstStyle/>
          <a:p>
            <a:r>
              <a:rPr lang="he-IL" sz="2400" dirty="0"/>
              <a:t> </a:t>
            </a:r>
            <a:r>
              <a:rPr lang="ar-SA" sz="2400" b="1" u="sng" dirty="0"/>
              <a:t> </a:t>
            </a:r>
            <a:r>
              <a:rPr lang="ar-SA" sz="2400" b="1" u="sng" dirty="0" smtClean="0"/>
              <a:t>1. أكتب </a:t>
            </a:r>
            <a:r>
              <a:rPr lang="ar-SA" sz="2400" b="1" u="sng" dirty="0"/>
              <a:t>اسم  كل مثلّث بحسب الزّوايا</a:t>
            </a:r>
            <a:r>
              <a:rPr lang="ar-SA" sz="2400" b="1" u="sng" dirty="0" smtClean="0"/>
              <a:t>.</a:t>
            </a:r>
            <a:endParaRPr lang="en-US" sz="2400" dirty="0" smtClean="0"/>
          </a:p>
          <a:p>
            <a:pPr>
              <a:buNone/>
            </a:pPr>
            <a:r>
              <a:rPr lang="ar-SA" dirty="0" smtClean="0"/>
              <a:t>                          </a:t>
            </a:r>
            <a:r>
              <a:rPr lang="en-US" dirty="0" smtClean="0"/>
              <a:t> </a:t>
            </a:r>
            <a:r>
              <a:rPr lang="ar-SA" dirty="0" smtClean="0"/>
              <a:t>                </a:t>
            </a:r>
            <a:r>
              <a:rPr lang="en-US" dirty="0" smtClean="0"/>
              <a:t> </a:t>
            </a:r>
            <a:r>
              <a:rPr lang="ar-SA" dirty="0" smtClean="0"/>
              <a:t>        </a:t>
            </a:r>
            <a:endParaRPr lang="en-US" dirty="0" smtClean="0"/>
          </a:p>
          <a:p>
            <a:pPr>
              <a:buNone/>
            </a:pPr>
            <a:r>
              <a:rPr lang="he-IL" dirty="0"/>
              <a:t> </a:t>
            </a:r>
            <a:endParaRPr lang="en-US" dirty="0"/>
          </a:p>
          <a:p>
            <a:pPr>
              <a:buNone/>
            </a:pPr>
            <a:endParaRPr lang="he-IL" dirty="0" smtClean="0"/>
          </a:p>
          <a:p>
            <a:pPr>
              <a:buNone/>
            </a:pPr>
            <a:endParaRPr lang="he-IL" dirty="0"/>
          </a:p>
          <a:p>
            <a:pPr>
              <a:buNone/>
            </a:pPr>
            <a:endParaRPr lang="en-US" dirty="0"/>
          </a:p>
        </p:txBody>
      </p:sp>
      <p:pic>
        <p:nvPicPr>
          <p:cNvPr id="5" name="תמונה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8" y="2285992"/>
            <a:ext cx="1214446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תמונה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3306" y="2285992"/>
            <a:ext cx="2000264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תמונה 6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00166" y="2143116"/>
            <a:ext cx="2043118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תמונה 7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00760" y="4714884"/>
            <a:ext cx="2143140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תמונה 8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28860" y="4572008"/>
            <a:ext cx="2428892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229600" cy="1143000"/>
          </a:xfrm>
        </p:spPr>
        <p:txBody>
          <a:bodyPr>
            <a:normAutofit/>
          </a:bodyPr>
          <a:lstStyle/>
          <a:p>
            <a:r>
              <a:rPr lang="ar-JO" sz="2800" b="1" dirty="0"/>
              <a:t>أمامك مجموعة من المثّلثات ، صنّفها بحسب أضلاعه</a:t>
            </a:r>
            <a:endParaRPr lang="he-IL" sz="2800" dirty="0"/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072330" y="1428736"/>
            <a:ext cx="1182688" cy="2071702"/>
          </a:xfrm>
          <a:prstGeom prst="triangle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74711"/>
            <a:ext cx="33374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01975" algn="l"/>
              </a:tabLst>
            </a:pPr>
            <a:r>
              <a:rPr kumimoji="0" lang="ar-J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5232353" y="457200"/>
            <a:ext cx="3911647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01975" algn="l"/>
              </a:tabLst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ar-S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                   </a:t>
            </a:r>
            <a:r>
              <a:rPr kumimoji="0" lang="ar-S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2</a:t>
            </a:r>
            <a:r>
              <a:rPr kumimoji="0" lang="ar-S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.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01975" algn="l"/>
              </a:tabLst>
            </a:pPr>
            <a:r>
              <a:rPr kumimoji="0" lang="ar-J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01975" algn="l"/>
              </a:tabLst>
            </a:pPr>
            <a:r>
              <a:rPr kumimoji="0" lang="ar-J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 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01975" algn="l"/>
              </a:tabLst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משולש ישר-זווית 12"/>
          <p:cNvSpPr/>
          <p:nvPr/>
        </p:nvSpPr>
        <p:spPr>
          <a:xfrm>
            <a:off x="1500166" y="1357298"/>
            <a:ext cx="1000132" cy="1643074"/>
          </a:xfrm>
          <a:prstGeom prst="rt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30" name="AutoShape 6"/>
          <p:cNvSpPr>
            <a:spLocks noChangeArrowheads="1"/>
          </p:cNvSpPr>
          <p:nvPr/>
        </p:nvSpPr>
        <p:spPr bwMode="auto">
          <a:xfrm rot="14573340">
            <a:off x="3584472" y="1830298"/>
            <a:ext cx="1938998" cy="1695493"/>
          </a:xfrm>
          <a:prstGeom prst="triangle">
            <a:avLst>
              <a:gd name="adj" fmla="val 47891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16" name="משולש ישר-זווית 15"/>
          <p:cNvSpPr/>
          <p:nvPr/>
        </p:nvSpPr>
        <p:spPr>
          <a:xfrm rot="10800000">
            <a:off x="4071934" y="4071942"/>
            <a:ext cx="1571636" cy="1500198"/>
          </a:xfrm>
          <a:prstGeom prst="rt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TextBox 10"/>
          <p:cNvSpPr txBox="1"/>
          <p:nvPr/>
        </p:nvSpPr>
        <p:spPr>
          <a:xfrm>
            <a:off x="8001024" y="192880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929586" y="2285992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7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143768" y="228599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7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143504" y="2143116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6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214810" y="221455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143372" y="221455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6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572000" y="292893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6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785918" y="292893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3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214414" y="214311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4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857356" y="207167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5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500694" y="464344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5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4857752" y="392906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28" y="500042"/>
            <a:ext cx="6643734" cy="59093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ar-SA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S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3. من أي ثلاثية </a:t>
            </a:r>
            <a:r>
              <a:rPr lang="ar-SA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اضلاع</a:t>
            </a:r>
            <a:r>
              <a:rPr lang="ar-S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يمكن بناء مثلث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S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2 سم ، 5سم  </a:t>
            </a:r>
            <a:r>
              <a:rPr lang="ar-SA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و</a:t>
            </a:r>
            <a:r>
              <a:rPr lang="ar-S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5سم.                         8 سم ، 5سم و3سم</a:t>
            </a:r>
            <a:r>
              <a:rPr lang="ar-SA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7سم ، 3سم </a:t>
            </a:r>
            <a:r>
              <a:rPr lang="ar-SA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و</a:t>
            </a:r>
            <a:r>
              <a:rPr lang="ar-SA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9سم    </a:t>
            </a:r>
            <a:r>
              <a:rPr lang="ar-S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4 سم ، 8سم و2سم</a:t>
            </a:r>
          </a:p>
          <a:p>
            <a:pPr lvl="0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ar-SA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</a:t>
            </a:r>
            <a:r>
              <a:rPr lang="ar-JO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فسر اختيارك: __________________________</a:t>
            </a:r>
            <a:r>
              <a:rPr lang="ar-S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lvl="0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ar-SA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ar-SA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4. أكمل الزاوية الناقصة في كل ثلاثية من ثلاثية زوايا المثلث </a:t>
            </a:r>
          </a:p>
          <a:p>
            <a:pPr lvl="0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وأكتب نوع المثلث حسب زواياه  </a:t>
            </a:r>
          </a:p>
          <a:p>
            <a:pPr lvl="0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</a:t>
            </a:r>
          </a:p>
          <a:p>
            <a:pPr lvl="0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dirty="0" smtClean="0"/>
              <a:t>         </a:t>
            </a:r>
            <a:r>
              <a:rPr lang="he-IL" dirty="0" smtClean="0"/>
              <a:t>°</a:t>
            </a:r>
            <a:r>
              <a:rPr lang="ar-S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_____    </a:t>
            </a:r>
            <a:r>
              <a:rPr lang="he-IL" dirty="0" smtClean="0"/>
              <a:t>°</a:t>
            </a:r>
            <a:r>
              <a:rPr lang="ar-SA" dirty="0" smtClean="0"/>
              <a:t> 30    </a:t>
            </a:r>
            <a:r>
              <a:rPr lang="he-IL" dirty="0" smtClean="0"/>
              <a:t>°</a:t>
            </a:r>
            <a:r>
              <a:rPr lang="ar-SA" dirty="0" smtClean="0"/>
              <a:t> 40    </a:t>
            </a:r>
            <a:r>
              <a:rPr lang="he-IL" dirty="0" smtClean="0"/>
              <a:t>°</a:t>
            </a:r>
            <a:r>
              <a:rPr lang="ar-SA" dirty="0" smtClean="0"/>
              <a:t>مثلث ________ الزاوية</a:t>
            </a:r>
          </a:p>
          <a:p>
            <a:pPr lvl="0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ar-SA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</a:t>
            </a:r>
            <a:r>
              <a:rPr lang="he-IL" dirty="0" smtClean="0"/>
              <a:t>°</a:t>
            </a:r>
            <a:r>
              <a:rPr lang="ar-S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_____    </a:t>
            </a:r>
            <a:r>
              <a:rPr lang="he-IL" dirty="0" smtClean="0"/>
              <a:t>°</a:t>
            </a:r>
            <a:r>
              <a:rPr lang="ar-SA" dirty="0" smtClean="0"/>
              <a:t> 50    </a:t>
            </a:r>
            <a:r>
              <a:rPr lang="he-IL" dirty="0" smtClean="0"/>
              <a:t>°</a:t>
            </a:r>
            <a:r>
              <a:rPr lang="ar-SA" dirty="0" smtClean="0"/>
              <a:t> 40    </a:t>
            </a:r>
            <a:r>
              <a:rPr lang="he-IL" dirty="0" smtClean="0"/>
              <a:t>°</a:t>
            </a:r>
            <a:r>
              <a:rPr lang="ar-SA" dirty="0" smtClean="0"/>
              <a:t>مثلث ________ الزاوية</a:t>
            </a:r>
            <a:r>
              <a:rPr lang="ar-S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lvl="0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ar-SA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</a:t>
            </a:r>
            <a:r>
              <a:rPr lang="he-IL" dirty="0" smtClean="0"/>
              <a:t>°</a:t>
            </a:r>
            <a:r>
              <a:rPr lang="ar-S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_____    </a:t>
            </a:r>
            <a:r>
              <a:rPr lang="he-IL" dirty="0" smtClean="0"/>
              <a:t>°</a:t>
            </a:r>
            <a:r>
              <a:rPr lang="ar-SA" dirty="0" smtClean="0"/>
              <a:t> 60    </a:t>
            </a:r>
            <a:r>
              <a:rPr lang="he-IL" dirty="0" smtClean="0"/>
              <a:t>°</a:t>
            </a:r>
            <a:r>
              <a:rPr lang="ar-SA" dirty="0" smtClean="0"/>
              <a:t> 60    </a:t>
            </a:r>
            <a:r>
              <a:rPr lang="he-IL" dirty="0" smtClean="0"/>
              <a:t>°</a:t>
            </a:r>
            <a:r>
              <a:rPr lang="ar-SA" dirty="0" smtClean="0"/>
              <a:t>مثلث ________ </a:t>
            </a:r>
            <a:r>
              <a:rPr lang="ar-SA" dirty="0" err="1" smtClean="0"/>
              <a:t>الزاويا</a:t>
            </a:r>
            <a:endParaRPr lang="ar-SA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ar-SA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2976" y="714357"/>
            <a:ext cx="7000924" cy="6143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 smtClean="0"/>
              <a:t>5.</a:t>
            </a:r>
            <a:r>
              <a:rPr lang="ar-JO" b="1" dirty="0" smtClean="0"/>
              <a:t> أكمل الجملة الناقصة </a:t>
            </a:r>
            <a:endParaRPr lang="en-US" dirty="0" smtClean="0"/>
          </a:p>
          <a:p>
            <a:r>
              <a:rPr lang="ar-SA" b="1" dirty="0" smtClean="0"/>
              <a:t>  أ.   مثلث فيه زاوية منفرجة يسمى _______</a:t>
            </a:r>
            <a:endParaRPr lang="en-US" dirty="0" smtClean="0"/>
          </a:p>
          <a:p>
            <a:r>
              <a:rPr lang="ar-SA" b="1" dirty="0" smtClean="0"/>
              <a:t>  ب.  مثلث فيه ضلعان متساويان والثالث مختلف  يسمى  _______</a:t>
            </a:r>
            <a:endParaRPr lang="en-US" dirty="0" smtClean="0"/>
          </a:p>
          <a:p>
            <a:r>
              <a:rPr lang="ar-SA" b="1" dirty="0" smtClean="0"/>
              <a:t>  ج.  مثلث فيه زاوية قائمة يسمى _________</a:t>
            </a:r>
            <a:endParaRPr lang="en-US" dirty="0" smtClean="0"/>
          </a:p>
          <a:p>
            <a:r>
              <a:rPr lang="ar-SA" b="1" dirty="0" smtClean="0"/>
              <a:t>   د.   مثلث فيه كل </a:t>
            </a:r>
            <a:r>
              <a:rPr lang="ar-SA" b="1" dirty="0" err="1" smtClean="0"/>
              <a:t>الاضلاع</a:t>
            </a:r>
            <a:r>
              <a:rPr lang="ar-SA" b="1" dirty="0" smtClean="0"/>
              <a:t> تختلف </a:t>
            </a:r>
            <a:r>
              <a:rPr lang="ar-SA" b="1" dirty="0" err="1" smtClean="0"/>
              <a:t>بأطواها</a:t>
            </a:r>
            <a:r>
              <a:rPr lang="ar-SA" b="1" dirty="0" smtClean="0"/>
              <a:t>   يسمى  ________</a:t>
            </a:r>
            <a:endParaRPr lang="en-US" dirty="0" smtClean="0"/>
          </a:p>
          <a:p>
            <a:r>
              <a:rPr lang="ar-JO" b="1" dirty="0" smtClean="0"/>
              <a:t>  </a:t>
            </a:r>
            <a:r>
              <a:rPr lang="ar-SA" b="1" dirty="0" smtClean="0"/>
              <a:t>  ه.  مثلث فيه كل </a:t>
            </a:r>
            <a:r>
              <a:rPr lang="ar-SA" b="1" dirty="0" err="1" smtClean="0"/>
              <a:t>الاضلاع</a:t>
            </a:r>
            <a:r>
              <a:rPr lang="ar-SA" b="1" dirty="0" smtClean="0"/>
              <a:t> متساوية يسمى  </a:t>
            </a:r>
            <a:r>
              <a:rPr lang="en-US" b="1" dirty="0" smtClean="0"/>
              <a:t>           </a:t>
            </a:r>
            <a:r>
              <a:rPr lang="ar-SA" b="1" dirty="0" smtClean="0"/>
              <a:t>_________</a:t>
            </a:r>
            <a:r>
              <a:rPr lang="en-US" b="1" dirty="0" smtClean="0"/>
              <a:t> </a:t>
            </a:r>
            <a:endParaRPr lang="en-US" dirty="0" smtClean="0"/>
          </a:p>
          <a:p>
            <a:r>
              <a:rPr lang="en-US" dirty="0" smtClean="0"/>
              <a:t> </a:t>
            </a:r>
            <a:endParaRPr lang="ar-SA" b="1" dirty="0" smtClean="0"/>
          </a:p>
          <a:p>
            <a:endParaRPr lang="ar-SA" b="1" dirty="0" smtClean="0"/>
          </a:p>
          <a:p>
            <a:r>
              <a:rPr lang="ar-SA" b="1" dirty="0" smtClean="0"/>
              <a:t>  6.اكتب بجانب كل جملة صح </a:t>
            </a:r>
            <a:r>
              <a:rPr lang="ar-SA" b="1" dirty="0" err="1" smtClean="0"/>
              <a:t>ام</a:t>
            </a:r>
            <a:r>
              <a:rPr lang="ar-SA" b="1" dirty="0" smtClean="0"/>
              <a:t> خطأ</a:t>
            </a:r>
            <a:endParaRPr lang="en-US" dirty="0" smtClean="0"/>
          </a:p>
          <a:p>
            <a:r>
              <a:rPr lang="ar-SA" b="1" dirty="0" smtClean="0"/>
              <a:t>  * في مثلث منفرج الزاوية كل الزوايا منفرجة ________</a:t>
            </a:r>
            <a:endParaRPr lang="en-US" dirty="0" smtClean="0"/>
          </a:p>
          <a:p>
            <a:r>
              <a:rPr lang="ar-SA" b="1" dirty="0" smtClean="0"/>
              <a:t>  * في مثلث حاد الزوايا كل الزوايا حادة ________</a:t>
            </a:r>
            <a:endParaRPr lang="en-US" dirty="0" smtClean="0"/>
          </a:p>
          <a:p>
            <a:r>
              <a:rPr lang="ar-SA" b="1" dirty="0" smtClean="0"/>
              <a:t>  * في مثلث متساوي الساقين فقط ضلعين متساويين _____</a:t>
            </a:r>
            <a:endParaRPr lang="en-US" dirty="0" smtClean="0"/>
          </a:p>
          <a:p>
            <a:r>
              <a:rPr lang="ar-SA" b="1" dirty="0" smtClean="0"/>
              <a:t>  * مثلث قائم الزاوية يمكن </a:t>
            </a:r>
            <a:r>
              <a:rPr lang="ar-SA" b="1" dirty="0" err="1" smtClean="0"/>
              <a:t>ان</a:t>
            </a:r>
            <a:r>
              <a:rPr lang="ar-SA" b="1" dirty="0" smtClean="0"/>
              <a:t> يكون متساوي الساقين _____</a:t>
            </a:r>
            <a:endParaRPr lang="en-US" dirty="0" smtClean="0"/>
          </a:p>
          <a:p>
            <a:r>
              <a:rPr lang="ar-SA" b="1" dirty="0" smtClean="0"/>
              <a:t>   * يمكن بناء  مثلث متساوي </a:t>
            </a:r>
            <a:r>
              <a:rPr lang="ar-SA" b="1" dirty="0" err="1" smtClean="0"/>
              <a:t>الاضلاع</a:t>
            </a:r>
            <a:r>
              <a:rPr lang="ar-SA" b="1" dirty="0" smtClean="0"/>
              <a:t> ومنفرج الزاوية _______</a:t>
            </a:r>
            <a:endParaRPr lang="en-US" dirty="0" smtClean="0"/>
          </a:p>
          <a:p>
            <a:r>
              <a:rPr lang="ar-SA" b="1" dirty="0" smtClean="0"/>
              <a:t>   * مجموع زوايا المثلث 180 درجة _______</a:t>
            </a:r>
            <a:r>
              <a:rPr lang="en-US" b="1" dirty="0" smtClean="0"/>
              <a:t>      </a:t>
            </a:r>
            <a:endParaRPr lang="ar-SA" b="1" dirty="0" smtClean="0"/>
          </a:p>
          <a:p>
            <a:endParaRPr lang="ar-SA" b="1" dirty="0" smtClean="0"/>
          </a:p>
          <a:p>
            <a:r>
              <a:rPr lang="ar-SA" b="1" dirty="0" smtClean="0"/>
              <a:t>7. أشِّر على الجملة الصّحيحة</a:t>
            </a:r>
            <a:r>
              <a:rPr lang="he-IL" b="1" dirty="0" smtClean="0"/>
              <a:t>.</a:t>
            </a:r>
            <a:endParaRPr lang="en-US" dirty="0" smtClean="0"/>
          </a:p>
          <a:p>
            <a:r>
              <a:rPr lang="he-IL" b="1" dirty="0" smtClean="0"/>
              <a:t>1</a:t>
            </a:r>
            <a:r>
              <a:rPr lang="en-US" b="1" dirty="0" smtClean="0">
                <a:sym typeface="Webdings"/>
              </a:rPr>
              <a:t></a:t>
            </a:r>
            <a:r>
              <a:rPr lang="he-IL" b="1" dirty="0" smtClean="0"/>
              <a:t>	</a:t>
            </a:r>
            <a:r>
              <a:rPr lang="ar-SA" b="1" dirty="0" smtClean="0"/>
              <a:t>يوجد مثلّث له زاويتانِ منفرجتانِ</a:t>
            </a:r>
            <a:r>
              <a:rPr lang="he-IL" b="1" dirty="0" smtClean="0"/>
              <a:t>.</a:t>
            </a:r>
            <a:endParaRPr lang="en-US" dirty="0" smtClean="0"/>
          </a:p>
          <a:p>
            <a:r>
              <a:rPr lang="he-IL" b="1" dirty="0" smtClean="0"/>
              <a:t>2</a:t>
            </a:r>
            <a:r>
              <a:rPr lang="en-US" b="1" dirty="0" smtClean="0">
                <a:sym typeface="Webdings"/>
              </a:rPr>
              <a:t></a:t>
            </a:r>
            <a:r>
              <a:rPr lang="he-IL" b="1" dirty="0" smtClean="0"/>
              <a:t>	</a:t>
            </a:r>
            <a:r>
              <a:rPr lang="ar-SA" b="1" dirty="0" smtClean="0"/>
              <a:t>يوجد مثلّث متساوي السّاقَيْن ومنفرج الزّاوية</a:t>
            </a:r>
            <a:r>
              <a:rPr lang="he-IL" b="1" dirty="0" smtClean="0"/>
              <a:t>. </a:t>
            </a:r>
            <a:endParaRPr lang="en-US" dirty="0" smtClean="0"/>
          </a:p>
          <a:p>
            <a:r>
              <a:rPr lang="he-IL" b="1" dirty="0" smtClean="0"/>
              <a:t>3</a:t>
            </a:r>
            <a:r>
              <a:rPr lang="en-US" b="1" dirty="0" smtClean="0">
                <a:sym typeface="Webdings"/>
              </a:rPr>
              <a:t></a:t>
            </a:r>
            <a:r>
              <a:rPr lang="he-IL" b="1" dirty="0" smtClean="0"/>
              <a:t>	</a:t>
            </a:r>
            <a:r>
              <a:rPr lang="ar-SA" b="1" dirty="0" smtClean="0"/>
              <a:t>يوجد مثلّث منفرج الزّاوية وله زاوية قائمة</a:t>
            </a:r>
            <a:r>
              <a:rPr lang="he-IL" b="1" dirty="0" smtClean="0"/>
              <a:t>. </a:t>
            </a:r>
            <a:endParaRPr lang="en-US" dirty="0" smtClean="0"/>
          </a:p>
          <a:p>
            <a:r>
              <a:rPr lang="he-IL" b="1" dirty="0" smtClean="0"/>
              <a:t>4</a:t>
            </a:r>
            <a:r>
              <a:rPr lang="en-US" b="1" dirty="0" smtClean="0">
                <a:sym typeface="Webdings"/>
              </a:rPr>
              <a:t></a:t>
            </a:r>
            <a:r>
              <a:rPr lang="he-IL" b="1" dirty="0" smtClean="0"/>
              <a:t>	</a:t>
            </a:r>
            <a:r>
              <a:rPr lang="ar-SA" b="1" dirty="0" smtClean="0"/>
              <a:t>يوجد مثلّث له زاويتانِ قائمتانِ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4480" y="714356"/>
            <a:ext cx="628654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فكر ثم فكر </a:t>
            </a:r>
          </a:p>
          <a:p>
            <a:r>
              <a:rPr lang="ar-SA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كم زاوية حادة يوجد في المثلث الحاد الزوايا لماذا؟</a:t>
            </a:r>
          </a:p>
          <a:p>
            <a:endParaRPr lang="ar-SA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ar-SA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هل يمكن أن يكون أكثر من زاوية قائمة واحدة في المثلث نعم / لا؟ لماذا؟</a:t>
            </a:r>
          </a:p>
          <a:p>
            <a:endParaRPr lang="ar-SA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ar-SA" sz="2000" b="1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هل يمكن أن يكون أكثر من زاوية منفرجة واحدة نعم / لا ؟  لماذا؟</a:t>
            </a:r>
          </a:p>
          <a:p>
            <a:endParaRPr lang="ar-SA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ar-SA" sz="20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كل مثلث متساوي الأضلاع هو أيضاً متساوي الساقين. هل العكس صحيح أيضاً؟</a:t>
            </a:r>
          </a:p>
          <a:p>
            <a:endParaRPr lang="ar-SA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ar-SA" sz="2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هل  يمكن بناء أو رسم مثلث متساوي الأضلاع وأيضاً قائم الزاوية؟ لماذا؟</a:t>
            </a:r>
          </a:p>
          <a:p>
            <a:endParaRPr lang="ar-SA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ar-SA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هل يمكن بناء أو رسم مثلث متساوي الأضلاع وأيضاً منفرج الزاوية؟ لماذا؟</a:t>
            </a:r>
            <a:endParaRPr lang="en-US" sz="20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6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4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240"/>
                            </p:stCondLst>
                            <p:childTnLst>
                              <p:par>
                                <p:cTn id="2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160"/>
                            </p:stCondLst>
                            <p:childTnLst>
                              <p:par>
                                <p:cTn id="2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8480"/>
                            </p:stCondLst>
                            <p:childTnLst>
                              <p:par>
                                <p:cTn id="3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760"/>
                            </p:stCondLst>
                            <p:childTnLst>
                              <p:par>
                                <p:cTn id="4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 rot="10800000" flipV="1">
            <a:off x="1497132" y="1857365"/>
            <a:ext cx="6188102" cy="4572032"/>
          </a:xfrm>
        </p:spPr>
        <p:txBody>
          <a:bodyPr>
            <a:normAutofit/>
          </a:bodyPr>
          <a:lstStyle/>
          <a:p>
            <a:r>
              <a:rPr lang="ar-SA" b="1" dirty="0" smtClean="0">
                <a:solidFill>
                  <a:srgbClr val="7030A0"/>
                </a:solidFill>
              </a:rPr>
              <a:t>تعريف المثلث: هو أصغر مضلع يمكن رسمه مكون من ثلاث أَضلاع وثلاث رؤوس</a:t>
            </a:r>
          </a:p>
          <a:p>
            <a:r>
              <a:rPr lang="ar-SA" b="1" dirty="0" smtClean="0">
                <a:solidFill>
                  <a:srgbClr val="7030A0"/>
                </a:solidFill>
              </a:rPr>
              <a:t>ليس من كل ثلاث أضلاع يمكن أن نبني مضلع </a:t>
            </a:r>
          </a:p>
          <a:p>
            <a:r>
              <a:rPr lang="ar-SA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الشرط الأساسي لبناء مثلث</a:t>
            </a:r>
          </a:p>
          <a:p>
            <a:r>
              <a:rPr lang="ar-SA" b="1" dirty="0" smtClean="0">
                <a:solidFill>
                  <a:srgbClr val="7030A0"/>
                </a:solidFill>
              </a:rPr>
              <a:t> أن يكون مجموع أطوال الضلعين القصيرين أطول من الضلع الثالث</a:t>
            </a:r>
          </a:p>
          <a:p>
            <a:r>
              <a:rPr lang="ar-SA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مجموع زوايا المثلث هو </a:t>
            </a:r>
          </a:p>
          <a:p>
            <a:r>
              <a:rPr lang="ar-SA" dirty="0" smtClean="0">
                <a:solidFill>
                  <a:srgbClr val="7030A0"/>
                </a:solidFill>
              </a:rPr>
              <a:t>°180</a:t>
            </a:r>
            <a:endParaRPr lang="ar-SA" b="1" dirty="0" smtClean="0">
              <a:solidFill>
                <a:srgbClr val="7030A0"/>
              </a:solidFill>
            </a:endParaRPr>
          </a:p>
          <a:p>
            <a:endParaRPr lang="ar-SA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ar-SA" b="1" dirty="0" smtClean="0">
              <a:solidFill>
                <a:srgbClr val="7030A0"/>
              </a:solidFill>
            </a:endParaRPr>
          </a:p>
          <a:p>
            <a:endParaRPr lang="ar-SA" dirty="0" smtClean="0"/>
          </a:p>
          <a:p>
            <a:endParaRPr lang="ar-SA" dirty="0"/>
          </a:p>
          <a:p>
            <a:endParaRPr lang="ar-SA" dirty="0" smtClean="0"/>
          </a:p>
          <a:p>
            <a:endParaRPr lang="he-IL" dirty="0"/>
          </a:p>
        </p:txBody>
      </p:sp>
      <p:sp>
        <p:nvSpPr>
          <p:cNvPr id="4" name="מלבן 3"/>
          <p:cNvSpPr/>
          <p:nvPr/>
        </p:nvSpPr>
        <p:spPr>
          <a:xfrm>
            <a:off x="3857620" y="642918"/>
            <a:ext cx="193354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المثلثات</a:t>
            </a:r>
            <a:endParaRPr lang="he-IL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500"/>
                            </p:stCondLst>
                            <p:childTnLst>
                              <p:par>
                                <p:cTn id="17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500"/>
                            </p:stCondLst>
                            <p:childTnLst>
                              <p:par>
                                <p:cTn id="24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500"/>
                            </p:stCondLst>
                            <p:childTnLst>
                              <p:par>
                                <p:cTn id="31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500"/>
                            </p:stCondLst>
                            <p:childTnLst>
                              <p:par>
                                <p:cTn id="38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500"/>
                            </p:stCondLst>
                            <p:childTnLst>
                              <p:par>
                                <p:cTn id="4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71874"/>
          </a:xfrm>
        </p:spPr>
        <p:txBody>
          <a:bodyPr/>
          <a:lstStyle/>
          <a:p>
            <a:r>
              <a:rPr lang="ar-SA" b="1" dirty="0" smtClean="0"/>
              <a:t>يمكن أن نصنف المثلثات حسب:</a:t>
            </a:r>
          </a:p>
          <a:p>
            <a:endParaRPr lang="ar-SA" dirty="0"/>
          </a:p>
          <a:p>
            <a:r>
              <a:rPr lang="ar-SA" b="1" dirty="0" smtClean="0">
                <a:solidFill>
                  <a:schemeClr val="accent2">
                    <a:lumMod val="75000"/>
                  </a:schemeClr>
                </a:solidFill>
              </a:rPr>
              <a:t>الأضلاع     </a:t>
            </a:r>
            <a:r>
              <a:rPr lang="ar-SA" dirty="0" smtClean="0"/>
              <a:t>           </a:t>
            </a:r>
          </a:p>
          <a:p>
            <a:endParaRPr lang="ar-SA" dirty="0"/>
          </a:p>
          <a:p>
            <a:r>
              <a:rPr lang="ar-SA" b="1" dirty="0" smtClean="0">
                <a:solidFill>
                  <a:schemeClr val="accent2">
                    <a:lumMod val="75000"/>
                  </a:schemeClr>
                </a:solidFill>
              </a:rPr>
              <a:t>الزوايا </a:t>
            </a:r>
            <a:endParaRPr lang="he-IL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2698730" y="571480"/>
            <a:ext cx="374653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تصنيف المثلثات</a:t>
            </a:r>
            <a:endParaRPr lang="he-IL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920"/>
                            </p:stCondLst>
                            <p:childTnLst>
                              <p:par>
                                <p:cTn id="1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240"/>
                            </p:stCondLst>
                            <p:childTnLst>
                              <p:par>
                                <p:cTn id="2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المثلث متساوي الساقين </a:t>
            </a:r>
            <a:endParaRPr lang="he-IL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4071966"/>
          </a:xfrm>
        </p:spPr>
        <p:txBody>
          <a:bodyPr>
            <a:normAutofit/>
          </a:bodyPr>
          <a:lstStyle/>
          <a:p>
            <a:r>
              <a:rPr lang="ar-SA" dirty="0" smtClean="0"/>
              <a:t>مثلث متساوي الساقين: وهو مثلث فيه ضلعان متساويان يسميان ساقان والضلع الثالث يسمى قاعدة</a:t>
            </a:r>
          </a:p>
          <a:p>
            <a:r>
              <a:rPr lang="ar-SA" dirty="0" smtClean="0"/>
              <a:t>انتبه: يمكن أن تكون القاعدة  أطول                                          </a:t>
            </a:r>
          </a:p>
          <a:p>
            <a:r>
              <a:rPr lang="ar-SA" dirty="0"/>
              <a:t> </a:t>
            </a:r>
            <a:r>
              <a:rPr lang="ar-SA" dirty="0" smtClean="0"/>
              <a:t>    من الساقين أو أقصر منهما.          ساق            ساق  </a:t>
            </a:r>
          </a:p>
          <a:p>
            <a:r>
              <a:rPr lang="ar-SA" dirty="0"/>
              <a:t> </a:t>
            </a:r>
            <a:r>
              <a:rPr lang="ar-SA" dirty="0" smtClean="0"/>
              <a:t> الزوايا المقابلة للأضلاع المتساوية أيضا </a:t>
            </a:r>
          </a:p>
          <a:p>
            <a:pPr>
              <a:buNone/>
            </a:pPr>
            <a:r>
              <a:rPr lang="ar-SA" dirty="0" smtClean="0"/>
              <a:t>      تكون متساوية                                   قاعدة </a:t>
            </a:r>
          </a:p>
          <a:p>
            <a:r>
              <a:rPr lang="ar-SA" dirty="0"/>
              <a:t> </a:t>
            </a:r>
            <a:endParaRPr lang="he-IL" dirty="0"/>
          </a:p>
        </p:txBody>
      </p:sp>
      <p:sp>
        <p:nvSpPr>
          <p:cNvPr id="5" name="משולש שווה שוקיים 4"/>
          <p:cNvSpPr/>
          <p:nvPr/>
        </p:nvSpPr>
        <p:spPr>
          <a:xfrm>
            <a:off x="1000100" y="2071678"/>
            <a:ext cx="1857388" cy="221457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28596" y="357166"/>
            <a:ext cx="8229600" cy="5740409"/>
          </a:xfrm>
        </p:spPr>
        <p:txBody>
          <a:bodyPr>
            <a:normAutofit/>
          </a:bodyPr>
          <a:lstStyle/>
          <a:p>
            <a:r>
              <a:rPr lang="ar-SA" dirty="0" smtClean="0"/>
              <a:t>يمكن بناء مثلث متساوي الساقين وحاد الزوايا -</a:t>
            </a:r>
          </a:p>
          <a:p>
            <a:r>
              <a:rPr lang="ar-SA" dirty="0" smtClean="0"/>
              <a:t>  أي أن الزوايا الثلاثة  حادة  </a:t>
            </a:r>
          </a:p>
          <a:p>
            <a:pPr>
              <a:buNone/>
            </a:pPr>
            <a:endParaRPr lang="ar-SA" dirty="0" smtClean="0"/>
          </a:p>
          <a:p>
            <a:pPr>
              <a:buNone/>
            </a:pPr>
            <a:endParaRPr lang="ar-SA" dirty="0"/>
          </a:p>
          <a:p>
            <a:pPr>
              <a:buNone/>
            </a:pPr>
            <a:r>
              <a:rPr lang="ar-SA" dirty="0" smtClean="0"/>
              <a:t>                                                  </a:t>
            </a:r>
            <a:r>
              <a:rPr lang="ar-SA" sz="1600" dirty="0" smtClean="0"/>
              <a:t>زوايا متساوية  </a:t>
            </a:r>
            <a:r>
              <a:rPr lang="ar-SA" dirty="0" smtClean="0"/>
              <a:t>                                                                               </a:t>
            </a:r>
            <a:endParaRPr lang="ar-SA" sz="1300" dirty="0" smtClean="0"/>
          </a:p>
          <a:p>
            <a:pPr>
              <a:buNone/>
            </a:pPr>
            <a:endParaRPr lang="ar-SA" dirty="0" smtClean="0"/>
          </a:p>
          <a:p>
            <a:pPr>
              <a:buNone/>
            </a:pPr>
            <a:r>
              <a:rPr lang="ar-SA" dirty="0" smtClean="0"/>
              <a:t>يمكن بناء مثلث متساوي الساقين وقائم الزاوية </a:t>
            </a:r>
          </a:p>
          <a:p>
            <a:pPr>
              <a:buNone/>
            </a:pPr>
            <a:r>
              <a:rPr lang="ar-SA" dirty="0" smtClean="0"/>
              <a:t> الساقان المتساويان هما الأضلاع القائمة</a:t>
            </a:r>
          </a:p>
          <a:p>
            <a:pPr>
              <a:buNone/>
            </a:pPr>
            <a:r>
              <a:rPr lang="ar-SA" dirty="0"/>
              <a:t> </a:t>
            </a:r>
            <a:r>
              <a:rPr lang="ar-SA" dirty="0" smtClean="0"/>
              <a:t>والضلع الثالث يسمى الوتر                                             </a:t>
            </a:r>
            <a:endParaRPr lang="he-IL" dirty="0" smtClean="0"/>
          </a:p>
        </p:txBody>
      </p:sp>
      <p:grpSp>
        <p:nvGrpSpPr>
          <p:cNvPr id="5" name="קבוצה 4"/>
          <p:cNvGrpSpPr/>
          <p:nvPr/>
        </p:nvGrpSpPr>
        <p:grpSpPr>
          <a:xfrm>
            <a:off x="571472" y="785794"/>
            <a:ext cx="3857652" cy="2357454"/>
            <a:chOff x="642910" y="3214686"/>
            <a:chExt cx="7072362" cy="2617487"/>
          </a:xfrm>
        </p:grpSpPr>
        <p:sp>
          <p:nvSpPr>
            <p:cNvPr id="6" name="TextBox 5"/>
            <p:cNvSpPr txBox="1"/>
            <p:nvPr/>
          </p:nvSpPr>
          <p:spPr>
            <a:xfrm>
              <a:off x="1285852" y="3214686"/>
              <a:ext cx="1428760" cy="36933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dirty="0" smtClean="0"/>
                <a:t>زاوية حادة</a:t>
              </a:r>
              <a:endParaRPr lang="he-IL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42910" y="4786322"/>
              <a:ext cx="142876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dirty="0" smtClean="0"/>
                <a:t>زاوية حادة</a:t>
              </a:r>
              <a:endParaRPr lang="he-IL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012666" y="4572008"/>
              <a:ext cx="1702606" cy="78938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dirty="0" smtClean="0"/>
                <a:t>زاوية حادة</a:t>
              </a:r>
              <a:endParaRPr lang="he-IL" dirty="0"/>
            </a:p>
          </p:txBody>
        </p:sp>
        <p:grpSp>
          <p:nvGrpSpPr>
            <p:cNvPr id="9" name="קבוצה 23"/>
            <p:cNvGrpSpPr/>
            <p:nvPr/>
          </p:nvGrpSpPr>
          <p:grpSpPr>
            <a:xfrm>
              <a:off x="3000364" y="3410218"/>
              <a:ext cx="2491376" cy="2421955"/>
              <a:chOff x="3000364" y="3410218"/>
              <a:chExt cx="2491376" cy="2421955"/>
            </a:xfrm>
          </p:grpSpPr>
          <p:sp>
            <p:nvSpPr>
              <p:cNvPr id="13" name="משולש שווה שוקיים 12"/>
              <p:cNvSpPr/>
              <p:nvPr/>
            </p:nvSpPr>
            <p:spPr>
              <a:xfrm>
                <a:off x="3071802" y="3500438"/>
                <a:ext cx="2214578" cy="2000264"/>
              </a:xfrm>
              <a:prstGeom prst="triangle">
                <a:avLst/>
              </a:prstGeom>
              <a:ln/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grpSp>
            <p:nvGrpSpPr>
              <p:cNvPr id="14" name="קבוצה 22"/>
              <p:cNvGrpSpPr/>
              <p:nvPr/>
            </p:nvGrpSpPr>
            <p:grpSpPr>
              <a:xfrm>
                <a:off x="3000364" y="3410218"/>
                <a:ext cx="2491376" cy="2421955"/>
                <a:chOff x="3000364" y="3410218"/>
                <a:chExt cx="2491376" cy="2421955"/>
              </a:xfrm>
            </p:grpSpPr>
            <p:sp>
              <p:nvSpPr>
                <p:cNvPr id="15" name="קשת 14"/>
                <p:cNvSpPr/>
                <p:nvPr/>
              </p:nvSpPr>
              <p:spPr>
                <a:xfrm>
                  <a:off x="3000364" y="5214950"/>
                  <a:ext cx="500066" cy="617223"/>
                </a:xfrm>
                <a:prstGeom prst="arc">
                  <a:avLst/>
                </a:prstGeom>
                <a:ln w="57150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sp>
              <p:nvSpPr>
                <p:cNvPr id="16" name="קשת 15"/>
                <p:cNvSpPr/>
                <p:nvPr/>
              </p:nvSpPr>
              <p:spPr>
                <a:xfrm rot="14008162">
                  <a:off x="4933096" y="5005199"/>
                  <a:ext cx="500066" cy="617223"/>
                </a:xfrm>
                <a:prstGeom prst="arc">
                  <a:avLst/>
                </a:prstGeom>
                <a:ln w="57150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sp>
              <p:nvSpPr>
                <p:cNvPr id="17" name="קשת 16"/>
                <p:cNvSpPr/>
                <p:nvPr/>
              </p:nvSpPr>
              <p:spPr>
                <a:xfrm rot="9932431">
                  <a:off x="3926759" y="3410218"/>
                  <a:ext cx="500066" cy="617223"/>
                </a:xfrm>
                <a:prstGeom prst="arc">
                  <a:avLst>
                    <a:gd name="adj1" fmla="val 13882197"/>
                    <a:gd name="adj2" fmla="val 20469430"/>
                  </a:avLst>
                </a:prstGeom>
                <a:ln w="57150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</p:grpSp>
        </p:grpSp>
        <p:cxnSp>
          <p:nvCxnSpPr>
            <p:cNvPr id="10" name="מחבר חץ ישר 9"/>
            <p:cNvCxnSpPr/>
            <p:nvPr/>
          </p:nvCxnSpPr>
          <p:spPr>
            <a:xfrm rot="10800000" flipV="1">
              <a:off x="5000628" y="4786322"/>
              <a:ext cx="1643074" cy="50006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מחבר חץ ישר 10"/>
            <p:cNvCxnSpPr/>
            <p:nvPr/>
          </p:nvCxnSpPr>
          <p:spPr>
            <a:xfrm>
              <a:off x="2714612" y="3500438"/>
              <a:ext cx="1571636" cy="28575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מחבר חץ ישר 11"/>
            <p:cNvCxnSpPr/>
            <p:nvPr/>
          </p:nvCxnSpPr>
          <p:spPr>
            <a:xfrm>
              <a:off x="2083576" y="4959677"/>
              <a:ext cx="1357321" cy="35719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מחבר חץ ישר 17"/>
          <p:cNvCxnSpPr/>
          <p:nvPr/>
        </p:nvCxnSpPr>
        <p:spPr>
          <a:xfrm rot="10800000">
            <a:off x="2071670" y="2714620"/>
            <a:ext cx="571504" cy="28575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מחבר חץ ישר 21"/>
          <p:cNvCxnSpPr/>
          <p:nvPr/>
        </p:nvCxnSpPr>
        <p:spPr>
          <a:xfrm flipV="1">
            <a:off x="2571736" y="2714620"/>
            <a:ext cx="428628" cy="28575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קבוצה 41"/>
          <p:cNvGrpSpPr/>
          <p:nvPr/>
        </p:nvGrpSpPr>
        <p:grpSpPr>
          <a:xfrm rot="16200000">
            <a:off x="729527" y="3699573"/>
            <a:ext cx="2298159" cy="2328517"/>
            <a:chOff x="5462253" y="3433392"/>
            <a:chExt cx="2206531" cy="2388567"/>
          </a:xfrm>
        </p:grpSpPr>
        <p:grpSp>
          <p:nvGrpSpPr>
            <p:cNvPr id="43" name="קבוצה 42"/>
            <p:cNvGrpSpPr/>
            <p:nvPr/>
          </p:nvGrpSpPr>
          <p:grpSpPr>
            <a:xfrm>
              <a:off x="5715008" y="3433392"/>
              <a:ext cx="1953776" cy="2068104"/>
              <a:chOff x="2656555" y="3966995"/>
              <a:chExt cx="1079365" cy="1034435"/>
            </a:xfrm>
          </p:grpSpPr>
          <p:sp>
            <p:nvSpPr>
              <p:cNvPr id="47" name="משולש ישר-זווית 46"/>
              <p:cNvSpPr/>
              <p:nvPr/>
            </p:nvSpPr>
            <p:spPr>
              <a:xfrm>
                <a:off x="2807226" y="3966995"/>
                <a:ext cx="928694" cy="928694"/>
              </a:xfrm>
              <a:prstGeom prst="rt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>
                <a:defPPr>
                  <a:defRPr lang="he-IL"/>
                </a:defPPr>
                <a:lvl1pPr marL="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he-IL"/>
              </a:p>
            </p:txBody>
          </p:sp>
          <p:cxnSp>
            <p:nvCxnSpPr>
              <p:cNvPr id="48" name="מחבר ישר 47"/>
              <p:cNvCxnSpPr/>
              <p:nvPr/>
            </p:nvCxnSpPr>
            <p:spPr>
              <a:xfrm rot="10800000">
                <a:off x="2656555" y="4487189"/>
                <a:ext cx="214314" cy="1588"/>
              </a:xfrm>
              <a:prstGeom prst="line">
                <a:avLst/>
              </a:prstGeom>
              <a:ln w="571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מחבר ישר 48"/>
              <p:cNvCxnSpPr/>
              <p:nvPr/>
            </p:nvCxnSpPr>
            <p:spPr>
              <a:xfrm rot="5400000" flipH="1" flipV="1">
                <a:off x="2964645" y="4893479"/>
                <a:ext cx="214314" cy="1588"/>
              </a:xfrm>
              <a:prstGeom prst="line">
                <a:avLst/>
              </a:prstGeom>
              <a:ln w="571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" name="מלבן 43"/>
            <p:cNvSpPr/>
            <p:nvPr/>
          </p:nvSpPr>
          <p:spPr>
            <a:xfrm rot="5597285">
              <a:off x="6750010" y="3864991"/>
              <a:ext cx="507450" cy="354607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he-IL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ar-SA" dirty="0" smtClean="0"/>
                <a:t>وتر</a:t>
              </a:r>
              <a:endParaRPr lang="he-IL" dirty="0"/>
            </a:p>
          </p:txBody>
        </p:sp>
        <p:sp>
          <p:nvSpPr>
            <p:cNvPr id="45" name="מלבן 44"/>
            <p:cNvSpPr/>
            <p:nvPr/>
          </p:nvSpPr>
          <p:spPr>
            <a:xfrm rot="5400000">
              <a:off x="5288652" y="3936428"/>
              <a:ext cx="701809" cy="354607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he-IL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ar-SA" dirty="0" smtClean="0"/>
                <a:t>ساق</a:t>
              </a:r>
              <a:endParaRPr lang="he-IL" dirty="0"/>
            </a:p>
          </p:txBody>
        </p:sp>
        <p:sp>
          <p:nvSpPr>
            <p:cNvPr id="46" name="מלבן 45"/>
            <p:cNvSpPr/>
            <p:nvPr/>
          </p:nvSpPr>
          <p:spPr>
            <a:xfrm rot="5400000">
              <a:off x="6489917" y="5292129"/>
              <a:ext cx="701809" cy="357851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he-IL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ar-SA" dirty="0" smtClean="0"/>
                <a:t>ساق</a:t>
              </a:r>
              <a:endParaRPr lang="he-IL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500043"/>
            <a:ext cx="8229600" cy="4929222"/>
          </a:xfrm>
        </p:spPr>
        <p:txBody>
          <a:bodyPr>
            <a:normAutofit/>
          </a:bodyPr>
          <a:lstStyle/>
          <a:p>
            <a:endParaRPr lang="ar-SA" sz="2400" dirty="0" smtClean="0"/>
          </a:p>
          <a:p>
            <a:r>
              <a:rPr lang="ar-SA" sz="2400" dirty="0" smtClean="0"/>
              <a:t>يمكن بناء مثلث متساوي الساقين ومنفرج الزاوية      </a:t>
            </a:r>
            <a:endParaRPr lang="he-IL" sz="2400" dirty="0"/>
          </a:p>
        </p:txBody>
      </p:sp>
      <p:grpSp>
        <p:nvGrpSpPr>
          <p:cNvPr id="4" name="קבוצה 3"/>
          <p:cNvGrpSpPr/>
          <p:nvPr/>
        </p:nvGrpSpPr>
        <p:grpSpPr>
          <a:xfrm>
            <a:off x="785786" y="428604"/>
            <a:ext cx="2419935" cy="1857388"/>
            <a:chOff x="785786" y="3571876"/>
            <a:chExt cx="2214578" cy="1643074"/>
          </a:xfrm>
        </p:grpSpPr>
        <p:sp>
          <p:nvSpPr>
            <p:cNvPr id="5" name="TextBox 33"/>
            <p:cNvSpPr txBox="1"/>
            <p:nvPr/>
          </p:nvSpPr>
          <p:spPr>
            <a:xfrm>
              <a:off x="1000100" y="3571876"/>
              <a:ext cx="8572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>
              <a:defPPr>
                <a:defRPr lang="he-IL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ar-SA" dirty="0" smtClean="0"/>
                <a:t>ساق</a:t>
              </a:r>
              <a:endParaRPr lang="he-IL" dirty="0"/>
            </a:p>
          </p:txBody>
        </p:sp>
        <p:grpSp>
          <p:nvGrpSpPr>
            <p:cNvPr id="6" name="קבוצה 5"/>
            <p:cNvGrpSpPr/>
            <p:nvPr/>
          </p:nvGrpSpPr>
          <p:grpSpPr>
            <a:xfrm>
              <a:off x="785786" y="4000504"/>
              <a:ext cx="1857388" cy="1214446"/>
              <a:chOff x="785786" y="4000504"/>
              <a:chExt cx="1857388" cy="1214446"/>
            </a:xfrm>
          </p:grpSpPr>
          <p:grpSp>
            <p:nvGrpSpPr>
              <p:cNvPr id="9" name="קבוצה 8"/>
              <p:cNvGrpSpPr/>
              <p:nvPr/>
            </p:nvGrpSpPr>
            <p:grpSpPr>
              <a:xfrm>
                <a:off x="785786" y="4071942"/>
                <a:ext cx="1857388" cy="1143008"/>
                <a:chOff x="928662" y="3643314"/>
                <a:chExt cx="1857388" cy="1143008"/>
              </a:xfrm>
            </p:grpSpPr>
            <p:grpSp>
              <p:nvGrpSpPr>
                <p:cNvPr id="12" name="קבוצה 11"/>
                <p:cNvGrpSpPr/>
                <p:nvPr/>
              </p:nvGrpSpPr>
              <p:grpSpPr>
                <a:xfrm>
                  <a:off x="928662" y="3643314"/>
                  <a:ext cx="1857388" cy="1143008"/>
                  <a:chOff x="928662" y="3643314"/>
                  <a:chExt cx="1857388" cy="1143008"/>
                </a:xfrm>
              </p:grpSpPr>
              <p:cxnSp>
                <p:nvCxnSpPr>
                  <p:cNvPr id="14" name="מחבר ישר 13"/>
                  <p:cNvCxnSpPr/>
                  <p:nvPr/>
                </p:nvCxnSpPr>
                <p:spPr>
                  <a:xfrm rot="10800000">
                    <a:off x="928662" y="3643314"/>
                    <a:ext cx="1357322" cy="1588"/>
                  </a:xfrm>
                  <a:prstGeom prst="line">
                    <a:avLst/>
                  </a:prstGeom>
                  <a:ln w="7620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מחבר ישר 14"/>
                  <p:cNvCxnSpPr/>
                  <p:nvPr/>
                </p:nvCxnSpPr>
                <p:spPr>
                  <a:xfrm rot="16200000" flipV="1">
                    <a:off x="1964513" y="3964785"/>
                    <a:ext cx="1143008" cy="500066"/>
                  </a:xfrm>
                  <a:prstGeom prst="line">
                    <a:avLst/>
                  </a:prstGeom>
                  <a:ln w="7620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מחבר ישר 12"/>
                <p:cNvCxnSpPr/>
                <p:nvPr/>
              </p:nvCxnSpPr>
              <p:spPr>
                <a:xfrm rot="10800000">
                  <a:off x="928662" y="3643314"/>
                  <a:ext cx="1857388" cy="1143008"/>
                </a:xfrm>
                <a:prstGeom prst="line">
                  <a:avLst/>
                </a:prstGeom>
                <a:ln w="762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" name="מחבר ישר 9"/>
              <p:cNvCxnSpPr/>
              <p:nvPr/>
            </p:nvCxnSpPr>
            <p:spPr>
              <a:xfrm rot="10800000" flipV="1">
                <a:off x="2214546" y="4429132"/>
                <a:ext cx="214314" cy="71438"/>
              </a:xfrm>
              <a:prstGeom prst="line">
                <a:avLst/>
              </a:prstGeom>
              <a:ln w="57150"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מחבר ישר 10"/>
              <p:cNvCxnSpPr/>
              <p:nvPr/>
            </p:nvCxnSpPr>
            <p:spPr>
              <a:xfrm rot="16200000" flipH="1">
                <a:off x="1500166" y="4000504"/>
                <a:ext cx="142876" cy="142876"/>
              </a:xfrm>
              <a:prstGeom prst="line">
                <a:avLst/>
              </a:prstGeom>
              <a:ln w="57150"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TextBox 52"/>
            <p:cNvSpPr txBox="1"/>
            <p:nvPr/>
          </p:nvSpPr>
          <p:spPr>
            <a:xfrm>
              <a:off x="2143108" y="4274114"/>
              <a:ext cx="8572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>
              <a:defPPr>
                <a:defRPr lang="he-IL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ar-SA" dirty="0" smtClean="0"/>
                <a:t>ساق</a:t>
              </a:r>
              <a:endParaRPr lang="he-IL" dirty="0"/>
            </a:p>
          </p:txBody>
        </p:sp>
        <p:sp>
          <p:nvSpPr>
            <p:cNvPr id="8" name="TextBox 53"/>
            <p:cNvSpPr txBox="1"/>
            <p:nvPr/>
          </p:nvSpPr>
          <p:spPr>
            <a:xfrm>
              <a:off x="1000100" y="4572008"/>
              <a:ext cx="8572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>
              <a:defPPr>
                <a:defRPr lang="he-IL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ar-SA" dirty="0" smtClean="0"/>
                <a:t>قاعدة</a:t>
              </a:r>
              <a:endParaRPr lang="he-IL" dirty="0"/>
            </a:p>
          </p:txBody>
        </p:sp>
      </p:grpSp>
      <p:sp>
        <p:nvSpPr>
          <p:cNvPr id="16" name="משולש שווה שוקיים 15"/>
          <p:cNvSpPr/>
          <p:nvPr/>
        </p:nvSpPr>
        <p:spPr>
          <a:xfrm rot="13405772">
            <a:off x="6540518" y="3056279"/>
            <a:ext cx="1785949" cy="2487091"/>
          </a:xfrm>
          <a:prstGeom prst="triangl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1" name="משולש ישר-זווית 20"/>
          <p:cNvSpPr/>
          <p:nvPr/>
        </p:nvSpPr>
        <p:spPr>
          <a:xfrm rot="17924389">
            <a:off x="953723" y="2754215"/>
            <a:ext cx="1937729" cy="2019255"/>
          </a:xfrm>
          <a:prstGeom prst="rtTriangl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>
            <a:defPPr>
              <a:defRPr lang="he-IL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e-IL"/>
          </a:p>
        </p:txBody>
      </p:sp>
      <p:sp>
        <p:nvSpPr>
          <p:cNvPr id="23" name="מציין מיקום תוכן 2"/>
          <p:cNvSpPr txBox="1">
            <a:spLocks/>
          </p:cNvSpPr>
          <p:nvPr/>
        </p:nvSpPr>
        <p:spPr>
          <a:xfrm>
            <a:off x="609600" y="652442"/>
            <a:ext cx="8229600" cy="5626121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grpSp>
        <p:nvGrpSpPr>
          <p:cNvPr id="24" name="קבוצה 23"/>
          <p:cNvGrpSpPr/>
          <p:nvPr/>
        </p:nvGrpSpPr>
        <p:grpSpPr>
          <a:xfrm rot="10800000">
            <a:off x="3929058" y="3143248"/>
            <a:ext cx="2357454" cy="1785950"/>
            <a:chOff x="642910" y="4572008"/>
            <a:chExt cx="2143140" cy="571504"/>
          </a:xfrm>
        </p:grpSpPr>
        <p:grpSp>
          <p:nvGrpSpPr>
            <p:cNvPr id="25" name="קבוצה 49"/>
            <p:cNvGrpSpPr/>
            <p:nvPr/>
          </p:nvGrpSpPr>
          <p:grpSpPr>
            <a:xfrm>
              <a:off x="642910" y="4572008"/>
              <a:ext cx="2143140" cy="571504"/>
              <a:chOff x="642910" y="4572008"/>
              <a:chExt cx="2143140" cy="571504"/>
            </a:xfrm>
          </p:grpSpPr>
          <p:cxnSp>
            <p:nvCxnSpPr>
              <p:cNvPr id="27" name="מחבר ישר 26"/>
              <p:cNvCxnSpPr/>
              <p:nvPr/>
            </p:nvCxnSpPr>
            <p:spPr>
              <a:xfrm rot="5400000">
                <a:off x="2321703" y="4607727"/>
                <a:ext cx="500066" cy="428628"/>
              </a:xfrm>
              <a:prstGeom prst="line">
                <a:avLst/>
              </a:prstGeom>
              <a:ln/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28" name="מחבר ישר 27"/>
              <p:cNvCxnSpPr/>
              <p:nvPr/>
            </p:nvCxnSpPr>
            <p:spPr>
              <a:xfrm rot="10800000" flipV="1">
                <a:off x="642910" y="5072074"/>
                <a:ext cx="1714512" cy="71438"/>
              </a:xfrm>
              <a:prstGeom prst="line">
                <a:avLst/>
              </a:prstGeom>
              <a:ln/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</p:grpSp>
        <p:cxnSp>
          <p:nvCxnSpPr>
            <p:cNvPr id="26" name="מחבר ישר 25"/>
            <p:cNvCxnSpPr/>
            <p:nvPr/>
          </p:nvCxnSpPr>
          <p:spPr>
            <a:xfrm rot="10800000" flipV="1">
              <a:off x="642910" y="4572008"/>
              <a:ext cx="2143140" cy="571504"/>
            </a:xfrm>
            <a:prstGeom prst="line">
              <a:avLst/>
            </a:prstGeom>
            <a:ln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مثلث فيه الأضلاع الثلاثة مختلفة الطول </a:t>
            </a:r>
          </a:p>
          <a:p>
            <a:r>
              <a:rPr lang="ar-SA" dirty="0" smtClean="0"/>
              <a:t>يمكن بناء مثلث :</a:t>
            </a:r>
          </a:p>
          <a:p>
            <a:pPr>
              <a:buNone/>
            </a:pPr>
            <a:r>
              <a:rPr lang="ar-SA" dirty="0"/>
              <a:t> </a:t>
            </a:r>
            <a:r>
              <a:rPr lang="ar-SA" dirty="0" smtClean="0"/>
              <a:t> مختلف الأضلاع وحاد الزوايا</a:t>
            </a:r>
          </a:p>
          <a:p>
            <a:pPr>
              <a:buNone/>
            </a:pPr>
            <a:r>
              <a:rPr lang="ar-SA" dirty="0" smtClean="0"/>
              <a:t>  </a:t>
            </a:r>
          </a:p>
          <a:p>
            <a:pPr>
              <a:buNone/>
            </a:pPr>
            <a:r>
              <a:rPr lang="ar-SA" dirty="0" smtClean="0"/>
              <a:t>مختلف الأضلاع وقائم الزاوية</a:t>
            </a:r>
          </a:p>
          <a:p>
            <a:pPr>
              <a:buNone/>
            </a:pPr>
            <a:r>
              <a:rPr lang="ar-SA" dirty="0"/>
              <a:t> </a:t>
            </a:r>
            <a:r>
              <a:rPr lang="ar-SA" dirty="0" smtClean="0"/>
              <a:t> </a:t>
            </a:r>
          </a:p>
          <a:p>
            <a:pPr>
              <a:buNone/>
            </a:pPr>
            <a:r>
              <a:rPr lang="ar-SA" dirty="0" smtClean="0"/>
              <a:t>مختلف الإضلاع ومنفرج الزاوية  </a:t>
            </a:r>
          </a:p>
          <a:p>
            <a:endParaRPr lang="he-IL" dirty="0"/>
          </a:p>
        </p:txBody>
      </p:sp>
      <p:sp>
        <p:nvSpPr>
          <p:cNvPr id="4" name="משולש שווה שוקיים 3"/>
          <p:cNvSpPr/>
          <p:nvPr/>
        </p:nvSpPr>
        <p:spPr>
          <a:xfrm>
            <a:off x="357158" y="2000240"/>
            <a:ext cx="2714644" cy="1143008"/>
          </a:xfrm>
          <a:prstGeom prst="triangle">
            <a:avLst>
              <a:gd name="adj" fmla="val 72349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משולש ישר-זווית 4"/>
          <p:cNvSpPr/>
          <p:nvPr/>
        </p:nvSpPr>
        <p:spPr>
          <a:xfrm rot="16200000">
            <a:off x="1998908" y="3573200"/>
            <a:ext cx="1431409" cy="857256"/>
          </a:xfrm>
          <a:prstGeom prst="rtTriangl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6" name="קבוצה 5"/>
          <p:cNvGrpSpPr/>
          <p:nvPr/>
        </p:nvGrpSpPr>
        <p:grpSpPr>
          <a:xfrm>
            <a:off x="1214414" y="5143512"/>
            <a:ext cx="2520632" cy="1000132"/>
            <a:chOff x="642910" y="4572008"/>
            <a:chExt cx="2143140" cy="571504"/>
          </a:xfrm>
        </p:grpSpPr>
        <p:grpSp>
          <p:nvGrpSpPr>
            <p:cNvPr id="7" name="קבוצה 49"/>
            <p:cNvGrpSpPr/>
            <p:nvPr/>
          </p:nvGrpSpPr>
          <p:grpSpPr>
            <a:xfrm>
              <a:off x="642910" y="4572008"/>
              <a:ext cx="2143140" cy="571504"/>
              <a:chOff x="642910" y="4572008"/>
              <a:chExt cx="2143140" cy="571504"/>
            </a:xfrm>
          </p:grpSpPr>
          <p:cxnSp>
            <p:nvCxnSpPr>
              <p:cNvPr id="9" name="מחבר ישר 8"/>
              <p:cNvCxnSpPr/>
              <p:nvPr/>
            </p:nvCxnSpPr>
            <p:spPr>
              <a:xfrm rot="5400000">
                <a:off x="2321703" y="4607727"/>
                <a:ext cx="500066" cy="428628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מחבר ישר 9"/>
              <p:cNvCxnSpPr/>
              <p:nvPr/>
            </p:nvCxnSpPr>
            <p:spPr>
              <a:xfrm rot="10800000" flipV="1">
                <a:off x="642910" y="5072074"/>
                <a:ext cx="1714512" cy="71438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" name="מחבר ישר 7"/>
            <p:cNvCxnSpPr/>
            <p:nvPr/>
          </p:nvCxnSpPr>
          <p:spPr>
            <a:xfrm rot="10800000" flipV="1">
              <a:off x="642910" y="4572008"/>
              <a:ext cx="2143140" cy="571504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מחבר חץ ישר 11"/>
          <p:cNvCxnSpPr/>
          <p:nvPr/>
        </p:nvCxnSpPr>
        <p:spPr>
          <a:xfrm rot="10800000">
            <a:off x="2714612" y="2428868"/>
            <a:ext cx="1785950" cy="5715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4" name="מחבר חץ ישר 13"/>
          <p:cNvCxnSpPr/>
          <p:nvPr/>
        </p:nvCxnSpPr>
        <p:spPr>
          <a:xfrm rot="10800000" flipV="1">
            <a:off x="3500430" y="5643578"/>
            <a:ext cx="1143008" cy="2857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מחבר חץ ישר 14"/>
          <p:cNvCxnSpPr/>
          <p:nvPr/>
        </p:nvCxnSpPr>
        <p:spPr>
          <a:xfrm rot="10800000">
            <a:off x="3214678" y="4071942"/>
            <a:ext cx="1357322" cy="1428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3" name="מלבן 22"/>
          <p:cNvSpPr/>
          <p:nvPr/>
        </p:nvSpPr>
        <p:spPr>
          <a:xfrm>
            <a:off x="2143108" y="428604"/>
            <a:ext cx="49503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مثلث مختلف الأضلاع</a:t>
            </a:r>
            <a:endParaRPr lang="he-IL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/>
          <a:lstStyle/>
          <a:p>
            <a:r>
              <a:rPr lang="ar-SA" dirty="0" smtClean="0">
                <a:latin typeface="Arial" pitchFamily="34" charset="0"/>
                <a:cs typeface="Arial" pitchFamily="34" charset="0"/>
              </a:rPr>
              <a:t>هو المثلث الذي يحوي 3 أضلاع متساوية من ناحية الطول</a:t>
            </a:r>
          </a:p>
          <a:p>
            <a:endParaRPr lang="ar-SA" dirty="0">
              <a:latin typeface="Arial" pitchFamily="34" charset="0"/>
              <a:cs typeface="Arial" pitchFamily="34" charset="0"/>
            </a:endParaRPr>
          </a:p>
          <a:p>
            <a:endParaRPr lang="ar-SA" dirty="0" smtClean="0">
              <a:latin typeface="Arial" pitchFamily="34" charset="0"/>
              <a:cs typeface="Arial" pitchFamily="34" charset="0"/>
            </a:endParaRPr>
          </a:p>
          <a:p>
            <a:endParaRPr lang="ar-SA" dirty="0">
              <a:latin typeface="Arial" pitchFamily="34" charset="0"/>
              <a:cs typeface="Arial" pitchFamily="34" charset="0"/>
            </a:endParaRPr>
          </a:p>
          <a:p>
            <a:r>
              <a:rPr lang="ar-SA" sz="2400" dirty="0" smtClean="0">
                <a:latin typeface="Arial" pitchFamily="34" charset="0"/>
                <a:cs typeface="Arial" pitchFamily="34" charset="0"/>
              </a:rPr>
              <a:t>بما أن الزوايا المقابلة للأضلاع المتساوية تكون أيضا متساوية إذا في هذا المثلث الزوايا الثلاثة متساوية ومقدارها </a:t>
            </a:r>
            <a:r>
              <a:rPr lang="ar-SA" sz="2400" dirty="0" smtClean="0"/>
              <a:t>°60</a:t>
            </a:r>
            <a:endParaRPr lang="he-IL" sz="2400" dirty="0"/>
          </a:p>
        </p:txBody>
      </p:sp>
      <p:grpSp>
        <p:nvGrpSpPr>
          <p:cNvPr id="4" name="קבוצה 3"/>
          <p:cNvGrpSpPr/>
          <p:nvPr/>
        </p:nvGrpSpPr>
        <p:grpSpPr>
          <a:xfrm>
            <a:off x="5500694" y="2143116"/>
            <a:ext cx="1740230" cy="1643074"/>
            <a:chOff x="5046348" y="3786190"/>
            <a:chExt cx="1740230" cy="1643074"/>
          </a:xfrm>
        </p:grpSpPr>
        <p:sp>
          <p:nvSpPr>
            <p:cNvPr id="5" name="משולש שווה שוקיים 4"/>
            <p:cNvSpPr/>
            <p:nvPr/>
          </p:nvSpPr>
          <p:spPr>
            <a:xfrm>
              <a:off x="5046348" y="3786190"/>
              <a:ext cx="1740230" cy="150019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6" name="מחבר ישר 5"/>
            <p:cNvCxnSpPr/>
            <p:nvPr/>
          </p:nvCxnSpPr>
          <p:spPr>
            <a:xfrm rot="5400000">
              <a:off x="6286512" y="4429132"/>
              <a:ext cx="142876" cy="142876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מחבר ישר 6"/>
            <p:cNvCxnSpPr/>
            <p:nvPr/>
          </p:nvCxnSpPr>
          <p:spPr>
            <a:xfrm rot="5400000">
              <a:off x="5821371" y="5321313"/>
              <a:ext cx="214314" cy="1588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מחבר ישר 7"/>
            <p:cNvCxnSpPr/>
            <p:nvPr/>
          </p:nvCxnSpPr>
          <p:spPr>
            <a:xfrm rot="16200000" flipH="1">
              <a:off x="5430050" y="4429925"/>
              <a:ext cx="142879" cy="141289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קבוצה 8"/>
          <p:cNvGrpSpPr/>
          <p:nvPr/>
        </p:nvGrpSpPr>
        <p:grpSpPr>
          <a:xfrm rot="10800000">
            <a:off x="2071670" y="2071678"/>
            <a:ext cx="1740230" cy="1643074"/>
            <a:chOff x="5046348" y="3786190"/>
            <a:chExt cx="1740230" cy="1643074"/>
          </a:xfrm>
        </p:grpSpPr>
        <p:sp>
          <p:nvSpPr>
            <p:cNvPr id="10" name="משולש שווה שוקיים 9"/>
            <p:cNvSpPr/>
            <p:nvPr/>
          </p:nvSpPr>
          <p:spPr>
            <a:xfrm>
              <a:off x="5046348" y="3786190"/>
              <a:ext cx="1740230" cy="150019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11" name="מחבר ישר 10"/>
            <p:cNvCxnSpPr/>
            <p:nvPr/>
          </p:nvCxnSpPr>
          <p:spPr>
            <a:xfrm rot="5400000">
              <a:off x="6286512" y="4429132"/>
              <a:ext cx="142876" cy="142876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מחבר ישר 11"/>
            <p:cNvCxnSpPr/>
            <p:nvPr/>
          </p:nvCxnSpPr>
          <p:spPr>
            <a:xfrm rot="5400000">
              <a:off x="5821371" y="5321313"/>
              <a:ext cx="214314" cy="1588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מחבר ישר 12"/>
            <p:cNvCxnSpPr/>
            <p:nvPr/>
          </p:nvCxnSpPr>
          <p:spPr>
            <a:xfrm rot="16200000" flipH="1">
              <a:off x="5430050" y="4429925"/>
              <a:ext cx="142879" cy="141289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מלבן 13"/>
          <p:cNvSpPr/>
          <p:nvPr/>
        </p:nvSpPr>
        <p:spPr>
          <a:xfrm>
            <a:off x="1857356" y="357166"/>
            <a:ext cx="52437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مثلث متساوي </a:t>
            </a:r>
            <a:r>
              <a:rPr lang="ar-SA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الاضلاع</a:t>
            </a:r>
            <a:endParaRPr lang="he-IL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מציין מיקום תוכן 3"/>
          <p:cNvGraphicFramePr>
            <a:graphicFrameLocks noGrp="1"/>
          </p:cNvGraphicFramePr>
          <p:nvPr>
            <p:ph idx="1"/>
          </p:nvPr>
        </p:nvGraphicFramePr>
        <p:xfrm>
          <a:off x="428596" y="1857364"/>
          <a:ext cx="8072494" cy="447030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03766"/>
                <a:gridCol w="2732482"/>
                <a:gridCol w="2018123"/>
                <a:gridCol w="2018123"/>
              </a:tblGrid>
              <a:tr h="388128">
                <a:tc>
                  <a:txBody>
                    <a:bodyPr/>
                    <a:lstStyle/>
                    <a:p>
                      <a:pPr rtl="1"/>
                      <a:endParaRPr lang="he-IL" sz="1800" dirty="0"/>
                    </a:p>
                  </a:txBody>
                  <a:tcPr marL="92570" marR="92570" marT="46285" marB="462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مثلث حاد الزوايا</a:t>
                      </a:r>
                      <a:endParaRPr lang="he-IL" sz="2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570" marR="92570" marT="46285" marB="462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مثلث قائم الزاوية</a:t>
                      </a:r>
                      <a:endParaRPr lang="he-IL" sz="2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570" marR="92570" marT="46285" marB="462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مثلث منفرج الزاوية</a:t>
                      </a:r>
                      <a:endParaRPr lang="he-IL" sz="2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570" marR="92570" marT="46285" marB="462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5419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latin typeface="Arial" pitchFamily="34" charset="0"/>
                          <a:cs typeface="Arial" pitchFamily="34" charset="0"/>
                        </a:rPr>
                        <a:t>مثلث مختلف الأضلاع</a:t>
                      </a:r>
                      <a:endParaRPr lang="he-IL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570" marR="92570" marT="46285" marB="462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rtl="1"/>
                      <a:endParaRPr lang="ar-SA" sz="1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rtl="1"/>
                      <a:endParaRPr lang="ar-SA" sz="1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rtl="1"/>
                      <a:endParaRPr lang="he-IL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570" marR="92570" marT="46285" marB="462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570" marR="92570" marT="46285" marB="462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570" marR="92570" marT="46285" marB="462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667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latin typeface="Arial" pitchFamily="34" charset="0"/>
                          <a:cs typeface="Arial" pitchFamily="34" charset="0"/>
                        </a:rPr>
                        <a:t>مثلث متساوي الساقين</a:t>
                      </a:r>
                      <a:endParaRPr lang="he-IL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570" marR="92570" marT="46285" marB="462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rtl="1"/>
                      <a:endParaRPr lang="ar-SA" sz="1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rtl="1"/>
                      <a:endParaRPr lang="ar-SA" sz="1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rtl="1"/>
                      <a:endParaRPr lang="ar-SA" sz="1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rtl="1"/>
                      <a:endParaRPr lang="he-IL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570" marR="92570" marT="46285" marB="462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570" marR="92570" marT="46285" marB="462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570" marR="92570" marT="46285" marB="462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8915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latin typeface="Arial" pitchFamily="34" charset="0"/>
                          <a:cs typeface="Arial" pitchFamily="34" charset="0"/>
                        </a:rPr>
                        <a:t>مثلث متساوي الأضلاع</a:t>
                      </a:r>
                      <a:endParaRPr lang="he-IL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570" marR="92570" marT="46285" marB="462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570" marR="92570" marT="46285" marB="462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rtl="1"/>
                      <a:endParaRPr lang="ar-SA" sz="2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570" marR="92570" marT="46285" marB="462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2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570" marR="92570" marT="46285" marB="462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3" name="קבוצה 15"/>
          <p:cNvGrpSpPr/>
          <p:nvPr/>
        </p:nvGrpSpPr>
        <p:grpSpPr>
          <a:xfrm>
            <a:off x="4696399" y="3370801"/>
            <a:ext cx="1374093" cy="1808017"/>
            <a:chOff x="3286116" y="3214686"/>
            <a:chExt cx="1714512" cy="3033056"/>
          </a:xfrm>
        </p:grpSpPr>
        <p:sp>
          <p:nvSpPr>
            <p:cNvPr id="17" name="משולש שווה שוקיים 16"/>
            <p:cNvSpPr/>
            <p:nvPr/>
          </p:nvSpPr>
          <p:spPr>
            <a:xfrm>
              <a:off x="3786183" y="3214686"/>
              <a:ext cx="928694" cy="2305123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18" name="מחבר ישר 17"/>
            <p:cNvCxnSpPr/>
            <p:nvPr/>
          </p:nvCxnSpPr>
          <p:spPr>
            <a:xfrm rot="5400000">
              <a:off x="4429124" y="4429132"/>
              <a:ext cx="214314" cy="214314"/>
            </a:xfrm>
            <a:prstGeom prst="line">
              <a:avLst/>
            </a:prstGeom>
            <a:ln w="571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מחבר ישר 18"/>
            <p:cNvCxnSpPr/>
            <p:nvPr/>
          </p:nvCxnSpPr>
          <p:spPr>
            <a:xfrm rot="16200000" flipV="1">
              <a:off x="3857620" y="4429132"/>
              <a:ext cx="214314" cy="214314"/>
            </a:xfrm>
            <a:prstGeom prst="line">
              <a:avLst/>
            </a:prstGeom>
            <a:ln w="571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4143372" y="3643315"/>
              <a:ext cx="857256" cy="75918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endParaRPr lang="he-IL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286116" y="3643315"/>
              <a:ext cx="857256" cy="75918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endParaRPr lang="he-IL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714745" y="5488560"/>
              <a:ext cx="857256" cy="75918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endParaRPr lang="he-IL" dirty="0"/>
            </a:p>
          </p:txBody>
        </p:sp>
      </p:grpSp>
      <p:grpSp>
        <p:nvGrpSpPr>
          <p:cNvPr id="5" name="קבוצה 22"/>
          <p:cNvGrpSpPr/>
          <p:nvPr/>
        </p:nvGrpSpPr>
        <p:grpSpPr>
          <a:xfrm rot="4890013">
            <a:off x="5018244" y="4803940"/>
            <a:ext cx="1301772" cy="1301772"/>
            <a:chOff x="5046348" y="3786190"/>
            <a:chExt cx="1740230" cy="1643074"/>
          </a:xfrm>
        </p:grpSpPr>
        <p:sp>
          <p:nvSpPr>
            <p:cNvPr id="24" name="משולש שווה שוקיים 23"/>
            <p:cNvSpPr/>
            <p:nvPr/>
          </p:nvSpPr>
          <p:spPr>
            <a:xfrm>
              <a:off x="5046348" y="3786190"/>
              <a:ext cx="1740230" cy="150019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25" name="מחבר ישר 24"/>
            <p:cNvCxnSpPr/>
            <p:nvPr/>
          </p:nvCxnSpPr>
          <p:spPr>
            <a:xfrm rot="5400000">
              <a:off x="6286512" y="4429132"/>
              <a:ext cx="142876" cy="142876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מחבר ישר 25"/>
            <p:cNvCxnSpPr/>
            <p:nvPr/>
          </p:nvCxnSpPr>
          <p:spPr>
            <a:xfrm rot="5400000">
              <a:off x="5821371" y="5321313"/>
              <a:ext cx="214314" cy="1588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מחבר ישר 26"/>
            <p:cNvCxnSpPr/>
            <p:nvPr/>
          </p:nvCxnSpPr>
          <p:spPr>
            <a:xfrm rot="16200000" flipH="1">
              <a:off x="5430050" y="4429925"/>
              <a:ext cx="142879" cy="141289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משולש ישר-זווית 27"/>
          <p:cNvSpPr/>
          <p:nvPr/>
        </p:nvSpPr>
        <p:spPr>
          <a:xfrm rot="10800000">
            <a:off x="2571737" y="2419158"/>
            <a:ext cx="1229451" cy="795527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6" name="קבוצה 38"/>
          <p:cNvGrpSpPr/>
          <p:nvPr/>
        </p:nvGrpSpPr>
        <p:grpSpPr>
          <a:xfrm rot="5400000">
            <a:off x="2757287" y="3587763"/>
            <a:ext cx="1071264" cy="1085614"/>
            <a:chOff x="2656555" y="3929066"/>
            <a:chExt cx="1058189" cy="1072364"/>
          </a:xfrm>
        </p:grpSpPr>
        <p:sp>
          <p:nvSpPr>
            <p:cNvPr id="29" name="משולש ישר-זווית 28"/>
            <p:cNvSpPr/>
            <p:nvPr/>
          </p:nvSpPr>
          <p:spPr>
            <a:xfrm>
              <a:off x="2786050" y="3929066"/>
              <a:ext cx="928694" cy="928694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35" name="מחבר ישר 34"/>
            <p:cNvCxnSpPr/>
            <p:nvPr/>
          </p:nvCxnSpPr>
          <p:spPr>
            <a:xfrm rot="10800000">
              <a:off x="2656555" y="4487189"/>
              <a:ext cx="214314" cy="1588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מחבר ישר 36"/>
            <p:cNvCxnSpPr/>
            <p:nvPr/>
          </p:nvCxnSpPr>
          <p:spPr>
            <a:xfrm rot="5400000" flipH="1" flipV="1">
              <a:off x="2964645" y="4893479"/>
              <a:ext cx="214314" cy="1588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משולש שווה שוקיים 39"/>
          <p:cNvSpPr/>
          <p:nvPr/>
        </p:nvSpPr>
        <p:spPr>
          <a:xfrm>
            <a:off x="4913361" y="2285991"/>
            <a:ext cx="1012489" cy="795527"/>
          </a:xfrm>
          <a:prstGeom prst="triangle">
            <a:avLst>
              <a:gd name="adj" fmla="val 723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7" name="קבוצה 40"/>
          <p:cNvGrpSpPr/>
          <p:nvPr/>
        </p:nvGrpSpPr>
        <p:grpSpPr>
          <a:xfrm>
            <a:off x="501799" y="2358312"/>
            <a:ext cx="1663376" cy="650886"/>
            <a:chOff x="642910" y="4572008"/>
            <a:chExt cx="2143140" cy="571504"/>
          </a:xfrm>
        </p:grpSpPr>
        <p:grpSp>
          <p:nvGrpSpPr>
            <p:cNvPr id="8" name="קבוצה 49"/>
            <p:cNvGrpSpPr/>
            <p:nvPr/>
          </p:nvGrpSpPr>
          <p:grpSpPr>
            <a:xfrm>
              <a:off x="642910" y="4572008"/>
              <a:ext cx="2143140" cy="571504"/>
              <a:chOff x="642910" y="4572008"/>
              <a:chExt cx="2143140" cy="571504"/>
            </a:xfrm>
          </p:grpSpPr>
          <p:cxnSp>
            <p:nvCxnSpPr>
              <p:cNvPr id="44" name="מחבר ישר 43"/>
              <p:cNvCxnSpPr/>
              <p:nvPr/>
            </p:nvCxnSpPr>
            <p:spPr>
              <a:xfrm rot="5400000">
                <a:off x="2321703" y="4607727"/>
                <a:ext cx="500066" cy="428628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מחבר ישר 44"/>
              <p:cNvCxnSpPr/>
              <p:nvPr/>
            </p:nvCxnSpPr>
            <p:spPr>
              <a:xfrm rot="10800000" flipV="1">
                <a:off x="642910" y="5072074"/>
                <a:ext cx="1714512" cy="71438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3" name="מחבר ישר 42"/>
            <p:cNvCxnSpPr/>
            <p:nvPr/>
          </p:nvCxnSpPr>
          <p:spPr>
            <a:xfrm rot="10800000" flipV="1">
              <a:off x="642910" y="4572008"/>
              <a:ext cx="2143140" cy="571504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קבוצה 45"/>
          <p:cNvGrpSpPr/>
          <p:nvPr/>
        </p:nvGrpSpPr>
        <p:grpSpPr>
          <a:xfrm rot="10800000">
            <a:off x="357158" y="3587763"/>
            <a:ext cx="1808017" cy="1301772"/>
            <a:chOff x="785786" y="3571876"/>
            <a:chExt cx="2214578" cy="1643074"/>
          </a:xfrm>
        </p:grpSpPr>
        <p:sp>
          <p:nvSpPr>
            <p:cNvPr id="47" name="TextBox 46"/>
            <p:cNvSpPr txBox="1"/>
            <p:nvPr/>
          </p:nvSpPr>
          <p:spPr>
            <a:xfrm>
              <a:off x="1000100" y="3571876"/>
              <a:ext cx="8572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endParaRPr lang="he-IL" dirty="0"/>
            </a:p>
          </p:txBody>
        </p:sp>
        <p:grpSp>
          <p:nvGrpSpPr>
            <p:cNvPr id="10" name="קבוצה 54"/>
            <p:cNvGrpSpPr/>
            <p:nvPr/>
          </p:nvGrpSpPr>
          <p:grpSpPr>
            <a:xfrm>
              <a:off x="785786" y="4000504"/>
              <a:ext cx="1857388" cy="1214446"/>
              <a:chOff x="785786" y="4000504"/>
              <a:chExt cx="1857388" cy="1214446"/>
            </a:xfrm>
          </p:grpSpPr>
          <p:grpSp>
            <p:nvGrpSpPr>
              <p:cNvPr id="11" name="קבוצה 44"/>
              <p:cNvGrpSpPr/>
              <p:nvPr/>
            </p:nvGrpSpPr>
            <p:grpSpPr>
              <a:xfrm>
                <a:off x="785786" y="4071942"/>
                <a:ext cx="1857388" cy="1143008"/>
                <a:chOff x="928662" y="3643314"/>
                <a:chExt cx="1857388" cy="1143008"/>
              </a:xfrm>
            </p:grpSpPr>
            <p:grpSp>
              <p:nvGrpSpPr>
                <p:cNvPr id="12" name="קבוצה 43"/>
                <p:cNvGrpSpPr/>
                <p:nvPr/>
              </p:nvGrpSpPr>
              <p:grpSpPr>
                <a:xfrm>
                  <a:off x="928662" y="3643314"/>
                  <a:ext cx="1857388" cy="1143008"/>
                  <a:chOff x="928662" y="3643314"/>
                  <a:chExt cx="1857388" cy="1143008"/>
                </a:xfrm>
              </p:grpSpPr>
              <p:cxnSp>
                <p:nvCxnSpPr>
                  <p:cNvPr id="56" name="מחבר ישר 55"/>
                  <p:cNvCxnSpPr/>
                  <p:nvPr/>
                </p:nvCxnSpPr>
                <p:spPr>
                  <a:xfrm rot="10800000">
                    <a:off x="928662" y="3643314"/>
                    <a:ext cx="1357322" cy="1588"/>
                  </a:xfrm>
                  <a:prstGeom prst="line">
                    <a:avLst/>
                  </a:prstGeom>
                  <a:ln w="7620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מחבר ישר 56"/>
                  <p:cNvCxnSpPr/>
                  <p:nvPr/>
                </p:nvCxnSpPr>
                <p:spPr>
                  <a:xfrm rot="16200000" flipV="1">
                    <a:off x="1964513" y="3964785"/>
                    <a:ext cx="1143008" cy="500066"/>
                  </a:xfrm>
                  <a:prstGeom prst="line">
                    <a:avLst/>
                  </a:prstGeom>
                  <a:ln w="7620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5" name="מחבר ישר 54"/>
                <p:cNvCxnSpPr/>
                <p:nvPr/>
              </p:nvCxnSpPr>
              <p:spPr>
                <a:xfrm rot="10800000">
                  <a:off x="928662" y="3643314"/>
                  <a:ext cx="1857388" cy="1143008"/>
                </a:xfrm>
                <a:prstGeom prst="line">
                  <a:avLst/>
                </a:prstGeom>
                <a:ln w="762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מחבר ישר 51"/>
              <p:cNvCxnSpPr/>
              <p:nvPr/>
            </p:nvCxnSpPr>
            <p:spPr>
              <a:xfrm rot="10800000" flipV="1">
                <a:off x="2214546" y="4429132"/>
                <a:ext cx="214314" cy="71438"/>
              </a:xfrm>
              <a:prstGeom prst="line">
                <a:avLst/>
              </a:prstGeom>
              <a:ln w="57150"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מחבר ישר 52"/>
              <p:cNvCxnSpPr/>
              <p:nvPr/>
            </p:nvCxnSpPr>
            <p:spPr>
              <a:xfrm rot="16200000" flipH="1">
                <a:off x="1500166" y="4000504"/>
                <a:ext cx="142876" cy="142876"/>
              </a:xfrm>
              <a:prstGeom prst="line">
                <a:avLst/>
              </a:prstGeom>
              <a:ln w="57150"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9" name="TextBox 48"/>
            <p:cNvSpPr txBox="1"/>
            <p:nvPr/>
          </p:nvSpPr>
          <p:spPr>
            <a:xfrm>
              <a:off x="2143108" y="4274114"/>
              <a:ext cx="8572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endParaRPr lang="he-IL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000100" y="4572008"/>
              <a:ext cx="8572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endParaRPr lang="he-IL" dirty="0"/>
            </a:p>
          </p:txBody>
        </p:sp>
      </p:grpSp>
      <p:sp>
        <p:nvSpPr>
          <p:cNvPr id="59" name="לחצן פעולה: בית 58">
            <a:hlinkClick r:id="rId2" action="ppaction://hlinksldjump" highlightClick="1"/>
          </p:cNvPr>
          <p:cNvSpPr/>
          <p:nvPr/>
        </p:nvSpPr>
        <p:spPr>
          <a:xfrm>
            <a:off x="346125" y="6333970"/>
            <a:ext cx="357190" cy="357190"/>
          </a:xfrm>
          <a:prstGeom prst="actionButtonHom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8" name="מלבן 57"/>
          <p:cNvSpPr/>
          <p:nvPr/>
        </p:nvSpPr>
        <p:spPr>
          <a:xfrm>
            <a:off x="2285984" y="5214950"/>
            <a:ext cx="192882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لا يوجد</a:t>
            </a:r>
            <a:endParaRPr lang="he-IL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0" name="מלבן 59"/>
          <p:cNvSpPr/>
          <p:nvPr/>
        </p:nvSpPr>
        <p:spPr>
          <a:xfrm>
            <a:off x="285720" y="5214950"/>
            <a:ext cx="192882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لا يوجد</a:t>
            </a:r>
            <a:endParaRPr lang="he-IL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2" name="מלבן 41"/>
          <p:cNvSpPr/>
          <p:nvPr/>
        </p:nvSpPr>
        <p:spPr>
          <a:xfrm>
            <a:off x="-131371" y="285729"/>
            <a:ext cx="940674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ar-SA" sz="40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Andalus" pitchFamily="2" charset="-78"/>
              </a:rPr>
              <a:t>تصنيف المثلثات حسب</a:t>
            </a:r>
          </a:p>
          <a:p>
            <a:pPr algn="ctr"/>
            <a:r>
              <a:rPr lang="ar-SA" sz="40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Andalus" pitchFamily="2" charset="-78"/>
              </a:rPr>
              <a:t> </a:t>
            </a:r>
            <a:r>
              <a:rPr lang="ar-SA" sz="40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Andalus" pitchFamily="2" charset="-78"/>
              </a:rPr>
              <a:t> الزوايا والأضلاع معاً</a:t>
            </a:r>
            <a:endParaRPr lang="he-IL" sz="4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0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0"/>
                            </p:stCondLst>
                            <p:childTnLst>
                              <p:par>
                                <p:cTn id="2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0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4000"/>
                            </p:stCondLst>
                            <p:childTnLst>
                              <p:par>
                                <p:cTn id="3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6000"/>
                            </p:stCondLst>
                            <p:childTnLst>
                              <p:par>
                                <p:cTn id="3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8000"/>
                            </p:stCondLst>
                            <p:childTnLst>
                              <p:par>
                                <p:cTn id="4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40" grpId="0" animBg="1"/>
      <p:bldP spid="58" grpId="0"/>
      <p:bldP spid="60" grpId="0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511</Words>
  <Application>Microsoft Office PowerPoint</Application>
  <PresentationFormat>‫הצגה על המסך (4:3)</PresentationFormat>
  <Paragraphs>153</Paragraphs>
  <Slides>14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14</vt:i4>
      </vt:variant>
    </vt:vector>
  </HeadingPairs>
  <TitlesOfParts>
    <vt:vector size="15" baseType="lpstr">
      <vt:lpstr>ערכת נושא Office</vt:lpstr>
      <vt:lpstr>מצגת של PowerPoint</vt:lpstr>
      <vt:lpstr>מצגת של PowerPoint</vt:lpstr>
      <vt:lpstr>מצגת של PowerPoint</vt:lpstr>
      <vt:lpstr>المثلث متساوي الساقين 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تمارين </vt:lpstr>
      <vt:lpstr>أمامك مجموعة من المثّلثات ، صنّفها بحسب أضلاعه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المثلثات</dc:title>
  <dc:creator>user</dc:creator>
  <cp:lastModifiedBy>Muhammed Zidane</cp:lastModifiedBy>
  <cp:revision>35</cp:revision>
  <dcterms:created xsi:type="dcterms:W3CDTF">2012-03-16T17:55:24Z</dcterms:created>
  <dcterms:modified xsi:type="dcterms:W3CDTF">2020-03-15T23:20:08Z</dcterms:modified>
</cp:coreProperties>
</file>