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6E6E-0023-4F52-9FB8-3049128EAB50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64153" y="1000108"/>
            <a:ext cx="6962162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مادة المثلثات للصف </a:t>
            </a:r>
            <a:r>
              <a:rPr lang="ar-SA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الثالث</a:t>
            </a:r>
          </a:p>
          <a:p>
            <a:pPr algn="ctr"/>
            <a:r>
              <a:rPr lang="ar-SA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الاستاذ محمد زيدان</a:t>
            </a:r>
          </a:p>
          <a:p>
            <a:pPr algn="ctr"/>
            <a:endParaRPr lang="ar-SA" sz="5400" b="1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مدرسة القادسية </a:t>
            </a:r>
            <a:r>
              <a:rPr lang="ar-SA" sz="5400" b="1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شقيب</a:t>
            </a:r>
            <a:r>
              <a:rPr lang="ar-SA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السلام</a:t>
            </a:r>
          </a:p>
          <a:p>
            <a:pPr algn="ctr"/>
            <a:endParaRPr lang="ar-SA" sz="5400" b="1" cap="none" spc="0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5400" b="1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واسئلة</a:t>
            </a:r>
            <a:r>
              <a:rPr lang="ar-SA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مراجعة</a:t>
            </a:r>
            <a:r>
              <a:rPr lang="ar-SA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تمارين </a:t>
            </a:r>
            <a:endParaRPr lang="he-I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/>
              <a:t> </a:t>
            </a:r>
            <a:r>
              <a:rPr lang="ar-SA" sz="2400" b="1" u="sng" dirty="0"/>
              <a:t> </a:t>
            </a:r>
            <a:r>
              <a:rPr lang="ar-SA" sz="2400" b="1" u="sng" dirty="0" smtClean="0"/>
              <a:t>1. أكتب </a:t>
            </a:r>
            <a:r>
              <a:rPr lang="ar-SA" sz="2400" b="1" u="sng" dirty="0"/>
              <a:t>اسم  كل مثلّث بحسب الزّوايا</a:t>
            </a:r>
            <a:r>
              <a:rPr lang="ar-SA" sz="2400" b="1" u="sng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ar-SA" dirty="0" smtClean="0"/>
              <a:t>                          </a:t>
            </a:r>
            <a:r>
              <a:rPr lang="en-US" dirty="0" smtClean="0"/>
              <a:t> </a:t>
            </a:r>
            <a:r>
              <a:rPr lang="ar-SA" dirty="0" smtClean="0"/>
              <a:t>                </a:t>
            </a:r>
            <a:r>
              <a:rPr lang="en-US" dirty="0" smtClean="0"/>
              <a:t> </a:t>
            </a:r>
            <a:r>
              <a:rPr lang="ar-SA" dirty="0" smtClean="0"/>
              <a:t>        </a:t>
            </a:r>
            <a:endParaRPr lang="en-US" dirty="0" smtClean="0"/>
          </a:p>
          <a:p>
            <a:pPr>
              <a:buNone/>
            </a:pPr>
            <a:r>
              <a:rPr lang="he-IL" dirty="0"/>
              <a:t> </a:t>
            </a:r>
            <a:endParaRPr lang="en-US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תמונה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85992"/>
            <a:ext cx="12144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285992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תמונה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143116"/>
            <a:ext cx="20431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714884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4572008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ar-JO" sz="2800" b="1" dirty="0"/>
              <a:t>أمامك مجموعة من المثّلثات ، صنّفها بحسب أضلاعه</a:t>
            </a:r>
            <a:endParaRPr lang="he-IL" sz="28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072330" y="1428736"/>
            <a:ext cx="1182688" cy="2071702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4711"/>
            <a:ext cx="3337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32353" y="457200"/>
            <a:ext cx="391164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משולש ישר-זווית 12"/>
          <p:cNvSpPr/>
          <p:nvPr/>
        </p:nvSpPr>
        <p:spPr>
          <a:xfrm>
            <a:off x="1500166" y="1357298"/>
            <a:ext cx="1000132" cy="1643074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14573340">
            <a:off x="3584472" y="1830298"/>
            <a:ext cx="1938998" cy="1695493"/>
          </a:xfrm>
          <a:prstGeom prst="triangle">
            <a:avLst>
              <a:gd name="adj" fmla="val 4789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" name="משולש ישר-זווית 15"/>
          <p:cNvSpPr/>
          <p:nvPr/>
        </p:nvSpPr>
        <p:spPr>
          <a:xfrm rot="10800000">
            <a:off x="4071934" y="4071942"/>
            <a:ext cx="1571636" cy="1500198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800102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9586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14810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85918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57752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664373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من أي ثلاثية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اضلاع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يمكن بناء مثلث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2 سم ، 5سم 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5سم.                         8 سم ، 5سم و3سم</a:t>
            </a:r>
            <a:r>
              <a:rPr lang="ar-S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7سم ، 3سم </a:t>
            </a:r>
            <a:r>
              <a:rPr lang="ar-SA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9سم   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4 سم ، 8سم و2سم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ar-JO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فسر اختيارك: __________________________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أكمل الزاوية الناقصة في كل ثلاثية من ثلاثية زوايا المثلث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وأكتب نوع المثلث حسب زواياه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/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30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50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مثلث ________ </a:t>
            </a:r>
            <a:r>
              <a:rPr lang="ar-SA" dirty="0" err="1" smtClean="0"/>
              <a:t>الزاويا</a:t>
            </a: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7"/>
            <a:ext cx="7000924" cy="6143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/>
              <a:t>5.</a:t>
            </a:r>
            <a:r>
              <a:rPr lang="ar-JO" b="1" dirty="0" smtClean="0"/>
              <a:t> أكمل الجملة الناقصة </a:t>
            </a:r>
            <a:endParaRPr lang="en-US" dirty="0" smtClean="0"/>
          </a:p>
          <a:p>
            <a:r>
              <a:rPr lang="ar-SA" b="1" dirty="0" smtClean="0"/>
              <a:t>  أ.   مثلث فيه زاوية منفرجة يسمى _______</a:t>
            </a:r>
            <a:endParaRPr lang="en-US" dirty="0" smtClean="0"/>
          </a:p>
          <a:p>
            <a:r>
              <a:rPr lang="ar-SA" b="1" dirty="0" smtClean="0"/>
              <a:t>  ب.  مثلث فيه ضلعان متساويان والثالث مختلف  يسمى  _______</a:t>
            </a:r>
            <a:endParaRPr lang="en-US" dirty="0" smtClean="0"/>
          </a:p>
          <a:p>
            <a:r>
              <a:rPr lang="ar-SA" b="1" dirty="0" smtClean="0"/>
              <a:t>  ج.  مثلث فيه زاوية قائمة يسمى _________</a:t>
            </a:r>
            <a:endParaRPr lang="en-US" dirty="0" smtClean="0"/>
          </a:p>
          <a:p>
            <a:r>
              <a:rPr lang="ar-SA" b="1" dirty="0" smtClean="0"/>
              <a:t>   د. 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تختلف </a:t>
            </a:r>
            <a:r>
              <a:rPr lang="ar-SA" b="1" dirty="0" err="1" smtClean="0"/>
              <a:t>بأطواها</a:t>
            </a:r>
            <a:r>
              <a:rPr lang="ar-SA" b="1" dirty="0" smtClean="0"/>
              <a:t>   يسمى  ________</a:t>
            </a:r>
            <a:endParaRPr lang="en-US" dirty="0" smtClean="0"/>
          </a:p>
          <a:p>
            <a:r>
              <a:rPr lang="ar-JO" b="1" dirty="0" smtClean="0"/>
              <a:t>  </a:t>
            </a:r>
            <a:r>
              <a:rPr lang="ar-SA" b="1" dirty="0" smtClean="0"/>
              <a:t>  ه.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متساوية يسمى  </a:t>
            </a:r>
            <a:r>
              <a:rPr lang="en-US" b="1" dirty="0" smtClean="0"/>
              <a:t>           </a:t>
            </a:r>
            <a:r>
              <a:rPr lang="ar-SA" b="1" dirty="0" smtClean="0"/>
              <a:t>_________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 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  6.اكتب بجانب كل جملة صح </a:t>
            </a:r>
            <a:r>
              <a:rPr lang="ar-SA" b="1" dirty="0" err="1" smtClean="0"/>
              <a:t>ام</a:t>
            </a:r>
            <a:r>
              <a:rPr lang="ar-SA" b="1" dirty="0" smtClean="0"/>
              <a:t> خطأ</a:t>
            </a:r>
            <a:endParaRPr lang="en-US" dirty="0" smtClean="0"/>
          </a:p>
          <a:p>
            <a:r>
              <a:rPr lang="ar-SA" b="1" dirty="0" smtClean="0"/>
              <a:t>  * في مثلث منفرج الزاوية كل الزوايا منفرجة ________</a:t>
            </a:r>
            <a:endParaRPr lang="en-US" dirty="0" smtClean="0"/>
          </a:p>
          <a:p>
            <a:r>
              <a:rPr lang="ar-SA" b="1" dirty="0" smtClean="0"/>
              <a:t>  * في مثلث حاد الزوايا كل الزوايا حادة ________</a:t>
            </a:r>
            <a:endParaRPr lang="en-US" dirty="0" smtClean="0"/>
          </a:p>
          <a:p>
            <a:r>
              <a:rPr lang="ar-SA" b="1" dirty="0" smtClean="0"/>
              <a:t>  * في مثلث متساوي الساقين فقط ضلعين متساويين _____</a:t>
            </a:r>
            <a:endParaRPr lang="en-US" dirty="0" smtClean="0"/>
          </a:p>
          <a:p>
            <a:r>
              <a:rPr lang="ar-SA" b="1" dirty="0" smtClean="0"/>
              <a:t>  * مثلث قائم الزاوية يمكن </a:t>
            </a:r>
            <a:r>
              <a:rPr lang="ar-SA" b="1" dirty="0" err="1" smtClean="0"/>
              <a:t>ان</a:t>
            </a:r>
            <a:r>
              <a:rPr lang="ar-SA" b="1" dirty="0" smtClean="0"/>
              <a:t> يكون متساوي الساقين _____</a:t>
            </a:r>
            <a:endParaRPr lang="en-US" dirty="0" smtClean="0"/>
          </a:p>
          <a:p>
            <a:r>
              <a:rPr lang="ar-SA" b="1" dirty="0" smtClean="0"/>
              <a:t>   * يمكن بناء  مثلث متساوي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ومنفرج الزاوية _______</a:t>
            </a:r>
            <a:endParaRPr lang="en-US" dirty="0" smtClean="0"/>
          </a:p>
          <a:p>
            <a:r>
              <a:rPr lang="ar-SA" b="1" dirty="0" smtClean="0"/>
              <a:t>   * مجموع زوايا المثلث 180 درجة _______</a:t>
            </a:r>
            <a:r>
              <a:rPr lang="en-US" b="1" dirty="0" smtClean="0"/>
              <a:t>      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7. أشِّر على الجملة الصّحيحة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1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منفرجتانِ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2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متساوي السّاقَيْن ومنفرج الزّاوية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3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منفرج الزّاوية وله زاوية قائمة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4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قائمتانِ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14356"/>
            <a:ext cx="62865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فكر ثم فكر </a:t>
            </a:r>
          </a:p>
          <a:p>
            <a:r>
              <a:rPr lang="ar-S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كم زاوية حادة يوجد في المثلث الحاد الزوايا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هل يمكن أن يكون أكثر من زاوية قائمة واحدة في المثلث نعم / لا؟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هل يمكن أن يكون أكثر من زاوية منفرجة واحدة نعم / لا ؟ 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كل مثلث متساوي الأضلاع هو أيضاً متساوي الساقين. هل العكس صحيح أيضاً؟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هل  يمكن بناء أو رسم مثلث متساوي الأضلاع وأيضاً قائم الزاوية؟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هل يمكن بناء أو رسم مثلث متساوي الأضلاع وأيضاً منفرج الزاوية؟ لماذا؟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10800000" flipV="1">
            <a:off x="1497132" y="1857365"/>
            <a:ext cx="6188102" cy="457203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تعريف المثلث: هو أصغر مضلع يمكن رسمه مكون من ثلاث أَضلاع وثلاث رؤوس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ليس من كل ثلاث أضلاع يمكن أن نبني مضلع 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الشرط الأساسي لبناء مثلث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 أن يكون مجموع أطوال الضلعين القصيرين أطول من الضلع الثالث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زوايا المثلث هو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°180</a:t>
            </a:r>
            <a:endParaRPr lang="ar-SA" b="1" dirty="0" smtClean="0">
              <a:solidFill>
                <a:srgbClr val="7030A0"/>
              </a:solidFill>
            </a:endParaRPr>
          </a:p>
          <a:p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ar-SA" b="1" dirty="0" smtClean="0">
              <a:solidFill>
                <a:srgbClr val="7030A0"/>
              </a:solidFill>
            </a:endParaRP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857620" y="642918"/>
            <a:ext cx="19335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r>
              <a:rPr lang="ar-SA" b="1" dirty="0" smtClean="0"/>
              <a:t>يمكن أن نصنف المثلثات حسب: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الأضلاع     </a:t>
            </a:r>
            <a:r>
              <a:rPr lang="ar-SA" dirty="0" smtClean="0"/>
              <a:t>           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الزوايا 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698730" y="571480"/>
            <a:ext cx="3746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تصنيف 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 متساوي الساقين 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071966"/>
          </a:xfrm>
        </p:spPr>
        <p:txBody>
          <a:bodyPr>
            <a:normAutofit/>
          </a:bodyPr>
          <a:lstStyle/>
          <a:p>
            <a:r>
              <a:rPr lang="ar-SA" dirty="0" smtClean="0"/>
              <a:t>مثلث متساوي الساقين: وهو مثلث فيه ضلعان متساويان يسميان ساقان والضلع الثالث يسمى قاعدة</a:t>
            </a:r>
          </a:p>
          <a:p>
            <a:r>
              <a:rPr lang="ar-SA" dirty="0" smtClean="0"/>
              <a:t>انتبه: يمكن أن تكون القاعدة  أطول                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من الساقين أو أقصر منهما.          ساق            ساق  </a:t>
            </a:r>
          </a:p>
          <a:p>
            <a:r>
              <a:rPr lang="ar-SA" dirty="0"/>
              <a:t> </a:t>
            </a:r>
            <a:r>
              <a:rPr lang="ar-SA" dirty="0" smtClean="0"/>
              <a:t> الزوايا المقابلة للأضلاع المتساوية أيضا </a:t>
            </a:r>
          </a:p>
          <a:p>
            <a:pPr>
              <a:buNone/>
            </a:pPr>
            <a:r>
              <a:rPr lang="ar-SA" dirty="0" smtClean="0"/>
              <a:t>      تكون متساوية                                   قاعدة </a:t>
            </a:r>
          </a:p>
          <a:p>
            <a:r>
              <a:rPr lang="ar-SA" dirty="0"/>
              <a:t> 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1000100" y="2071678"/>
            <a:ext cx="1857388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40409"/>
          </a:xfrm>
        </p:spPr>
        <p:txBody>
          <a:bodyPr>
            <a:normAutofit/>
          </a:bodyPr>
          <a:lstStyle/>
          <a:p>
            <a:r>
              <a:rPr lang="ar-SA" dirty="0" smtClean="0"/>
              <a:t>يمكن بناء مثلث متساوي الساقين وحاد الزوايا -</a:t>
            </a:r>
          </a:p>
          <a:p>
            <a:r>
              <a:rPr lang="ar-SA" dirty="0" smtClean="0"/>
              <a:t>  أي أن الزوايا الثلاثة  حادة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                                                  </a:t>
            </a:r>
            <a:r>
              <a:rPr lang="ar-SA" sz="1600" dirty="0" smtClean="0"/>
              <a:t>زوايا متساوية  </a:t>
            </a:r>
            <a:r>
              <a:rPr lang="ar-SA" dirty="0" smtClean="0"/>
              <a:t>                                                                               </a:t>
            </a:r>
            <a:endParaRPr lang="ar-SA" sz="1300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يمكن بناء مثلث متساوي الساقين وقائم الزاوية </a:t>
            </a:r>
          </a:p>
          <a:p>
            <a:pPr>
              <a:buNone/>
            </a:pPr>
            <a:r>
              <a:rPr lang="ar-SA" dirty="0" smtClean="0"/>
              <a:t> الساقان المتساويان هما الأضلاع القائمة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والضلع الثالث يسمى الوتر                                             </a:t>
            </a:r>
            <a:endParaRPr lang="he-IL" dirty="0" smtClean="0"/>
          </a:p>
        </p:txBody>
      </p:sp>
      <p:grpSp>
        <p:nvGrpSpPr>
          <p:cNvPr id="5" name="קבוצה 4"/>
          <p:cNvGrpSpPr/>
          <p:nvPr/>
        </p:nvGrpSpPr>
        <p:grpSpPr>
          <a:xfrm>
            <a:off x="571472" y="785794"/>
            <a:ext cx="3857652" cy="2357454"/>
            <a:chOff x="642910" y="3214686"/>
            <a:chExt cx="7072362" cy="2617487"/>
          </a:xfrm>
        </p:grpSpPr>
        <p:sp>
          <p:nvSpPr>
            <p:cNvPr id="6" name="TextBox 5"/>
            <p:cNvSpPr txBox="1"/>
            <p:nvPr/>
          </p:nvSpPr>
          <p:spPr>
            <a:xfrm>
              <a:off x="1285852" y="3214686"/>
              <a:ext cx="142876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10" y="4786322"/>
              <a:ext cx="14287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666" y="4572008"/>
              <a:ext cx="1702606" cy="7893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grpSp>
          <p:nvGrpSpPr>
            <p:cNvPr id="9" name="קבוצה 23"/>
            <p:cNvGrpSpPr/>
            <p:nvPr/>
          </p:nvGrpSpPr>
          <p:grpSpPr>
            <a:xfrm>
              <a:off x="3000364" y="3410218"/>
              <a:ext cx="2491376" cy="2421955"/>
              <a:chOff x="3000364" y="3410218"/>
              <a:chExt cx="2491376" cy="2421955"/>
            </a:xfrm>
          </p:grpSpPr>
          <p:sp>
            <p:nvSpPr>
              <p:cNvPr id="13" name="משולש שווה שוקיים 12"/>
              <p:cNvSpPr/>
              <p:nvPr/>
            </p:nvSpPr>
            <p:spPr>
              <a:xfrm>
                <a:off x="3071802" y="3500438"/>
                <a:ext cx="2214578" cy="2000264"/>
              </a:xfrm>
              <a:prstGeom prst="triangl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4" name="קבוצה 22"/>
              <p:cNvGrpSpPr/>
              <p:nvPr/>
            </p:nvGrpSpPr>
            <p:grpSpPr>
              <a:xfrm>
                <a:off x="3000364" y="3410218"/>
                <a:ext cx="2491376" cy="2421955"/>
                <a:chOff x="3000364" y="3410218"/>
                <a:chExt cx="2491376" cy="2421955"/>
              </a:xfrm>
            </p:grpSpPr>
            <p:sp>
              <p:nvSpPr>
                <p:cNvPr id="15" name="קשת 14"/>
                <p:cNvSpPr/>
                <p:nvPr/>
              </p:nvSpPr>
              <p:spPr>
                <a:xfrm>
                  <a:off x="3000364" y="5214950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6" name="קשת 15"/>
                <p:cNvSpPr/>
                <p:nvPr/>
              </p:nvSpPr>
              <p:spPr>
                <a:xfrm rot="14008162">
                  <a:off x="4933096" y="5005199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קשת 16"/>
                <p:cNvSpPr/>
                <p:nvPr/>
              </p:nvSpPr>
              <p:spPr>
                <a:xfrm rot="9932431">
                  <a:off x="3926759" y="3410218"/>
                  <a:ext cx="500066" cy="617223"/>
                </a:xfrm>
                <a:prstGeom prst="arc">
                  <a:avLst>
                    <a:gd name="adj1" fmla="val 13882197"/>
                    <a:gd name="adj2" fmla="val 20469430"/>
                  </a:avLst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cxnSp>
          <p:nvCxnSpPr>
            <p:cNvPr id="10" name="מחבר חץ ישר 9"/>
            <p:cNvCxnSpPr/>
            <p:nvPr/>
          </p:nvCxnSpPr>
          <p:spPr>
            <a:xfrm rot="10800000" flipV="1">
              <a:off x="5000628" y="4786322"/>
              <a:ext cx="1643074" cy="5000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/>
            <p:nvPr/>
          </p:nvCxnSpPr>
          <p:spPr>
            <a:xfrm>
              <a:off x="2714612" y="3500438"/>
              <a:ext cx="1571636" cy="2857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חץ ישר 11"/>
            <p:cNvCxnSpPr/>
            <p:nvPr/>
          </p:nvCxnSpPr>
          <p:spPr>
            <a:xfrm>
              <a:off x="2083576" y="4959677"/>
              <a:ext cx="1357321" cy="357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מחבר חץ ישר 17"/>
          <p:cNvCxnSpPr/>
          <p:nvPr/>
        </p:nvCxnSpPr>
        <p:spPr>
          <a:xfrm rot="10800000">
            <a:off x="2071670" y="2714620"/>
            <a:ext cx="571504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V="1">
            <a:off x="2571736" y="2714620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קבוצה 41"/>
          <p:cNvGrpSpPr/>
          <p:nvPr/>
        </p:nvGrpSpPr>
        <p:grpSpPr>
          <a:xfrm rot="16200000">
            <a:off x="729527" y="3699573"/>
            <a:ext cx="2298159" cy="2328517"/>
            <a:chOff x="5462253" y="3433392"/>
            <a:chExt cx="2206531" cy="2388567"/>
          </a:xfrm>
        </p:grpSpPr>
        <p:grpSp>
          <p:nvGrpSpPr>
            <p:cNvPr id="43" name="קבוצה 42"/>
            <p:cNvGrpSpPr/>
            <p:nvPr/>
          </p:nvGrpSpPr>
          <p:grpSpPr>
            <a:xfrm>
              <a:off x="5715008" y="3433392"/>
              <a:ext cx="1953776" cy="2068104"/>
              <a:chOff x="2656555" y="3966995"/>
              <a:chExt cx="1079365" cy="1034435"/>
            </a:xfrm>
          </p:grpSpPr>
          <p:sp>
            <p:nvSpPr>
              <p:cNvPr id="47" name="משולש ישר-זווית 46"/>
              <p:cNvSpPr/>
              <p:nvPr/>
            </p:nvSpPr>
            <p:spPr>
              <a:xfrm>
                <a:off x="2807226" y="3966995"/>
                <a:ext cx="928694" cy="928694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cxnSp>
            <p:nvCxnSpPr>
              <p:cNvPr id="48" name="מחבר ישר 47"/>
              <p:cNvCxnSpPr/>
              <p:nvPr/>
            </p:nvCxnSpPr>
            <p:spPr>
              <a:xfrm rot="10800000">
                <a:off x="2656555" y="448718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מחבר ישר 48"/>
              <p:cNvCxnSpPr/>
              <p:nvPr/>
            </p:nvCxnSpPr>
            <p:spPr>
              <a:xfrm rot="5400000" flipH="1" flipV="1">
                <a:off x="2964645" y="489347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מלבן 43"/>
            <p:cNvSpPr/>
            <p:nvPr/>
          </p:nvSpPr>
          <p:spPr>
            <a:xfrm rot="5597285">
              <a:off x="6750010" y="3864991"/>
              <a:ext cx="507450" cy="35460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وتر</a:t>
              </a:r>
              <a:endParaRPr lang="he-IL" dirty="0"/>
            </a:p>
          </p:txBody>
        </p:sp>
        <p:sp>
          <p:nvSpPr>
            <p:cNvPr id="45" name="מלבן 44"/>
            <p:cNvSpPr/>
            <p:nvPr/>
          </p:nvSpPr>
          <p:spPr>
            <a:xfrm rot="5400000">
              <a:off x="5288652" y="3936428"/>
              <a:ext cx="701809" cy="3546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46" name="מלבן 45"/>
            <p:cNvSpPr/>
            <p:nvPr/>
          </p:nvSpPr>
          <p:spPr>
            <a:xfrm rot="5400000">
              <a:off x="6489917" y="5292129"/>
              <a:ext cx="701809" cy="35785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929222"/>
          </a:xfrm>
        </p:spPr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يمكن بناء مثلث متساوي الساقين ومنفرج الزاوية      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785786" y="428604"/>
            <a:ext cx="2419935" cy="1857388"/>
            <a:chOff x="785786" y="3571876"/>
            <a:chExt cx="2214578" cy="1643074"/>
          </a:xfrm>
        </p:grpSpPr>
        <p:sp>
          <p:nvSpPr>
            <p:cNvPr id="5" name="TextBox 33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grpSp>
          <p:nvGrpSpPr>
            <p:cNvPr id="6" name="קבוצה 5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9" name="קבוצה 8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11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14" name="מחבר ישר 13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מחבר ישר 14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מחבר ישר 12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מחבר ישר 10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52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8" name="TextBox 53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قاعدة</a:t>
              </a:r>
              <a:endParaRPr lang="he-IL" dirty="0"/>
            </a:p>
          </p:txBody>
        </p:sp>
      </p:grpSp>
      <p:sp>
        <p:nvSpPr>
          <p:cNvPr id="16" name="משולש שווה שוקיים 15"/>
          <p:cNvSpPr/>
          <p:nvPr/>
        </p:nvSpPr>
        <p:spPr>
          <a:xfrm rot="13405772">
            <a:off x="6540518" y="3056279"/>
            <a:ext cx="1785949" cy="2487091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שולש ישר-זווית 20"/>
          <p:cNvSpPr/>
          <p:nvPr/>
        </p:nvSpPr>
        <p:spPr>
          <a:xfrm rot="17924389">
            <a:off x="953723" y="2754215"/>
            <a:ext cx="1937729" cy="2019255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sp>
        <p:nvSpPr>
          <p:cNvPr id="23" name="מציין מיקום תוכן 2"/>
          <p:cNvSpPr txBox="1">
            <a:spLocks/>
          </p:cNvSpPr>
          <p:nvPr/>
        </p:nvSpPr>
        <p:spPr>
          <a:xfrm>
            <a:off x="609600" y="652442"/>
            <a:ext cx="8229600" cy="56261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24" name="קבוצה 23"/>
          <p:cNvGrpSpPr/>
          <p:nvPr/>
        </p:nvGrpSpPr>
        <p:grpSpPr>
          <a:xfrm rot="10800000">
            <a:off x="3929058" y="3143248"/>
            <a:ext cx="2357454" cy="1785950"/>
            <a:chOff x="642910" y="4572008"/>
            <a:chExt cx="2143140" cy="571504"/>
          </a:xfrm>
        </p:grpSpPr>
        <p:grpSp>
          <p:nvGrpSpPr>
            <p:cNvPr id="25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27" name="מחבר ישר 26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מחבר ישר 27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מחבר ישר 25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مثلث فيه الأضلاع الثلاثة مختلفة الطول </a:t>
            </a:r>
          </a:p>
          <a:p>
            <a:r>
              <a:rPr lang="ar-SA" dirty="0" smtClean="0"/>
              <a:t>يمكن بناء مثلث :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مختلف الأضلاع وحاد الزوايا</a:t>
            </a:r>
          </a:p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/>
              <a:t>مختلف الأضلاع وقائم الزاوية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مختلف الإضلاع ومنفرج الزاوية  </a:t>
            </a:r>
          </a:p>
          <a:p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357158" y="2000240"/>
            <a:ext cx="2714644" cy="1143008"/>
          </a:xfrm>
          <a:prstGeom prst="triangle">
            <a:avLst>
              <a:gd name="adj" fmla="val 723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שולש ישר-זווית 4"/>
          <p:cNvSpPr/>
          <p:nvPr/>
        </p:nvSpPr>
        <p:spPr>
          <a:xfrm rot="16200000">
            <a:off x="1998908" y="3573200"/>
            <a:ext cx="1431409" cy="85725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5"/>
          <p:cNvGrpSpPr/>
          <p:nvPr/>
        </p:nvGrpSpPr>
        <p:grpSpPr>
          <a:xfrm>
            <a:off x="1214414" y="5143512"/>
            <a:ext cx="2520632" cy="1000132"/>
            <a:chOff x="642910" y="4572008"/>
            <a:chExt cx="2143140" cy="571504"/>
          </a:xfrm>
        </p:grpSpPr>
        <p:grpSp>
          <p:nvGrpSpPr>
            <p:cNvPr id="7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9" name="מחבר ישר 8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מחבר ישר 7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מחבר חץ ישר 11"/>
          <p:cNvCxnSpPr/>
          <p:nvPr/>
        </p:nvCxnSpPr>
        <p:spPr>
          <a:xfrm rot="10800000">
            <a:off x="2714612" y="2428868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rot="10800000" flipV="1">
            <a:off x="3500430" y="5643578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rot="10800000">
            <a:off x="3214678" y="4071942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מלבן 22"/>
          <p:cNvSpPr/>
          <p:nvPr/>
        </p:nvSpPr>
        <p:spPr>
          <a:xfrm>
            <a:off x="2143108" y="428604"/>
            <a:ext cx="4950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مختلف الأضلاع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هو المثلث الذي يحوي 3 أضلاع متساوية من ناحية الطول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بما أن الزوايا المقابلة للأضلاع المتساوية تكون أيضا متساوية إذا في هذا المثلث الزوايا الثلاثة متساوية ومقدارها </a:t>
            </a:r>
            <a:r>
              <a:rPr lang="ar-SA" sz="2400" dirty="0" smtClean="0"/>
              <a:t>°60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500694" y="2143116"/>
            <a:ext cx="1740230" cy="1643074"/>
            <a:chOff x="5046348" y="3786190"/>
            <a:chExt cx="1740230" cy="1643074"/>
          </a:xfrm>
        </p:grpSpPr>
        <p:sp>
          <p:nvSpPr>
            <p:cNvPr id="5" name="משולש שווה שוקיים 4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6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ישר 7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8"/>
          <p:cNvGrpSpPr/>
          <p:nvPr/>
        </p:nvGrpSpPr>
        <p:grpSpPr>
          <a:xfrm rot="10800000">
            <a:off x="2071670" y="2071678"/>
            <a:ext cx="1740230" cy="1643074"/>
            <a:chOff x="5046348" y="3786190"/>
            <a:chExt cx="1740230" cy="1643074"/>
          </a:xfrm>
        </p:grpSpPr>
        <p:sp>
          <p:nvSpPr>
            <p:cNvPr id="10" name="משולש שווה שוקיים 9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1" name="מחבר ישר 10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12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מלבן 13"/>
          <p:cNvSpPr/>
          <p:nvPr/>
        </p:nvSpPr>
        <p:spPr>
          <a:xfrm>
            <a:off x="1857356" y="357166"/>
            <a:ext cx="524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متساوي </a:t>
            </a:r>
            <a:r>
              <a:rPr lang="ar-S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072494" cy="44703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3766"/>
                <a:gridCol w="2732482"/>
                <a:gridCol w="2018123"/>
                <a:gridCol w="2018123"/>
              </a:tblGrid>
              <a:tr h="388128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حاد الزوايا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قائم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منفرج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1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مختلف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7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الساقين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91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קבוצה 15"/>
          <p:cNvGrpSpPr/>
          <p:nvPr/>
        </p:nvGrpSpPr>
        <p:grpSpPr>
          <a:xfrm>
            <a:off x="4696399" y="3370801"/>
            <a:ext cx="1374093" cy="1808017"/>
            <a:chOff x="3286116" y="3214686"/>
            <a:chExt cx="1714512" cy="3033056"/>
          </a:xfrm>
        </p:grpSpPr>
        <p:sp>
          <p:nvSpPr>
            <p:cNvPr id="17" name="משולש שווה שוקיים 16"/>
            <p:cNvSpPr/>
            <p:nvPr/>
          </p:nvSpPr>
          <p:spPr>
            <a:xfrm>
              <a:off x="3786183" y="3214686"/>
              <a:ext cx="928694" cy="23051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8" name="מחבר ישר 17"/>
            <p:cNvCxnSpPr/>
            <p:nvPr/>
          </p:nvCxnSpPr>
          <p:spPr>
            <a:xfrm rot="5400000">
              <a:off x="4429124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 rot="16200000" flipV="1">
              <a:off x="3857620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43372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86116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4745" y="5488560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grpSp>
        <p:nvGrpSpPr>
          <p:cNvPr id="5" name="קבוצה 22"/>
          <p:cNvGrpSpPr/>
          <p:nvPr/>
        </p:nvGrpSpPr>
        <p:grpSpPr>
          <a:xfrm rot="4890013">
            <a:off x="5018244" y="4803940"/>
            <a:ext cx="1301772" cy="1301772"/>
            <a:chOff x="5046348" y="3786190"/>
            <a:chExt cx="1740230" cy="1643074"/>
          </a:xfrm>
        </p:grpSpPr>
        <p:sp>
          <p:nvSpPr>
            <p:cNvPr id="24" name="משולש שווה שוקיים 23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5" name="מחבר ישר 24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ישר 25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משולש ישר-זווית 27"/>
          <p:cNvSpPr/>
          <p:nvPr/>
        </p:nvSpPr>
        <p:spPr>
          <a:xfrm rot="10800000">
            <a:off x="2571737" y="2419158"/>
            <a:ext cx="1229451" cy="79552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38"/>
          <p:cNvGrpSpPr/>
          <p:nvPr/>
        </p:nvGrpSpPr>
        <p:grpSpPr>
          <a:xfrm rot="5400000">
            <a:off x="2757287" y="3587763"/>
            <a:ext cx="1071264" cy="1085614"/>
            <a:chOff x="2656555" y="3929066"/>
            <a:chExt cx="1058189" cy="1072364"/>
          </a:xfrm>
        </p:grpSpPr>
        <p:sp>
          <p:nvSpPr>
            <p:cNvPr id="29" name="משולש ישר-זווית 28"/>
            <p:cNvSpPr/>
            <p:nvPr/>
          </p:nvSpPr>
          <p:spPr>
            <a:xfrm>
              <a:off x="2786050" y="3929066"/>
              <a:ext cx="928694" cy="9286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5" name="מחבר ישר 34"/>
            <p:cNvCxnSpPr/>
            <p:nvPr/>
          </p:nvCxnSpPr>
          <p:spPr>
            <a:xfrm rot="10800000">
              <a:off x="2656555" y="448718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 rot="5400000" flipH="1" flipV="1">
              <a:off x="2964645" y="489347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משולש שווה שוקיים 39"/>
          <p:cNvSpPr/>
          <p:nvPr/>
        </p:nvSpPr>
        <p:spPr>
          <a:xfrm>
            <a:off x="4913361" y="2285991"/>
            <a:ext cx="1012489" cy="795527"/>
          </a:xfrm>
          <a:prstGeom prst="triangle">
            <a:avLst>
              <a:gd name="adj" fmla="val 72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קבוצה 40"/>
          <p:cNvGrpSpPr/>
          <p:nvPr/>
        </p:nvGrpSpPr>
        <p:grpSpPr>
          <a:xfrm>
            <a:off x="501799" y="2358312"/>
            <a:ext cx="1663376" cy="650886"/>
            <a:chOff x="642910" y="4572008"/>
            <a:chExt cx="2143140" cy="571504"/>
          </a:xfrm>
        </p:grpSpPr>
        <p:grpSp>
          <p:nvGrpSpPr>
            <p:cNvPr id="8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44" name="מחבר ישר 43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מחבר ישר 44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מחבר ישר 42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45"/>
          <p:cNvGrpSpPr/>
          <p:nvPr/>
        </p:nvGrpSpPr>
        <p:grpSpPr>
          <a:xfrm rot="10800000">
            <a:off x="357158" y="3587763"/>
            <a:ext cx="1808017" cy="1301772"/>
            <a:chOff x="785786" y="3571876"/>
            <a:chExt cx="2214578" cy="1643074"/>
          </a:xfrm>
        </p:grpSpPr>
        <p:sp>
          <p:nvSpPr>
            <p:cNvPr id="47" name="TextBox 46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grpSp>
          <p:nvGrpSpPr>
            <p:cNvPr id="10" name="קבוצה 54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11" name="קבוצה 44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43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56" name="מחבר ישר 55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מחבר ישר 56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מחבר ישר 54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מחבר ישר 51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מחבר ישר 52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sp>
        <p:nvSpPr>
          <p:cNvPr id="59" name="לחצן פעולה: בית 58">
            <a:hlinkClick r:id="rId2" action="ppaction://hlinksldjump" highlightClick="1"/>
          </p:cNvPr>
          <p:cNvSpPr/>
          <p:nvPr/>
        </p:nvSpPr>
        <p:spPr>
          <a:xfrm>
            <a:off x="346125" y="6333970"/>
            <a:ext cx="357190" cy="357190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2285984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285720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-131371" y="285729"/>
            <a:ext cx="940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تصنيف المثلثات حسب</a:t>
            </a:r>
          </a:p>
          <a:p>
            <a:pPr algn="ctr"/>
            <a:r>
              <a:rPr lang="ar-S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</a:t>
            </a:r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الزوايا والأضلاع معاً</a:t>
            </a:r>
            <a:endParaRPr lang="he-IL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58" grpId="0"/>
      <p:bldP spid="60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511</Words>
  <Application>Microsoft Office PowerPoint</Application>
  <PresentationFormat>‫הצגה על המסך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מצגת של PowerPoint</vt:lpstr>
      <vt:lpstr>מצגת של PowerPoint</vt:lpstr>
      <vt:lpstr>מצגת של PowerPoint</vt:lpstr>
      <vt:lpstr>المثلث متساوي الساقين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تمارين </vt:lpstr>
      <vt:lpstr>أمامك مجموعة من المثّلثات ، صنّفها بحسب أضلاعه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المثلثات</dc:title>
  <dc:creator>user</dc:creator>
  <cp:lastModifiedBy>Muhammed Zidane</cp:lastModifiedBy>
  <cp:revision>35</cp:revision>
  <dcterms:created xsi:type="dcterms:W3CDTF">2012-03-16T17:55:24Z</dcterms:created>
  <dcterms:modified xsi:type="dcterms:W3CDTF">2020-03-15T23:20:08Z</dcterms:modified>
</cp:coreProperties>
</file>