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0160000" cy="7620000"/>
  <p:notesSz cx="7620000" cy="10160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200" y="24"/>
      </p:cViewPr>
      <p:guideLst>
        <p:guide orient="horz" pos="24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4662136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 txBox="1">
            <a:spLocks noGrp="1"/>
          </p:cNvSpPr>
          <p:nvPr>
            <p:ph type="ctrTitle"/>
          </p:nvPr>
        </p:nvSpPr>
        <p:spPr>
          <a:xfrm>
            <a:off x="914400" y="3048000"/>
            <a:ext cx="8331200" cy="1219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buSzPct val="100000"/>
              <a:defRPr sz="4800"/>
            </a:lvl1pPr>
            <a:lvl2pPr algn="ctr">
              <a:buSzPct val="100000"/>
              <a:defRPr sz="4800"/>
            </a:lvl2pPr>
            <a:lvl3pPr algn="ctr">
              <a:buSzPct val="100000"/>
              <a:defRPr sz="4800"/>
            </a:lvl3pPr>
            <a:lvl4pPr algn="ctr">
              <a:buSzPct val="100000"/>
              <a:defRPr sz="4800"/>
            </a:lvl4pPr>
            <a:lvl5pPr algn="ctr">
              <a:buSzPct val="100000"/>
              <a:defRPr sz="4800"/>
            </a:lvl5pPr>
            <a:lvl6pPr algn="ctr">
              <a:buSzPct val="100000"/>
              <a:defRPr sz="4800"/>
            </a:lvl6pPr>
            <a:lvl7pPr algn="ctr">
              <a:buSzPct val="100000"/>
              <a:defRPr sz="4800"/>
            </a:lvl7pPr>
            <a:lvl8pPr algn="ctr">
              <a:buSzPct val="100000"/>
              <a:defRPr sz="4800"/>
            </a:lvl8pPr>
            <a:lvl9pPr algn="ctr">
              <a:buSzPct val="100000"/>
              <a:defRPr sz="4800"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ubTitle" idx="1"/>
          </p:nvPr>
        </p:nvSpPr>
        <p:spPr>
          <a:xfrm>
            <a:off x="1828800" y="4572000"/>
            <a:ext cx="6502399" cy="914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buSzPct val="100000"/>
              <a:defRPr sz="3200"/>
            </a:lvl1pPr>
            <a:lvl2pPr algn="ctr">
              <a:buSzPct val="100000"/>
              <a:defRPr sz="3200"/>
            </a:lvl2pPr>
            <a:lvl3pPr algn="ctr">
              <a:buSzPct val="100000"/>
              <a:defRPr sz="3200"/>
            </a:lvl3pPr>
            <a:lvl4pPr algn="ctr">
              <a:buSzPct val="100000"/>
              <a:defRPr sz="3200"/>
            </a:lvl4pPr>
            <a:lvl5pPr algn="ctr">
              <a:buSzPct val="100000"/>
              <a:defRPr sz="3200"/>
            </a:lvl5pPr>
            <a:lvl6pPr algn="ctr">
              <a:buSzPct val="100000"/>
              <a:defRPr sz="3200"/>
            </a:lvl6pPr>
            <a:lvl7pPr algn="ctr">
              <a:buSzPct val="100000"/>
              <a:defRPr sz="3200"/>
            </a:lvl7pPr>
            <a:lvl8pPr algn="ctr">
              <a:buSzPct val="100000"/>
              <a:defRPr sz="3200"/>
            </a:lvl8pPr>
            <a:lvl9pPr algn="ctr">
              <a:buSzPct val="100000"/>
              <a:defRPr sz="3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550400" cy="914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buSzPct val="99224"/>
              <a:defRPr sz="4266"/>
            </a:lvl1pPr>
            <a:lvl2pPr>
              <a:buSzPct val="99224"/>
              <a:defRPr sz="4266"/>
            </a:lvl2pPr>
            <a:lvl3pPr>
              <a:buSzPct val="99224"/>
              <a:defRPr sz="4266"/>
            </a:lvl3pPr>
            <a:lvl4pPr>
              <a:buSzPct val="99224"/>
              <a:defRPr sz="4266"/>
            </a:lvl4pPr>
            <a:lvl5pPr>
              <a:buSzPct val="99224"/>
              <a:defRPr sz="4266"/>
            </a:lvl5pPr>
            <a:lvl6pPr>
              <a:buSzPct val="99224"/>
              <a:defRPr sz="4266"/>
            </a:lvl6pPr>
            <a:lvl7pPr>
              <a:buSzPct val="99224"/>
              <a:defRPr sz="4266"/>
            </a:lvl7pPr>
            <a:lvl8pPr>
              <a:buSzPct val="99224"/>
              <a:defRPr sz="4266"/>
            </a:lvl8pPr>
            <a:lvl9pPr>
              <a:buSzPct val="99224"/>
              <a:defRPr sz="4266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9550400" cy="5486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buSzPct val="98765"/>
              <a:defRPr sz="2666"/>
            </a:lvl1pPr>
            <a:lvl2pPr>
              <a:buSzPct val="98765"/>
              <a:defRPr sz="2666"/>
            </a:lvl2pPr>
            <a:lvl3pPr>
              <a:buSzPct val="98765"/>
              <a:defRPr sz="2666"/>
            </a:lvl3pPr>
            <a:lvl4pPr>
              <a:buSzPct val="98765"/>
              <a:defRPr sz="2666"/>
            </a:lvl4pPr>
            <a:lvl5pPr>
              <a:buSzPct val="98765"/>
              <a:defRPr sz="2666"/>
            </a:lvl5pPr>
            <a:lvl6pPr>
              <a:buSzPct val="98765"/>
              <a:defRPr sz="2666"/>
            </a:lvl6pPr>
            <a:lvl7pPr>
              <a:buSzPct val="98765"/>
              <a:defRPr sz="2666"/>
            </a:lvl7pPr>
            <a:lvl8pPr>
              <a:buSzPct val="98765"/>
              <a:defRPr sz="2666"/>
            </a:lvl8pPr>
            <a:lvl9pPr>
              <a:buSzPct val="98765"/>
              <a:defRPr sz="2666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550400" cy="914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buSzPct val="99224"/>
              <a:defRPr sz="4266"/>
            </a:lvl1pPr>
            <a:lvl2pPr>
              <a:buSzPct val="99224"/>
              <a:defRPr sz="4266"/>
            </a:lvl2pPr>
            <a:lvl3pPr>
              <a:buSzPct val="99224"/>
              <a:defRPr sz="4266"/>
            </a:lvl3pPr>
            <a:lvl4pPr>
              <a:buSzPct val="99224"/>
              <a:defRPr sz="4266"/>
            </a:lvl4pPr>
            <a:lvl5pPr>
              <a:buSzPct val="99224"/>
              <a:defRPr sz="4266"/>
            </a:lvl5pPr>
            <a:lvl6pPr>
              <a:buSzPct val="99224"/>
              <a:defRPr sz="4266"/>
            </a:lvl6pPr>
            <a:lvl7pPr>
              <a:buSzPct val="99224"/>
              <a:defRPr sz="4266"/>
            </a:lvl7pPr>
            <a:lvl8pPr>
              <a:buSzPct val="99224"/>
              <a:defRPr sz="4266"/>
            </a:lvl8pPr>
            <a:lvl9pPr>
              <a:buSzPct val="99224"/>
              <a:defRPr sz="4266"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470399" cy="5486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buSzPct val="98765"/>
              <a:defRPr sz="2666"/>
            </a:lvl1pPr>
            <a:lvl2pPr>
              <a:buSzPct val="98765"/>
              <a:defRPr sz="2666"/>
            </a:lvl2pPr>
            <a:lvl3pPr>
              <a:buSzPct val="98765"/>
              <a:defRPr sz="2666"/>
            </a:lvl3pPr>
            <a:lvl4pPr>
              <a:buSzPct val="98765"/>
              <a:defRPr sz="2666"/>
            </a:lvl4pPr>
            <a:lvl5pPr>
              <a:buSzPct val="98765"/>
              <a:defRPr sz="2666"/>
            </a:lvl5pPr>
            <a:lvl6pPr>
              <a:buSzPct val="98765"/>
              <a:defRPr sz="2666"/>
            </a:lvl6pPr>
            <a:lvl7pPr>
              <a:buSzPct val="98765"/>
              <a:defRPr sz="2666"/>
            </a:lvl7pPr>
            <a:lvl8pPr>
              <a:buSzPct val="98765"/>
              <a:defRPr sz="2666"/>
            </a:lvl8pPr>
            <a:lvl9pPr>
              <a:buSzPct val="98765"/>
              <a:defRPr sz="2666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2"/>
          </p:nvPr>
        </p:nvSpPr>
        <p:spPr>
          <a:xfrm>
            <a:off x="5384800" y="1828800"/>
            <a:ext cx="4470399" cy="5486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buSzPct val="98765"/>
              <a:defRPr sz="2666"/>
            </a:lvl1pPr>
            <a:lvl2pPr>
              <a:buSzPct val="98765"/>
              <a:defRPr sz="2666"/>
            </a:lvl2pPr>
            <a:lvl3pPr>
              <a:buSzPct val="98765"/>
              <a:defRPr sz="2666"/>
            </a:lvl3pPr>
            <a:lvl4pPr>
              <a:buSzPct val="98765"/>
              <a:defRPr sz="2666"/>
            </a:lvl4pPr>
            <a:lvl5pPr>
              <a:buSzPct val="98765"/>
              <a:defRPr sz="2666"/>
            </a:lvl5pPr>
            <a:lvl6pPr>
              <a:buSzPct val="98765"/>
              <a:defRPr sz="2666"/>
            </a:lvl6pPr>
            <a:lvl7pPr>
              <a:buSzPct val="98765"/>
              <a:defRPr sz="2666"/>
            </a:lvl7pPr>
            <a:lvl8pPr>
              <a:buSzPct val="98765"/>
              <a:defRPr sz="2666"/>
            </a:lvl8pPr>
            <a:lvl9pPr>
              <a:buSzPct val="98765"/>
              <a:defRPr sz="2666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04800" y="6705600"/>
            <a:ext cx="9550400" cy="60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buSzPct val="100000"/>
              <a:defRPr sz="3200"/>
            </a:lvl1pPr>
            <a:lvl2pPr algn="ctr">
              <a:buSzPct val="100000"/>
              <a:defRPr sz="3200"/>
            </a:lvl2pPr>
            <a:lvl3pPr algn="ctr">
              <a:buSzPct val="100000"/>
              <a:defRPr sz="3200"/>
            </a:lvl3pPr>
            <a:lvl4pPr algn="ctr">
              <a:buSzPct val="100000"/>
              <a:defRPr sz="3200"/>
            </a:lvl4pPr>
            <a:lvl5pPr algn="ctr">
              <a:buSzPct val="100000"/>
              <a:defRPr sz="3200"/>
            </a:lvl5pPr>
            <a:lvl6pPr algn="ctr">
              <a:buSzPct val="100000"/>
              <a:defRPr sz="3200"/>
            </a:lvl6pPr>
            <a:lvl7pPr algn="ctr">
              <a:buSzPct val="100000"/>
              <a:defRPr sz="3200"/>
            </a:lvl7pPr>
            <a:lvl8pPr algn="ctr">
              <a:buSzPct val="100000"/>
              <a:defRPr sz="3200"/>
            </a:lvl8pPr>
            <a:lvl9pPr algn="ctr">
              <a:buSzPct val="100000"/>
              <a:defRPr sz="3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610300" y="1659800"/>
            <a:ext cx="9015574" cy="1903575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200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333">
                <a:solidFill>
                  <a:srgbClr val="FEECE4"/>
                </a:solidFill>
                <a:latin typeface="Arial"/>
                <a:ea typeface="Arial"/>
                <a:cs typeface="Arial"/>
                <a:sym typeface="Arial"/>
              </a:rPr>
              <a:t>أنواع الخطوط</a:t>
            </a:r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1626300" y="3861150"/>
            <a:ext cx="6983575" cy="1921225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ctr" rtl="1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555" dirty="0" smtClea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رقية أبو شهوان.</a:t>
            </a:r>
            <a:endParaRPr lang="en-US" sz="3555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610300" y="305150"/>
            <a:ext cx="9015574" cy="1243874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E3E3FF"/>
                </a:solidFill>
                <a:latin typeface="Arial"/>
                <a:ea typeface="Arial"/>
                <a:cs typeface="Arial"/>
                <a:sym typeface="Arial"/>
              </a:rPr>
              <a:t>الخط المركب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10300" y="1829150"/>
            <a:ext cx="9015574" cy="496922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381000" lvl="0" indent="-276577" algn="r" rtl="1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FFFFFF"/>
              </a:buClr>
              <a:buSzPct val="164609"/>
              <a:buFont typeface="Arial"/>
              <a:buChar char="•"/>
            </a:pPr>
            <a:r>
              <a:rPr lang="en-US" sz="355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
هو عبارة عن خط فيه خليط من المنكسر والمنحني معًا</a:t>
            </a:r>
          </a:p>
          <a:p>
            <a:endParaRPr lang="en-US" sz="3555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Shape 105"/>
          <p:cNvSpPr/>
          <p:nvPr/>
        </p:nvSpPr>
        <p:spPr>
          <a:xfrm>
            <a:off x="1703900" y="3799400"/>
            <a:ext cx="1947324" cy="899574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106" name="Shape 106"/>
          <p:cNvSpPr/>
          <p:nvPr/>
        </p:nvSpPr>
        <p:spPr>
          <a:xfrm>
            <a:off x="7313075" y="3884075"/>
            <a:ext cx="1217075" cy="814900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107" name="Shape 107"/>
          <p:cNvSpPr/>
          <p:nvPr/>
        </p:nvSpPr>
        <p:spPr>
          <a:xfrm>
            <a:off x="5069400" y="4360325"/>
            <a:ext cx="899574" cy="1460474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108" name="Shape 108"/>
          <p:cNvSpPr/>
          <p:nvPr/>
        </p:nvSpPr>
        <p:spPr>
          <a:xfrm>
            <a:off x="5947825" y="4127500"/>
            <a:ext cx="179900" cy="1693324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  <p:sp>
        <p:nvSpPr>
          <p:cNvPr id="109" name="Shape 109"/>
          <p:cNvSpPr/>
          <p:nvPr/>
        </p:nvSpPr>
        <p:spPr>
          <a:xfrm>
            <a:off x="4243900" y="3206725"/>
            <a:ext cx="2518825" cy="1375825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610300" y="305150"/>
            <a:ext cx="9015574" cy="1243874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E3E3FF"/>
                </a:solidFill>
                <a:latin typeface="Arial"/>
                <a:ea typeface="Arial"/>
                <a:cs typeface="Arial"/>
                <a:sym typeface="Arial"/>
              </a:rPr>
              <a:t>أرجو أن تكونوا قد استمتعتم من الدرس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10300" y="1829150"/>
            <a:ext cx="9015574" cy="496922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381000" lvl="0" indent="-276577" algn="r" rtl="1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64609"/>
              <a:buFont typeface="Arial"/>
              <a:buChar char="•"/>
            </a:pPr>
            <a:r>
              <a:rPr lang="en-US" sz="3555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مع</a:t>
            </a:r>
            <a:r>
              <a:rPr lang="en-US" sz="3555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55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تحياتي</a:t>
            </a:r>
            <a:r>
              <a:rPr lang="en-US" sz="3555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ar-JO" sz="3555" dirty="0" smtClean="0">
                <a:solidFill>
                  <a:srgbClr val="FFFFFF"/>
                </a:solidFill>
              </a:rPr>
              <a:t>رقية </a:t>
            </a:r>
            <a:r>
              <a:rPr lang="ar-JO" sz="3555" smtClean="0">
                <a:solidFill>
                  <a:srgbClr val="FFFFFF"/>
                </a:solidFill>
              </a:rPr>
              <a:t>أبو شهوان.</a:t>
            </a:r>
            <a:endParaRPr lang="en-US" sz="3555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endParaRPr lang="en-US" sz="3555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Shape 116"/>
          <p:cNvSpPr/>
          <p:nvPr/>
        </p:nvSpPr>
        <p:spPr>
          <a:xfrm>
            <a:off x="2984500" y="2984500"/>
            <a:ext cx="1555750" cy="1650975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117" name="Shape 117"/>
          <p:cNvSpPr/>
          <p:nvPr/>
        </p:nvSpPr>
        <p:spPr>
          <a:xfrm>
            <a:off x="5873750" y="3323150"/>
            <a:ext cx="1534574" cy="1375825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610300" y="305150"/>
            <a:ext cx="9015574" cy="1243874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2005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333">
                <a:solidFill>
                  <a:srgbClr val="E3E3FF"/>
                </a:solidFill>
                <a:latin typeface="Arial"/>
                <a:ea typeface="Arial"/>
                <a:cs typeface="Arial"/>
                <a:sym typeface="Arial"/>
              </a:rPr>
              <a:t>تعاريف :</a:t>
            </a:r>
            <a:r>
              <a:rPr lang="en-US" sz="4888">
                <a:solidFill>
                  <a:srgbClr val="E3E3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610300" y="1829150"/>
            <a:ext cx="9015574" cy="496922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381000" lvl="0" indent="-333022" algn="r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68350"/>
              <a:buFont typeface="Arial"/>
              <a:buChar char="•"/>
            </a:pPr>
            <a:r>
              <a:rPr lang="en-US" sz="4444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الخط </a:t>
            </a:r>
            <a:r>
              <a:rPr lang="en-US" sz="444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: هو مجموعة نقاط متصلة معًا ، لا يوجد له بداية ولانهاية .</a:t>
            </a:r>
          </a:p>
          <a:p>
            <a:pPr marL="0" marR="381000" lvl="0" indent="-333022" algn="r" rtl="1">
              <a:lnSpc>
                <a:spcPct val="120000"/>
              </a:lnSpc>
              <a:spcBef>
                <a:spcPts val="802"/>
              </a:spcBef>
              <a:spcAft>
                <a:spcPts val="0"/>
              </a:spcAft>
              <a:buClr>
                <a:srgbClr val="FFFFFF"/>
              </a:buClr>
              <a:buSzPct val="168350"/>
              <a:buFont typeface="Arial"/>
              <a:buChar char="•"/>
            </a:pPr>
            <a:r>
              <a:rPr lang="en-US" sz="444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......_____________....</a:t>
            </a:r>
          </a:p>
          <a:p>
            <a:endParaRPr lang="en-US" sz="4444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381000" lvl="0" indent="-333022" algn="r" rtl="1">
              <a:lnSpc>
                <a:spcPct val="120000"/>
              </a:lnSpc>
              <a:spcBef>
                <a:spcPts val="802"/>
              </a:spcBef>
              <a:spcAft>
                <a:spcPts val="0"/>
              </a:spcAft>
              <a:buClr>
                <a:srgbClr val="FFFFFF"/>
              </a:buClr>
              <a:buSzPct val="168350"/>
              <a:buFont typeface="Arial"/>
              <a:buChar char="•"/>
            </a:pPr>
            <a:r>
              <a:rPr lang="en-US" sz="4444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القطعة </a:t>
            </a:r>
            <a:r>
              <a:rPr lang="en-US" sz="444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: هي جزء من الخط ، لها بداية ولها نهاية . </a:t>
            </a:r>
          </a:p>
          <a:p>
            <a:pPr marL="0" marR="381000" lvl="0" indent="-333022" algn="r" rtl="1">
              <a:lnSpc>
                <a:spcPct val="120000"/>
              </a:lnSpc>
              <a:spcBef>
                <a:spcPts val="802"/>
              </a:spcBef>
              <a:spcAft>
                <a:spcPts val="0"/>
              </a:spcAft>
              <a:buClr>
                <a:srgbClr val="FFFFFF"/>
              </a:buClr>
              <a:buSzPct val="168350"/>
              <a:buFont typeface="Arial"/>
              <a:buChar char="•"/>
            </a:pPr>
            <a:r>
              <a:rPr lang="en-US" sz="444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._____________.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610300" y="305150"/>
            <a:ext cx="9015574" cy="1243874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E3E3FF"/>
                </a:solidFill>
                <a:latin typeface="Arial"/>
                <a:ea typeface="Arial"/>
                <a:cs typeface="Arial"/>
                <a:sym typeface="Arial"/>
              </a:rPr>
              <a:t>أضغط على نوع الخط للتعرف عليه </a:t>
            </a:r>
          </a:p>
        </p:txBody>
      </p:sp>
      <p:sp>
        <p:nvSpPr>
          <p:cNvPr id="32" name="Shape 32"/>
          <p:cNvSpPr/>
          <p:nvPr/>
        </p:nvSpPr>
        <p:spPr>
          <a:xfrm>
            <a:off x="465650" y="1735650"/>
            <a:ext cx="9144000" cy="4984724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33" name="Shape 33"/>
          <p:cNvSpPr txBox="1"/>
          <p:nvPr/>
        </p:nvSpPr>
        <p:spPr>
          <a:xfrm>
            <a:off x="4030475" y="1749775"/>
            <a:ext cx="2095850" cy="2051750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2016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44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أنواع</a:t>
            </a:r>
            <a:r>
              <a:rPr lang="en-US" sz="2222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444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الخطوط</a:t>
            </a:r>
          </a:p>
        </p:txBody>
      </p:sp>
      <p:sp>
        <p:nvSpPr>
          <p:cNvPr id="34" name="Shape 34"/>
          <p:cNvSpPr txBox="1"/>
          <p:nvPr/>
        </p:nvSpPr>
        <p:spPr>
          <a:xfrm>
            <a:off x="483300" y="4727200"/>
            <a:ext cx="2095850" cy="2049974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 u="sng">
                <a:solidFill>
                  <a:srgbClr val="00FFCC"/>
                </a:solidFill>
                <a:latin typeface="Arial"/>
                <a:ea typeface="Arial"/>
                <a:cs typeface="Arial"/>
                <a:sym typeface="Arial"/>
              </a:rPr>
              <a:t>الخط المركب</a:t>
            </a:r>
            <a:r>
              <a:rPr lang="en-US" sz="355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35" name="Shape 35"/>
          <p:cNvSpPr txBox="1"/>
          <p:nvPr/>
        </p:nvSpPr>
        <p:spPr>
          <a:xfrm>
            <a:off x="2848675" y="4727200"/>
            <a:ext cx="2094074" cy="2049974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2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lang="en-US" sz="3555" u="sng">
                <a:solidFill>
                  <a:srgbClr val="00FFCC"/>
                </a:solidFill>
                <a:latin typeface="Arial"/>
                <a:ea typeface="Arial"/>
                <a:cs typeface="Arial"/>
                <a:sym typeface="Arial"/>
              </a:rPr>
              <a:t>الخط</a:t>
            </a:r>
            <a:r>
              <a:rPr lang="en-US" sz="2222" u="sng">
                <a:solidFill>
                  <a:srgbClr val="00FF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55" u="sng">
                <a:solidFill>
                  <a:srgbClr val="00FFCC"/>
                </a:solidFill>
                <a:latin typeface="Arial"/>
                <a:ea typeface="Arial"/>
                <a:cs typeface="Arial"/>
                <a:sym typeface="Arial"/>
              </a:rPr>
              <a:t>المنحني</a:t>
            </a:r>
          </a:p>
        </p:txBody>
      </p:sp>
      <p:sp>
        <p:nvSpPr>
          <p:cNvPr id="36" name="Shape 36"/>
          <p:cNvSpPr txBox="1"/>
          <p:nvPr/>
        </p:nvSpPr>
        <p:spPr>
          <a:xfrm>
            <a:off x="5214050" y="4727200"/>
            <a:ext cx="2094074" cy="2049974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 u="sng">
                <a:solidFill>
                  <a:srgbClr val="00FFCC"/>
                </a:solidFill>
                <a:latin typeface="Arial"/>
                <a:ea typeface="Arial"/>
                <a:cs typeface="Arial"/>
                <a:sym typeface="Arial"/>
              </a:rPr>
              <a:t>الخط المنكسر</a:t>
            </a:r>
          </a:p>
        </p:txBody>
      </p:sp>
      <p:sp>
        <p:nvSpPr>
          <p:cNvPr id="37" name="Shape 37"/>
          <p:cNvSpPr txBox="1"/>
          <p:nvPr/>
        </p:nvSpPr>
        <p:spPr>
          <a:xfrm>
            <a:off x="7577650" y="4727200"/>
            <a:ext cx="2094074" cy="2049974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 u="sng">
                <a:solidFill>
                  <a:srgbClr val="00FFCC"/>
                </a:solidFill>
                <a:latin typeface="Arial"/>
                <a:ea typeface="Arial"/>
                <a:cs typeface="Arial"/>
                <a:sym typeface="Arial"/>
              </a:rPr>
              <a:t>الخط المستقيم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610300" y="305150"/>
            <a:ext cx="9015574" cy="1243874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E3E3FF"/>
                </a:solidFill>
                <a:latin typeface="Arial"/>
                <a:ea typeface="Arial"/>
                <a:cs typeface="Arial"/>
                <a:sym typeface="Arial"/>
              </a:rPr>
              <a:t>الخط المستقيم </a:t>
            </a:r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10300" y="1541625"/>
            <a:ext cx="9015574" cy="525672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381000" lvl="0" indent="-276577" algn="r" rtl="1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FFFFFF"/>
              </a:buClr>
              <a:buSzPct val="164609"/>
              <a:buFont typeface="Arial"/>
              <a:buChar char="•"/>
            </a:pPr>
            <a:r>
              <a:rPr lang="en-US" sz="355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
يمتد على استقامة واحدة</a:t>
            </a:r>
          </a:p>
          <a:p>
            <a:endParaRPr lang="en-US" sz="3555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381000" lvl="0" indent="-276577" algn="r" rtl="1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FFFFFF"/>
              </a:buClr>
              <a:buSzPct val="164609"/>
              <a:buFont typeface="Arial"/>
              <a:buChar char="•"/>
            </a:pPr>
            <a:r>
              <a:rPr lang="en-US" sz="355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يجب رسمه بواسطة مسطرة</a:t>
            </a:r>
          </a:p>
          <a:p>
            <a:endParaRPr lang="en-US" sz="3555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381000" lvl="0" indent="-276577" algn="r" rtl="1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FFFFFF"/>
              </a:buClr>
              <a:buSzPct val="164609"/>
              <a:buFont typeface="Arial"/>
              <a:buChar char="•"/>
            </a:pPr>
            <a:r>
              <a:rPr lang="en-US" sz="355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هو أقصر طريق بين نقطتين </a:t>
            </a:r>
          </a:p>
          <a:p>
            <a:endParaRPr lang="en-US" sz="3555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Shape 44"/>
          <p:cNvSpPr/>
          <p:nvPr/>
        </p:nvSpPr>
        <p:spPr>
          <a:xfrm>
            <a:off x="1386400" y="5482150"/>
            <a:ext cx="3460750" cy="114300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45" name="Shape 45"/>
          <p:cNvSpPr txBox="1"/>
          <p:nvPr/>
        </p:nvSpPr>
        <p:spPr>
          <a:xfrm>
            <a:off x="1506350" y="5547425"/>
            <a:ext cx="3300575" cy="1085125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2" b="1" u="sng">
                <a:solidFill>
                  <a:srgbClr val="00FFCC"/>
                </a:solidFill>
                <a:latin typeface="Arial"/>
                <a:ea typeface="Arial"/>
                <a:cs typeface="Arial"/>
                <a:sym typeface="Arial"/>
              </a:rPr>
              <a:t>أنواع الخط المستقيم:</a:t>
            </a:r>
            <a:r>
              <a:rPr lang="en-US" sz="2222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610300" y="305150"/>
            <a:ext cx="9015574" cy="1243874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E3E3FF"/>
                </a:solidFill>
                <a:latin typeface="Arial"/>
                <a:ea typeface="Arial"/>
                <a:cs typeface="Arial"/>
                <a:sym typeface="Arial"/>
              </a:rPr>
              <a:t>أنواع الخط المستقيم:</a:t>
            </a:r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5266950" y="1829150"/>
            <a:ext cx="4358900" cy="496922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381000" lvl="0" indent="-248355" algn="r" rtl="1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FFFFFF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
المستقيم العمودي</a:t>
            </a:r>
          </a:p>
          <a:p>
            <a:endParaRPr lang="en-US" sz="311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381000" lvl="0" indent="-248355" algn="r" rtl="1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FFFFFF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المستقيم الافقي</a:t>
            </a:r>
          </a:p>
          <a:p>
            <a:endParaRPr lang="en-US" sz="311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381000" lvl="0" indent="-248355" algn="r" rtl="1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FFFFFF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المستقيم المائل</a:t>
            </a:r>
          </a:p>
        </p:txBody>
      </p:sp>
      <p:sp>
        <p:nvSpPr>
          <p:cNvPr id="52" name="Shape 52"/>
          <p:cNvSpPr/>
          <p:nvPr/>
        </p:nvSpPr>
        <p:spPr>
          <a:xfrm>
            <a:off x="3958150" y="3884075"/>
            <a:ext cx="2402399" cy="10575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53" name="Shape 53"/>
          <p:cNvSpPr/>
          <p:nvPr/>
        </p:nvSpPr>
        <p:spPr>
          <a:xfrm>
            <a:off x="1873250" y="2286000"/>
            <a:ext cx="21150" cy="2328324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54" name="Shape 54"/>
          <p:cNvSpPr/>
          <p:nvPr/>
        </p:nvSpPr>
        <p:spPr>
          <a:xfrm>
            <a:off x="2836325" y="4519075"/>
            <a:ext cx="2095500" cy="1460474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55" name="Shape 55"/>
          <p:cNvSpPr/>
          <p:nvPr/>
        </p:nvSpPr>
        <p:spPr>
          <a:xfrm>
            <a:off x="1238250" y="5725575"/>
            <a:ext cx="804325" cy="804325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610300" y="305150"/>
            <a:ext cx="9015574" cy="1243874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E3E3FF"/>
                </a:solidFill>
                <a:latin typeface="Arial"/>
                <a:ea typeface="Arial"/>
                <a:cs typeface="Arial"/>
                <a:sym typeface="Arial"/>
              </a:rPr>
              <a:t>الخط المنكسر: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10300" y="1829150"/>
            <a:ext cx="9015574" cy="496922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381000" lvl="0" indent="-276577" algn="r" rtl="1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FFFFFF"/>
              </a:buClr>
              <a:buSzPct val="164609"/>
              <a:buFont typeface="Arial"/>
              <a:buChar char="•"/>
            </a:pPr>
            <a:r>
              <a:rPr lang="en-US" sz="355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
مكون من قطع مستقيمة مرتبطة معًا ليس على استقامة واحدة</a:t>
            </a:r>
          </a:p>
          <a:p>
            <a:endParaRPr lang="en-US" sz="3555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381000" lvl="0" indent="-276577" algn="r" rtl="1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FFFFFF"/>
              </a:buClr>
              <a:buSzPct val="164609"/>
              <a:buFont typeface="Arial"/>
              <a:buChar char="•"/>
            </a:pPr>
            <a:r>
              <a:rPr lang="en-US" sz="355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وكأنه خط مستقيم قد انكسر </a:t>
            </a:r>
          </a:p>
          <a:p>
            <a:endParaRPr lang="en-US" sz="3555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indent="0" algn="r" rtl="1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بعض الأشكال الهندسية مثل المضلعات</a:t>
            </a:r>
          </a:p>
          <a:p>
            <a:endParaRPr lang="en-US" sz="3555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endParaRPr lang="en-US" sz="3555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Shape 62"/>
          <p:cNvSpPr/>
          <p:nvPr/>
        </p:nvSpPr>
        <p:spPr>
          <a:xfrm>
            <a:off x="592650" y="5397500"/>
            <a:ext cx="2973900" cy="98425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63" name="Shape 63"/>
          <p:cNvSpPr txBox="1"/>
          <p:nvPr/>
        </p:nvSpPr>
        <p:spPr>
          <a:xfrm>
            <a:off x="541500" y="5700875"/>
            <a:ext cx="2831375" cy="48187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r" rtl="1">
              <a:lnSpc>
                <a:spcPct val="11979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6" u="sng">
                <a:solidFill>
                  <a:srgbClr val="00FFCC"/>
                </a:solidFill>
                <a:latin typeface="Arial"/>
                <a:ea typeface="Arial"/>
                <a:cs typeface="Arial"/>
                <a:sym typeface="Arial"/>
              </a:rPr>
              <a:t>أنواع الخط المنكسر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610300" y="305150"/>
            <a:ext cx="9015574" cy="1243874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E3E3FF"/>
                </a:solidFill>
                <a:latin typeface="Arial"/>
                <a:ea typeface="Arial"/>
                <a:cs typeface="Arial"/>
                <a:sym typeface="Arial"/>
              </a:rPr>
              <a:t>الخط المنكسر نوعان :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5266950" y="1829150"/>
            <a:ext cx="4358900" cy="496922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381000" lvl="0" indent="-248355" algn="r" rtl="1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FFFFFF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
خط منكسر مفتوح</a:t>
            </a:r>
          </a:p>
          <a:p>
            <a:endParaRPr lang="en-US" sz="311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endParaRPr lang="en-US" sz="311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381000" lvl="0" indent="-248355" algn="r" rtl="1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FFFFFF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خط منكسر مغلق</a:t>
            </a:r>
          </a:p>
        </p:txBody>
      </p:sp>
      <p:sp>
        <p:nvSpPr>
          <p:cNvPr id="70" name="Shape 70"/>
          <p:cNvSpPr/>
          <p:nvPr/>
        </p:nvSpPr>
        <p:spPr>
          <a:xfrm>
            <a:off x="2423575" y="5238750"/>
            <a:ext cx="1312325" cy="899574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71" name="Shape 71"/>
          <p:cNvSpPr/>
          <p:nvPr/>
        </p:nvSpPr>
        <p:spPr>
          <a:xfrm>
            <a:off x="4265075" y="5640900"/>
            <a:ext cx="1894400" cy="656149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72" name="Shape 72"/>
          <p:cNvSpPr/>
          <p:nvPr/>
        </p:nvSpPr>
        <p:spPr>
          <a:xfrm>
            <a:off x="6752150" y="5482150"/>
            <a:ext cx="1862650" cy="814900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73" name="Shape 73"/>
          <p:cNvSpPr/>
          <p:nvPr/>
        </p:nvSpPr>
        <p:spPr>
          <a:xfrm>
            <a:off x="1312325" y="3164400"/>
            <a:ext cx="1778000" cy="656149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  <p:sp>
        <p:nvSpPr>
          <p:cNvPr id="74" name="Shape 74"/>
          <p:cNvSpPr/>
          <p:nvPr/>
        </p:nvSpPr>
        <p:spPr>
          <a:xfrm>
            <a:off x="3069150" y="2201325"/>
            <a:ext cx="95250" cy="1619250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</p:sp>
      <p:sp>
        <p:nvSpPr>
          <p:cNvPr id="75" name="Shape 75"/>
          <p:cNvSpPr/>
          <p:nvPr/>
        </p:nvSpPr>
        <p:spPr>
          <a:xfrm>
            <a:off x="1714500" y="2201325"/>
            <a:ext cx="1449899" cy="338650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</p:sp>
      <p:sp>
        <p:nvSpPr>
          <p:cNvPr id="76" name="Shape 76"/>
          <p:cNvSpPr/>
          <p:nvPr/>
        </p:nvSpPr>
        <p:spPr>
          <a:xfrm>
            <a:off x="4349750" y="2518825"/>
            <a:ext cx="179900" cy="1301750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</p:sp>
      <p:sp>
        <p:nvSpPr>
          <p:cNvPr id="77" name="Shape 77"/>
          <p:cNvSpPr/>
          <p:nvPr/>
        </p:nvSpPr>
        <p:spPr>
          <a:xfrm>
            <a:off x="4508500" y="2603500"/>
            <a:ext cx="1375825" cy="1217075"/>
          </a:xfrm>
          <a:prstGeom prst="rect">
            <a:avLst/>
          </a:prstGeom>
          <a:blipFill>
            <a:blip r:embed="rId11"/>
            <a:stretch>
              <a:fillRect/>
            </a:stretch>
          </a:blipFill>
        </p:spPr>
      </p:sp>
      <p:sp>
        <p:nvSpPr>
          <p:cNvPr id="78" name="Shape 78"/>
          <p:cNvSpPr/>
          <p:nvPr/>
        </p:nvSpPr>
        <p:spPr>
          <a:xfrm>
            <a:off x="5873750" y="2603500"/>
            <a:ext cx="21150" cy="1375825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</p:sp>
      <p:sp>
        <p:nvSpPr>
          <p:cNvPr id="79" name="Shape 79"/>
          <p:cNvSpPr/>
          <p:nvPr/>
        </p:nvSpPr>
        <p:spPr>
          <a:xfrm>
            <a:off x="836075" y="5725575"/>
            <a:ext cx="889000" cy="889000"/>
          </a:xfrm>
          <a:prstGeom prst="rect">
            <a:avLst/>
          </a:prstGeom>
          <a:blipFill>
            <a:blip r:embed="rId1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610300" y="305150"/>
            <a:ext cx="9015574" cy="1243874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E3E3FF"/>
                </a:solidFill>
                <a:latin typeface="Arial"/>
                <a:ea typeface="Arial"/>
                <a:cs typeface="Arial"/>
                <a:sym typeface="Arial"/>
              </a:rPr>
              <a:t>الخط المنحني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10300" y="1829150"/>
            <a:ext cx="9015574" cy="496922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381000" lvl="0" indent="-276577" algn="r" rtl="1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FFFFFF"/>
              </a:buClr>
              <a:buSzPct val="164609"/>
              <a:buFont typeface="Arial"/>
              <a:buChar char="•"/>
            </a:pPr>
            <a:r>
              <a:rPr lang="en-US" sz="355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
خط منحني أي ملتوي </a:t>
            </a:r>
          </a:p>
          <a:p>
            <a:endParaRPr lang="en-US" sz="3555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381000" lvl="0" indent="-276577" algn="r" rtl="1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FFFFFF"/>
              </a:buClr>
              <a:buSzPct val="164609"/>
              <a:buFont typeface="Arial"/>
              <a:buChar char="•"/>
            </a:pPr>
            <a:r>
              <a:rPr lang="en-US" sz="355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بدون أضلاع ، ولا رؤوس ,ولا زوايا</a:t>
            </a:r>
          </a:p>
          <a:p>
            <a:endParaRPr lang="en-US" sz="3555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381000" lvl="0" indent="-276577" algn="r" rtl="1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FFFFFF"/>
              </a:buClr>
              <a:buSzPct val="164609"/>
              <a:buFont typeface="Arial"/>
              <a:buChar char="•"/>
            </a:pPr>
            <a:r>
              <a:rPr lang="en-US" sz="355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مثل الشكل البيضاوي والدائرة</a:t>
            </a:r>
          </a:p>
          <a:p>
            <a:endParaRPr lang="en-US" sz="3555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Shape 86"/>
          <p:cNvSpPr/>
          <p:nvPr/>
        </p:nvSpPr>
        <p:spPr>
          <a:xfrm>
            <a:off x="994825" y="5397500"/>
            <a:ext cx="3217325" cy="1058324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87" name="Shape 87"/>
          <p:cNvSpPr txBox="1"/>
          <p:nvPr/>
        </p:nvSpPr>
        <p:spPr>
          <a:xfrm>
            <a:off x="1107700" y="5466275"/>
            <a:ext cx="3060700" cy="1004000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1979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6" u="sng">
                <a:solidFill>
                  <a:srgbClr val="00FFCC"/>
                </a:solidFill>
                <a:latin typeface="Arial"/>
                <a:ea typeface="Arial"/>
                <a:cs typeface="Arial"/>
                <a:sym typeface="Arial"/>
              </a:rPr>
              <a:t>أنواع الخط المنحني</a:t>
            </a:r>
            <a:r>
              <a:rPr lang="en-US" sz="2000" u="sng">
                <a:solidFill>
                  <a:srgbClr val="00FF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610300" y="305150"/>
            <a:ext cx="9015574" cy="1243874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ctr" rtl="1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E3E3FF"/>
                </a:solidFill>
                <a:latin typeface="Arial"/>
                <a:ea typeface="Arial"/>
                <a:cs typeface="Arial"/>
                <a:sym typeface="Arial"/>
              </a:rPr>
              <a:t>الخط المنحني نوعان: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5266950" y="1829150"/>
            <a:ext cx="4358900" cy="496922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381000" lvl="0" indent="-248355" algn="r" rtl="1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FFFFFF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
خط منحني مفتوح </a:t>
            </a:r>
          </a:p>
          <a:p>
            <a:endParaRPr lang="en-US" sz="311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endParaRPr lang="en-US" sz="311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381000" lvl="0" indent="-248355" algn="r" rtl="1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FFFFFF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خط منحني مغلق</a:t>
            </a:r>
          </a:p>
          <a:p>
            <a:endParaRPr lang="en-US" sz="311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Shape 94"/>
          <p:cNvSpPr/>
          <p:nvPr/>
        </p:nvSpPr>
        <p:spPr>
          <a:xfrm>
            <a:off x="1735650" y="1809750"/>
            <a:ext cx="2042574" cy="1344075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95" name="Shape 95"/>
          <p:cNvSpPr/>
          <p:nvPr/>
        </p:nvSpPr>
        <p:spPr>
          <a:xfrm>
            <a:off x="4381500" y="2063750"/>
            <a:ext cx="1629825" cy="963075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96" name="Shape 96"/>
          <p:cNvSpPr/>
          <p:nvPr/>
        </p:nvSpPr>
        <p:spPr>
          <a:xfrm>
            <a:off x="2032000" y="4921250"/>
            <a:ext cx="2656400" cy="582074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97" name="Shape 97"/>
          <p:cNvSpPr/>
          <p:nvPr/>
        </p:nvSpPr>
        <p:spPr>
          <a:xfrm>
            <a:off x="5069400" y="4444975"/>
            <a:ext cx="1301750" cy="1449899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  <p:sp>
        <p:nvSpPr>
          <p:cNvPr id="98" name="Shape 98"/>
          <p:cNvSpPr/>
          <p:nvPr/>
        </p:nvSpPr>
        <p:spPr>
          <a:xfrm>
            <a:off x="836075" y="5408075"/>
            <a:ext cx="804325" cy="804325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blank">
      <a:dk1>
        <a:srgbClr val="000000"/>
      </a:dk1>
      <a:lt1>
        <a:srgbClr val="FFFFFF"/>
      </a:lt1>
      <a:dk2>
        <a:srgbClr val="073763"/>
      </a:dk2>
      <a:lt2>
        <a:srgbClr val="CFE2F3"/>
      </a:lt2>
      <a:accent1>
        <a:srgbClr val="404040"/>
      </a:accent1>
      <a:accent2>
        <a:srgbClr val="808080"/>
      </a:accent2>
      <a:accent3>
        <a:srgbClr val="C0C0C0"/>
      </a:accent3>
      <a:accent4>
        <a:srgbClr val="396187"/>
      </a:accent4>
      <a:accent5>
        <a:srgbClr val="6B8CAB"/>
      </a:accent5>
      <a:accent6>
        <a:srgbClr val="9DB7CF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94</Words>
  <Application>Microsoft Office PowerPoint</Application>
  <PresentationFormat>מותאם אישית</PresentationFormat>
  <Paragraphs>55</Paragraphs>
  <Slides>11</Slides>
  <Notes>11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2" baseType="lpstr">
      <vt:lpstr/>
      <vt:lpstr>أنواع الخطوط</vt:lpstr>
      <vt:lpstr>تعاريف : </vt:lpstr>
      <vt:lpstr>أضغط على نوع الخط للتعرف عليه </vt:lpstr>
      <vt:lpstr>الخط المستقيم </vt:lpstr>
      <vt:lpstr>أنواع الخط المستقيم:</vt:lpstr>
      <vt:lpstr>الخط المنكسر:</vt:lpstr>
      <vt:lpstr>الخط المنكسر نوعان :</vt:lpstr>
      <vt:lpstr>الخط المنحني</vt:lpstr>
      <vt:lpstr>الخط المنحني نوعان:</vt:lpstr>
      <vt:lpstr>الخط المركب</vt:lpstr>
      <vt:lpstr>أرجو أن تكونوا قد استمتعتم من الدرس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أنواع الخطوط</dc:title>
  <dc:creator>Arabic</dc:creator>
  <cp:lastModifiedBy>Windows User</cp:lastModifiedBy>
  <cp:revision>2</cp:revision>
  <dcterms:modified xsi:type="dcterms:W3CDTF">2021-02-07T17:55:22Z</dcterms:modified>
</cp:coreProperties>
</file>